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  <p:sldMasterId id="2147483843" r:id="rId3"/>
  </p:sldMasterIdLst>
  <p:notesMasterIdLst>
    <p:notesMasterId r:id="rId43"/>
  </p:notesMasterIdLst>
  <p:sldIdLst>
    <p:sldId id="292" r:id="rId4"/>
    <p:sldId id="262" r:id="rId5"/>
    <p:sldId id="294" r:id="rId6"/>
    <p:sldId id="296" r:id="rId7"/>
    <p:sldId id="297" r:id="rId8"/>
    <p:sldId id="304" r:id="rId9"/>
    <p:sldId id="298" r:id="rId10"/>
    <p:sldId id="299" r:id="rId11"/>
    <p:sldId id="303" r:id="rId12"/>
    <p:sldId id="305" r:id="rId13"/>
    <p:sldId id="301" r:id="rId14"/>
    <p:sldId id="295" r:id="rId15"/>
    <p:sldId id="264" r:id="rId16"/>
    <p:sldId id="263" r:id="rId17"/>
    <p:sldId id="266" r:id="rId18"/>
    <p:sldId id="281" r:id="rId19"/>
    <p:sldId id="287" r:id="rId20"/>
    <p:sldId id="267" r:id="rId21"/>
    <p:sldId id="271" r:id="rId22"/>
    <p:sldId id="282" r:id="rId23"/>
    <p:sldId id="288" r:id="rId24"/>
    <p:sldId id="273" r:id="rId25"/>
    <p:sldId id="274" r:id="rId26"/>
    <p:sldId id="283" r:id="rId27"/>
    <p:sldId id="289" r:id="rId28"/>
    <p:sldId id="275" r:id="rId29"/>
    <p:sldId id="276" r:id="rId30"/>
    <p:sldId id="302" r:id="rId31"/>
    <p:sldId id="313" r:id="rId32"/>
    <p:sldId id="307" r:id="rId33"/>
    <p:sldId id="308" r:id="rId34"/>
    <p:sldId id="306" r:id="rId35"/>
    <p:sldId id="312" r:id="rId36"/>
    <p:sldId id="311" r:id="rId37"/>
    <p:sldId id="310" r:id="rId38"/>
    <p:sldId id="314" r:id="rId39"/>
    <p:sldId id="278" r:id="rId40"/>
    <p:sldId id="300" r:id="rId41"/>
    <p:sldId id="284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0000"/>
    <a:srgbClr val="FFFF00"/>
    <a:srgbClr val="990033"/>
    <a:srgbClr val="CC3300"/>
    <a:srgbClr val="00FF00"/>
    <a:srgbClr val="3333FF"/>
    <a:srgbClr val="0080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1165C7-84E4-4942-8402-1B474ED4C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4ED6CD-2445-4753-ADBE-6C204CFB19E2}" type="slidenum">
              <a:rPr lang="ru-RU"/>
              <a:pPr/>
              <a:t>13</a:t>
            </a:fld>
            <a:endParaRPr lang="ru-RU" dirty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A46E3C-15F4-4C32-8997-E53B1A560515}" type="slidenum">
              <a:rPr lang="en-GB" sz="1200">
                <a:latin typeface="Times New Roman" pitchFamily="18" charset="0"/>
              </a:rPr>
              <a:pPr algn="r"/>
              <a:t>13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5C9F4-72D8-4FBF-9280-3B46E8799527}" type="slidenum">
              <a:rPr lang="ru-RU"/>
              <a:pPr/>
              <a:t>25</a:t>
            </a:fld>
            <a:endParaRPr lang="ru-RU" dirty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FEFF88-036E-4C86-B2D7-B37EC72B8AB5}" type="slidenum">
              <a:rPr lang="en-GB" sz="1200">
                <a:latin typeface="Times New Roman" pitchFamily="18" charset="0"/>
              </a:rPr>
              <a:pPr algn="r"/>
              <a:t>25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89E58-1997-4D54-94F0-4E256F44B528}" type="slidenum">
              <a:rPr lang="ru-RU"/>
              <a:pPr/>
              <a:t>26</a:t>
            </a:fld>
            <a:endParaRPr lang="ru-RU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B1C103-90E8-4E44-9542-D6DC27AF29CB}" type="slidenum">
              <a:rPr lang="en-GB" sz="1200">
                <a:latin typeface="Times New Roman" pitchFamily="18" charset="0"/>
              </a:rPr>
              <a:pPr algn="r"/>
              <a:t>26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D71CE-A753-40CA-978E-B3DAF0F03AE2}" type="slidenum">
              <a:rPr lang="ru-RU"/>
              <a:pPr/>
              <a:t>27</a:t>
            </a:fld>
            <a:endParaRPr lang="ru-RU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4DA4BF-215C-4577-88B1-3B6A0A306B9B}" type="slidenum">
              <a:rPr lang="en-GB" sz="1200">
                <a:latin typeface="Times New Roman" pitchFamily="18" charset="0"/>
              </a:rPr>
              <a:pPr algn="r"/>
              <a:t>27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5C9F4-72D8-4FBF-9280-3B46E8799527}" type="slidenum">
              <a:rPr lang="ru-RU"/>
              <a:pPr/>
              <a:t>29</a:t>
            </a:fld>
            <a:endParaRPr lang="ru-RU" dirty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FEFF88-036E-4C86-B2D7-B37EC72B8AB5}" type="slidenum">
              <a:rPr lang="en-GB" sz="1200">
                <a:latin typeface="Times New Roman" pitchFamily="18" charset="0"/>
              </a:rPr>
              <a:pPr algn="r"/>
              <a:t>29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89E58-1997-4D54-94F0-4E256F44B528}" type="slidenum">
              <a:rPr lang="ru-RU"/>
              <a:pPr/>
              <a:t>30</a:t>
            </a:fld>
            <a:endParaRPr lang="ru-RU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B1C103-90E8-4E44-9542-D6DC27AF29CB}" type="slidenum">
              <a:rPr lang="en-GB" sz="1200">
                <a:latin typeface="Times New Roman" pitchFamily="18" charset="0"/>
              </a:rPr>
              <a:pPr algn="r"/>
              <a:t>30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D71CE-A753-40CA-978E-B3DAF0F03AE2}" type="slidenum">
              <a:rPr lang="ru-RU"/>
              <a:pPr/>
              <a:t>31</a:t>
            </a:fld>
            <a:endParaRPr lang="ru-RU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4DA4BF-215C-4577-88B1-3B6A0A306B9B}" type="slidenum">
              <a:rPr lang="en-GB" sz="1200">
                <a:latin typeface="Times New Roman" pitchFamily="18" charset="0"/>
              </a:rPr>
              <a:pPr algn="r"/>
              <a:t>31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5C9F4-72D8-4FBF-9280-3B46E8799527}" type="slidenum">
              <a:rPr lang="ru-RU"/>
              <a:pPr/>
              <a:t>33</a:t>
            </a:fld>
            <a:endParaRPr lang="ru-RU" dirty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FEFF88-036E-4C86-B2D7-B37EC72B8AB5}" type="slidenum">
              <a:rPr lang="en-GB" sz="1200">
                <a:latin typeface="Times New Roman" pitchFamily="18" charset="0"/>
              </a:rPr>
              <a:pPr algn="r"/>
              <a:t>33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89E58-1997-4D54-94F0-4E256F44B528}" type="slidenum">
              <a:rPr lang="ru-RU"/>
              <a:pPr/>
              <a:t>34</a:t>
            </a:fld>
            <a:endParaRPr lang="ru-RU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B1C103-90E8-4E44-9542-D6DC27AF29CB}" type="slidenum">
              <a:rPr lang="en-GB" sz="1200">
                <a:latin typeface="Times New Roman" pitchFamily="18" charset="0"/>
              </a:rPr>
              <a:pPr algn="r"/>
              <a:t>34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BD71CE-A753-40CA-978E-B3DAF0F03AE2}" type="slidenum">
              <a:rPr lang="ru-RU"/>
              <a:pPr/>
              <a:t>35</a:t>
            </a:fld>
            <a:endParaRPr lang="ru-RU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4DA4BF-215C-4577-88B1-3B6A0A306B9B}" type="slidenum">
              <a:rPr lang="en-GB" sz="1200">
                <a:latin typeface="Times New Roman" pitchFamily="18" charset="0"/>
              </a:rPr>
              <a:pPr algn="r"/>
              <a:t>35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09F90B-E0A4-4F1B-998E-DE5232E59521}" type="slidenum">
              <a:rPr lang="ru-RU"/>
              <a:pPr/>
              <a:t>14</a:t>
            </a:fld>
            <a:endParaRPr lang="ru-RU" dirty="0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2F6E79-A680-4ABB-A2BE-FC70A4CF203E}" type="slidenum">
              <a:rPr lang="en-GB" sz="1200">
                <a:latin typeface="Times New Roman" pitchFamily="18" charset="0"/>
              </a:rPr>
              <a:pPr algn="r"/>
              <a:t>14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D6923-850F-452F-9EC9-BDA11C74E8F6}" type="slidenum">
              <a:rPr lang="ru-RU"/>
              <a:pPr/>
              <a:t>15</a:t>
            </a:fld>
            <a:endParaRPr lang="ru-RU" dirty="0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FC6D26-2735-4DD1-98DF-AFB4CF8941E3}" type="slidenum">
              <a:rPr lang="en-GB" sz="1200">
                <a:latin typeface="Times New Roman" pitchFamily="18" charset="0"/>
              </a:rPr>
              <a:pPr algn="r"/>
              <a:t>15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5C9F4-72D8-4FBF-9280-3B46E8799527}" type="slidenum">
              <a:rPr lang="ru-RU"/>
              <a:pPr/>
              <a:t>17</a:t>
            </a:fld>
            <a:endParaRPr lang="ru-RU" dirty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FEFF88-036E-4C86-B2D7-B37EC72B8AB5}" type="slidenum">
              <a:rPr lang="en-GB" sz="1200">
                <a:latin typeface="Times New Roman" pitchFamily="18" charset="0"/>
              </a:rPr>
              <a:pPr algn="r"/>
              <a:t>17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5EA33-9C63-416F-85B9-3CA2293D9792}" type="slidenum">
              <a:rPr lang="ru-RU"/>
              <a:pPr/>
              <a:t>18</a:t>
            </a:fld>
            <a:endParaRPr lang="ru-RU" dirty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D9456AB-F67E-4EA2-BAD9-4C77B5EA2CA0}" type="slidenum">
              <a:rPr lang="en-GB" sz="1200">
                <a:latin typeface="Times New Roman" pitchFamily="18" charset="0"/>
              </a:rPr>
              <a:pPr algn="r"/>
              <a:t>18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BF48E-AFA7-4855-991A-0EDF110A1B04}" type="slidenum">
              <a:rPr lang="ru-RU"/>
              <a:pPr/>
              <a:t>19</a:t>
            </a:fld>
            <a:endParaRPr lang="ru-RU" dirty="0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E9E09B5-75F1-4314-8823-AD582C7407D2}" type="slidenum">
              <a:rPr lang="en-GB" sz="1200">
                <a:latin typeface="Times New Roman" pitchFamily="18" charset="0"/>
              </a:rPr>
              <a:pPr algn="r"/>
              <a:t>19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05C9F4-72D8-4FBF-9280-3B46E8799527}" type="slidenum">
              <a:rPr lang="ru-RU"/>
              <a:pPr/>
              <a:t>21</a:t>
            </a:fld>
            <a:endParaRPr lang="ru-RU" dirty="0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EFEFF88-036E-4C86-B2D7-B37EC72B8AB5}" type="slidenum">
              <a:rPr lang="en-GB" sz="1200">
                <a:latin typeface="Times New Roman" pitchFamily="18" charset="0"/>
              </a:rPr>
              <a:pPr algn="r"/>
              <a:t>21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5B129-0385-46CB-AF45-9BB2ABBD5E35}" type="slidenum">
              <a:rPr lang="ru-RU"/>
              <a:pPr/>
              <a:t>22</a:t>
            </a:fld>
            <a:endParaRPr lang="ru-RU" dirty="0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9F770E-1437-4AD3-8D7B-134EA7854E21}" type="slidenum">
              <a:rPr lang="en-GB" sz="1200">
                <a:latin typeface="Times New Roman" pitchFamily="18" charset="0"/>
              </a:rPr>
              <a:pPr algn="r"/>
              <a:t>22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09BB9-1A91-48ED-9B2D-B2D27C3D5D26}" type="slidenum">
              <a:rPr lang="ru-RU"/>
              <a:pPr/>
              <a:t>23</a:t>
            </a:fld>
            <a:endParaRPr lang="ru-RU" dirty="0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251CE4-A8D1-4678-ABCF-7482E8E9D3C0}" type="slidenum">
              <a:rPr lang="en-GB" sz="1200">
                <a:latin typeface="Times New Roman" pitchFamily="18" charset="0"/>
              </a:rPr>
              <a:pPr algn="r"/>
              <a:t>23</a:t>
            </a:fld>
            <a:endParaRPr lang="en-GB" sz="1200" dirty="0">
              <a:latin typeface="Times New Roman" pitchFamily="18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00351-0744-4C2B-8BCB-6BD4175D8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A37AD-4C6A-466D-95F4-9D21BFC1B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751DA-0AF7-4599-AD1C-285F6FA4F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2CA39-8336-4DC7-8CA0-F6B5B546C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63438-8851-46AD-AB86-777449E9D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2" cy="1333"/>
                    <a:chOff x="-5" y="2196"/>
                    <a:chExt cx="2462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0" cy="656"/>
                    <a:chOff x="23" y="1591"/>
                    <a:chExt cx="2340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5"/>
                    <a:ext cx="778" cy="1514"/>
                    <a:chOff x="1633" y="103"/>
                    <a:chExt cx="778" cy="1514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5" cy="1535"/>
                    <a:chOff x="1935" y="28"/>
                    <a:chExt cx="635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2" cy="717"/>
                    <a:chOff x="2683" y="445"/>
                    <a:chExt cx="1782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9" cy="1520"/>
                    <a:chOff x="2800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4" cy="2449"/>
                    <a:chOff x="943" y="1769"/>
                    <a:chExt cx="1084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60" cy="2329"/>
                    <a:chOff x="1954" y="1989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2" cy="2424"/>
                    <a:chOff x="3181" y="1867"/>
                    <a:chExt cx="882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0"/>
                    <a:chOff x="2819" y="2100"/>
                    <a:chExt cx="404" cy="2220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7" cy="2185"/>
                    <a:chOff x="2287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1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946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946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16B33E-DD97-415C-A5E7-670E22579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CF3E9-0701-4DA9-B9AD-AC925DCEC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2F2EF-70AA-46BF-AE4D-ACF80D8B5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858EC-6A5F-4C2F-9D9D-94BD69FF0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E8EC9-EFAD-4F82-8E03-BF20868CF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EDF8A-7F92-4AB8-A24E-7D65D1EE3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C281F-A633-4B73-A179-3FF5745FA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93884-B853-4527-9569-650F31421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2CD0D-8062-4BF9-9AA7-54201446A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529E0-02DF-4045-AA98-CB83EBDC5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B6206-9260-472F-B339-C7FE9F9113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6720-DE1A-4BE3-AB30-8B7FDBC8E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AFB39-5ADC-4B7F-8953-49B262E405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814C68-2324-43D8-92BC-DD7AC658FB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9372C-FD3C-4380-BB61-9F3AC059C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9538A-8B61-4462-9268-D1CBA3622E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8FE2F-FA00-48D3-B30D-92FDBA509A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A30C6-45B6-48C5-A837-28CD98378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CCB25-7192-4063-8D8E-1016CF85C8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D0DD9-F264-4ECE-A67F-102CC580D7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D2C39-25BF-4792-AA6C-F5ED0D138D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5DE09-F4AB-4127-9161-8A3D57C695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BDA4A9-0142-4F56-9474-51BA65482E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07D98-8886-435D-97C7-1F5B9714F4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8799A-0C4E-4684-9038-BFA8B067E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9B96F-B5E2-4164-B06B-5A7B6FC19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B6AE5-7B86-4444-8CAB-B0920EC2C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439D2-E05C-4058-876B-3E461F5DC7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0FECE-84F3-4FCF-81DF-F098CFF3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D33C9-AA46-4D55-ABE6-2E23CA50B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CDC93B-CC6B-4D6E-9AC5-9277C3670D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98308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0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15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98311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2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15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9831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31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15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615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98318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19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615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618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9832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2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8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9832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2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8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9832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2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8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9833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3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8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9833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3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8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9833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3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8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9834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4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8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9834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4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8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9834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4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8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9834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5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9835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5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9835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5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9835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5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9836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6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9836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6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9836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6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9837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7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9837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7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9837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7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9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9837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8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0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9838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8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9838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838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620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9838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8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0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9839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9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0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9839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9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0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9839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39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0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9839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40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0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9840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40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0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9840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40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1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9840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40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1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9841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41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1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9841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41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21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9841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841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9841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0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6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7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2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1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3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3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440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14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844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44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844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57FA0321-CCE2-4C8C-B6A6-78F59C48B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9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CDC93B-CC6B-4D6E-9AC5-9277C3670D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3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3.gi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audio" Target="../media/audio5.wav"/><Relationship Id="rId1" Type="http://schemas.openxmlformats.org/officeDocument/2006/relationships/audio" Target="../media/audio4.wav"/><Relationship Id="rId6" Type="http://schemas.openxmlformats.org/officeDocument/2006/relationships/image" Target="../media/image18.wmf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7.gif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D:\артинки и анимации\Новая папка1\ship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357430"/>
            <a:ext cx="4229119" cy="3000396"/>
          </a:xfrm>
          <a:prstGeom prst="rect">
            <a:avLst/>
          </a:prstGeom>
          <a:noFill/>
        </p:spPr>
      </p:pic>
      <p:pic>
        <p:nvPicPr>
          <p:cNvPr id="78851" name="Picture 3" descr="D:\артинки и анимации\Новая папка1\an1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643182"/>
            <a:ext cx="3405208" cy="340520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9" y="1000108"/>
            <a:ext cx="65722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</a:rPr>
              <a:t>Мир одночленов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C:\Users\Андрей\Pictures\анимация\Корабли\ship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143248"/>
            <a:ext cx="3357586" cy="26670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642910" y="357166"/>
            <a:ext cx="7929618" cy="1357322"/>
          </a:xfrm>
          <a:prstGeom prst="flowChartPunchedTap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Представить одночлен 20х¹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⁵  в виде произведения двух одночленов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1928802"/>
          <a:ext cx="2357454" cy="4214250"/>
        </p:xfrm>
        <a:graphic>
          <a:graphicData uri="http://schemas.openxmlformats.org/drawingml/2006/table">
            <a:tbl>
              <a:tblPr/>
              <a:tblGrid>
                <a:gridCol w="785818"/>
                <a:gridCol w="714380"/>
                <a:gridCol w="857256"/>
              </a:tblGrid>
              <a:tr h="3072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20х¹</a:t>
                      </a:r>
                      <a:r>
                        <a:rPr lang="ru-RU" sz="2000" b="1" dirty="0">
                          <a:latin typeface="Calibri"/>
                          <a:ea typeface="Times New Roman"/>
                          <a:cs typeface="Arial"/>
                        </a:rPr>
                        <a:t>⁵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20х</a:t>
                      </a:r>
                      <a:r>
                        <a:rPr lang="ru-RU" sz="2000" b="1">
                          <a:latin typeface="Arial"/>
                          <a:ea typeface="Times New Roman"/>
                          <a:cs typeface="Arial"/>
                        </a:rPr>
                        <a:t>⁵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х¹</a:t>
                      </a:r>
                      <a:r>
                        <a:rPr lang="ru-RU" sz="2000" b="1">
                          <a:latin typeface="Calibri"/>
                          <a:ea typeface="Times New Roman"/>
                          <a:cs typeface="Arial"/>
                        </a:rPr>
                        <a:t>⁵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4х¹</a:t>
                      </a:r>
                      <a:r>
                        <a:rPr lang="ru-RU" sz="2000" b="1">
                          <a:latin typeface="Calibri"/>
                          <a:ea typeface="Times New Roman"/>
                          <a:cs typeface="Arial"/>
                        </a:rPr>
                        <a:t>⁰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10х</a:t>
                      </a:r>
                      <a:r>
                        <a:rPr lang="ru-RU" sz="2000" b="1">
                          <a:latin typeface="Calibri"/>
                          <a:ea typeface="Times New Roman"/>
                          <a:cs typeface="Arial"/>
                        </a:rPr>
                        <a:t>⁷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5х³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10х</a:t>
                      </a:r>
                      <a:r>
                        <a:rPr lang="ru-RU" sz="2000" b="1">
                          <a:latin typeface="Calibri"/>
                          <a:ea typeface="Times New Roman"/>
                          <a:cs typeface="Arial"/>
                        </a:rPr>
                        <a:t>⁷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20х¹</a:t>
                      </a:r>
                      <a:r>
                        <a:rPr lang="ru-RU" sz="2000" b="1">
                          <a:latin typeface="Calibri"/>
                          <a:ea typeface="Times New Roman"/>
                          <a:cs typeface="Arial"/>
                        </a:rPr>
                        <a:t>⁵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Arial"/>
                          <a:ea typeface="Times New Roman"/>
                          <a:cs typeface="Times New Roman"/>
                        </a:rPr>
                        <a:t>х¹</a:t>
                      </a:r>
                      <a:r>
                        <a:rPr lang="ru-RU" sz="2000" b="1">
                          <a:latin typeface="Calibri"/>
                          <a:ea typeface="Times New Roman"/>
                          <a:cs typeface="Arial"/>
                        </a:rPr>
                        <a:t>⁴</a:t>
                      </a:r>
                      <a:endParaRPr lang="ru-R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3450" marR="43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714744" y="2571744"/>
          <a:ext cx="5175250" cy="810260"/>
        </p:xfrm>
        <a:graphic>
          <a:graphicData uri="http://schemas.openxmlformats.org/drawingml/2006/table">
            <a:tbl>
              <a:tblPr/>
              <a:tblGrid>
                <a:gridCol w="739140"/>
                <a:gridCol w="739140"/>
                <a:gridCol w="739140"/>
                <a:gridCol w="739140"/>
                <a:gridCol w="739140"/>
                <a:gridCol w="739775"/>
                <a:gridCol w="739775"/>
              </a:tblGrid>
              <a:tr h="393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2х⁸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4х¹²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5х⁵</a:t>
                      </a:r>
                      <a:endParaRPr lang="ru-RU" sz="11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Х¹⁰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endParaRPr lang="ru-RU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20х</a:t>
                      </a:r>
                      <a:endParaRPr lang="ru-RU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 descr="C:\Users\Андрей\Desktop\работа\презентации\Анимашки\komp3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357694"/>
            <a:ext cx="2143140" cy="183827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592935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Лабиринт</a:t>
            </a:r>
            <a:endParaRPr lang="ru-RU" sz="8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8850" name="Picture 2" descr="J:\артинки и анимации\Новая папка1\LEFTSPO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285852" y="2016727"/>
            <a:ext cx="6072230" cy="379829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42910" y="2143116"/>
            <a:ext cx="8001000" cy="2786082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009650" y="2819400"/>
            <a:ext cx="8134350" cy="1143000"/>
          </a:xfrm>
        </p:spPr>
        <p:txBody>
          <a:bodyPr/>
          <a:lstStyle/>
          <a:p>
            <a:pPr algn="ctr" eaLnBrk="1" hangingPunct="1"/>
            <a:r>
              <a:rPr lang="ru-RU" sz="5500" dirty="0" smtClean="0">
                <a:solidFill>
                  <a:schemeClr val="bg1"/>
                </a:solidFill>
                <a:latin typeface="Times New Roman" pitchFamily="18" charset="0"/>
              </a:rPr>
              <a:t>Используя свойства степени вычислите:</a:t>
            </a:r>
            <a:endParaRPr lang="en-US" sz="55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79874" name="Picture 2" descr="J:\артинки и анимации\Новая папка1\office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5214950"/>
            <a:ext cx="3500462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chemeClr val="bg1"/>
                </a:solidFill>
                <a:latin typeface="Cambria" pitchFamily="18" charset="0"/>
              </a:rPr>
              <a:t>(3²)⁵ 3⁷ :</a:t>
            </a:r>
            <a:r>
              <a:rPr lang="ru-RU" sz="5400" i="1" dirty="0" smtClean="0">
                <a:solidFill>
                  <a:schemeClr val="bg1"/>
                </a:solidFill>
                <a:latin typeface="Cambria" pitchFamily="18" charset="0"/>
              </a:rPr>
              <a:t>3¹⁵</a:t>
            </a:r>
            <a:r>
              <a:rPr lang="ru-RU" sz="5400" b="1" i="1" dirty="0" smtClean="0">
                <a:solidFill>
                  <a:schemeClr val="bg1"/>
                </a:solidFill>
                <a:latin typeface="Cambria" pitchFamily="18" charset="0"/>
              </a:rPr>
              <a:t>                   </a:t>
            </a:r>
            <a:endParaRPr lang="en-US" sz="5400" b="1" i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924175"/>
            <a:ext cx="7981950" cy="3714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dirty="0" smtClean="0">
                <a:solidFill>
                  <a:srgbClr val="FF9900"/>
                </a:solidFill>
              </a:rPr>
              <a:t>A 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050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0501" name="WordArt 28"/>
          <p:cNvSpPr>
            <a:spLocks noChangeArrowheads="1" noChangeShapeType="1" noTextEdit="1"/>
          </p:cNvSpPr>
          <p:nvPr/>
        </p:nvSpPr>
        <p:spPr bwMode="auto">
          <a:xfrm>
            <a:off x="4284663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6414" name="WordArt 30"/>
          <p:cNvSpPr>
            <a:spLocks noChangeArrowheads="1" noChangeShapeType="1" noTextEdit="1"/>
          </p:cNvSpPr>
          <p:nvPr/>
        </p:nvSpPr>
        <p:spPr bwMode="auto">
          <a:xfrm>
            <a:off x="3348038" y="3857625"/>
            <a:ext cx="1366838" cy="517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27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415" name="WordArt 31"/>
          <p:cNvSpPr>
            <a:spLocks noChangeArrowheads="1" noChangeShapeType="1" noTextEdit="1"/>
          </p:cNvSpPr>
          <p:nvPr/>
        </p:nvSpPr>
        <p:spPr bwMode="auto">
          <a:xfrm>
            <a:off x="3348038" y="4868863"/>
            <a:ext cx="1152524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9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416" name="WordArt 32"/>
          <p:cNvSpPr>
            <a:spLocks noChangeArrowheads="1" noChangeShapeType="1" noTextEdit="1"/>
          </p:cNvSpPr>
          <p:nvPr/>
        </p:nvSpPr>
        <p:spPr bwMode="auto">
          <a:xfrm>
            <a:off x="3492500" y="2924175"/>
            <a:ext cx="65087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6417" name="WordArt 33"/>
          <p:cNvSpPr>
            <a:spLocks noChangeArrowheads="1" noChangeShapeType="1" noTextEdit="1"/>
          </p:cNvSpPr>
          <p:nvPr/>
        </p:nvSpPr>
        <p:spPr bwMode="auto">
          <a:xfrm>
            <a:off x="3348038" y="5805488"/>
            <a:ext cx="143827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81</a:t>
            </a:r>
          </a:p>
        </p:txBody>
      </p:sp>
      <p:sp>
        <p:nvSpPr>
          <p:cNvPr id="20506" name="WordArt 35"/>
          <p:cNvSpPr>
            <a:spLocks noChangeArrowheads="1" noChangeShapeType="1" noTextEdit="1"/>
          </p:cNvSpPr>
          <p:nvPr/>
        </p:nvSpPr>
        <p:spPr bwMode="auto">
          <a:xfrm>
            <a:off x="971550" y="549275"/>
            <a:ext cx="19446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286248" y="1428736"/>
            <a:ext cx="71438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  <p:bldP spid="16414" grpId="0" animBg="1"/>
      <p:bldP spid="16415" grpId="0" animBg="1"/>
      <p:bldP spid="16416" grpId="0" animBg="1"/>
      <p:bldP spid="164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571472" y="142852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 dirty="0">
                <a:solidFill>
                  <a:schemeClr val="bg1"/>
                </a:solidFill>
                <a:latin typeface="Cambria" pitchFamily="18" charset="0"/>
              </a:rPr>
              <a:t>(3²)⁵ </a:t>
            </a:r>
            <a:r>
              <a:rPr lang="ru-RU" sz="5400" b="1" i="1" dirty="0" smtClean="0">
                <a:solidFill>
                  <a:schemeClr val="bg1"/>
                </a:solidFill>
                <a:latin typeface="Cambria" pitchFamily="18" charset="0"/>
              </a:rPr>
              <a:t>3⁷ :3¹⁵</a:t>
            </a:r>
            <a:endParaRPr lang="ru-RU" sz="5400" dirty="0">
              <a:latin typeface="Cambria" pitchFamily="18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929058" y="928688"/>
            <a:ext cx="357190" cy="928687"/>
          </a:xfrm>
          <a:noFill/>
        </p:spPr>
        <p:txBody>
          <a:bodyPr/>
          <a:lstStyle/>
          <a:p>
            <a:pPr eaLnBrk="1" hangingPunct="1"/>
            <a:r>
              <a:rPr lang="en-US" sz="5400" b="1" i="1" dirty="0" smtClean="0">
                <a:solidFill>
                  <a:schemeClr val="bg1"/>
                </a:solidFill>
                <a:latin typeface="Times New Roman" pitchFamily="18" charset="0"/>
              </a:rPr>
              <a:t>         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A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523" name="WordArt 22"/>
          <p:cNvSpPr>
            <a:spLocks noChangeArrowheads="1" noChangeShapeType="1" noTextEdit="1"/>
          </p:cNvSpPr>
          <p:nvPr/>
        </p:nvSpPr>
        <p:spPr bwMode="auto">
          <a:xfrm>
            <a:off x="4284663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1524" name="WordArt 24"/>
          <p:cNvSpPr>
            <a:spLocks noChangeArrowheads="1" noChangeShapeType="1" noTextEdit="1"/>
          </p:cNvSpPr>
          <p:nvPr/>
        </p:nvSpPr>
        <p:spPr bwMode="auto">
          <a:xfrm>
            <a:off x="3348038" y="4868863"/>
            <a:ext cx="1509714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9</a:t>
            </a:r>
            <a:endParaRPr lang="ru-RU" sz="36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1525" name="WordArt 25"/>
          <p:cNvSpPr>
            <a:spLocks noChangeArrowheads="1" noChangeShapeType="1" noTextEdit="1"/>
          </p:cNvSpPr>
          <p:nvPr/>
        </p:nvSpPr>
        <p:spPr bwMode="auto">
          <a:xfrm>
            <a:off x="971550" y="549275"/>
            <a:ext cx="19446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2" name="Овал 21"/>
          <p:cNvSpPr/>
          <p:nvPr/>
        </p:nvSpPr>
        <p:spPr>
          <a:xfrm flipH="1" flipV="1">
            <a:off x="4429120" y="1214422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WordArt 16"/>
          <p:cNvSpPr>
            <a:spLocks noChangeArrowheads="1" noChangeShapeType="1" noTextEdit="1"/>
          </p:cNvSpPr>
          <p:nvPr/>
        </p:nvSpPr>
        <p:spPr bwMode="auto">
          <a:xfrm>
            <a:off x="2268538" y="765175"/>
            <a:ext cx="4392612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Молодцы!</a:t>
            </a:r>
          </a:p>
        </p:txBody>
      </p:sp>
      <p:pic>
        <p:nvPicPr>
          <p:cNvPr id="80898" name="Picture 2" descr="J:\артинки и анимации\Новая папка1\ship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3109932" cy="3019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8134350" cy="1143000"/>
          </a:xfrm>
        </p:spPr>
        <p:txBody>
          <a:bodyPr/>
          <a:lstStyle/>
          <a:p>
            <a:pPr eaLnBrk="1" hangingPunct="1"/>
            <a:r>
              <a:rPr lang="ru-RU" sz="5500" dirty="0" smtClean="0">
                <a:solidFill>
                  <a:schemeClr val="bg1"/>
                </a:solidFill>
                <a:latin typeface="Times New Roman" pitchFamily="18" charset="0"/>
              </a:rPr>
              <a:t>Приведите одночлен к стандартному виду:</a:t>
            </a:r>
            <a:endParaRPr lang="en-US" sz="55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5" name="Picture 2" descr="J:\артинки и анимации\Новая папка1\office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929198"/>
            <a:ext cx="2643206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dirty="0" smtClean="0">
                <a:latin typeface="Times New Roman" pitchFamily="18" charset="0"/>
              </a:rPr>
              <a:t>13….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algn="l" eaLnBrk="1" hangingPunct="1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</a:t>
            </a:r>
            <a:r>
              <a:rPr lang="ru-RU" sz="5400" b="1" i="1" dirty="0" smtClean="0">
                <a:solidFill>
                  <a:schemeClr val="bg1"/>
                </a:solidFill>
                <a:latin typeface="Times New Roman" pitchFamily="18" charset="0"/>
              </a:rPr>
              <a:t>13ав4ва</a:t>
            </a:r>
            <a:r>
              <a:rPr lang="ru-RU" sz="5400" b="1" i="1" dirty="0" smtClean="0">
                <a:solidFill>
                  <a:schemeClr val="bg1"/>
                </a:solidFill>
                <a:latin typeface="Calibri"/>
              </a:rPr>
              <a:t>⁷</a:t>
            </a:r>
            <a:endParaRPr lang="en-US" sz="5400" b="1" i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924175"/>
            <a:ext cx="7981950" cy="3714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dirty="0" smtClean="0">
                <a:solidFill>
                  <a:srgbClr val="FF9900"/>
                </a:solidFill>
              </a:rPr>
              <a:t>A 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4800" dirty="0" smtClean="0"/>
              <a:t> 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459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4597" name="WordArt 23"/>
          <p:cNvSpPr>
            <a:spLocks noChangeArrowheads="1" noChangeShapeType="1" noTextEdit="1"/>
          </p:cNvSpPr>
          <p:nvPr/>
        </p:nvSpPr>
        <p:spPr bwMode="auto">
          <a:xfrm>
            <a:off x="4284663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4601" name="WordArt 25"/>
          <p:cNvSpPr>
            <a:spLocks noChangeArrowheads="1" noChangeShapeType="1" noTextEdit="1"/>
          </p:cNvSpPr>
          <p:nvPr/>
        </p:nvSpPr>
        <p:spPr bwMode="auto">
          <a:xfrm>
            <a:off x="3348038" y="3860800"/>
            <a:ext cx="27368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52а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⁸в²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4602" name="WordArt 26"/>
          <p:cNvSpPr>
            <a:spLocks noChangeArrowheads="1" noChangeShapeType="1" noTextEdit="1"/>
          </p:cNvSpPr>
          <p:nvPr/>
        </p:nvSpPr>
        <p:spPr bwMode="auto">
          <a:xfrm>
            <a:off x="3348038" y="4868863"/>
            <a:ext cx="26638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52а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⁷в²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4603" name="WordArt 27"/>
          <p:cNvSpPr>
            <a:spLocks noChangeArrowheads="1" noChangeShapeType="1" noTextEdit="1"/>
          </p:cNvSpPr>
          <p:nvPr/>
        </p:nvSpPr>
        <p:spPr bwMode="auto">
          <a:xfrm>
            <a:off x="3419475" y="2924175"/>
            <a:ext cx="273685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26а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⁸в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4604" name="WordArt 28"/>
          <p:cNvSpPr>
            <a:spLocks noChangeArrowheads="1" noChangeShapeType="1" noTextEdit="1"/>
          </p:cNvSpPr>
          <p:nvPr/>
        </p:nvSpPr>
        <p:spPr bwMode="auto">
          <a:xfrm>
            <a:off x="3348038" y="5876925"/>
            <a:ext cx="259238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13а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⁸в²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" name="WordArt 29"/>
          <p:cNvSpPr>
            <a:spLocks noChangeArrowheads="1" noChangeShapeType="1" noTextEdit="1"/>
          </p:cNvSpPr>
          <p:nvPr/>
        </p:nvSpPr>
        <p:spPr bwMode="auto">
          <a:xfrm>
            <a:off x="6011863" y="404813"/>
            <a:ext cx="19446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  <p:bldP spid="24601" grpId="0" animBg="1"/>
      <p:bldP spid="24602" grpId="0" animBg="1"/>
      <p:bldP spid="24603" grpId="0" animBg="1"/>
      <p:bldP spid="2460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  </a:t>
            </a:r>
            <a:endParaRPr lang="en-US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A </a:t>
            </a:r>
            <a:r>
              <a:rPr lang="ru-RU" sz="4800" b="1" baseline="10000" dirty="0" smtClean="0">
                <a:solidFill>
                  <a:srgbClr val="FF9900"/>
                </a:solidFill>
              </a:rPr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5621" name="WordArt 21"/>
          <p:cNvSpPr>
            <a:spLocks noChangeArrowheads="1" noChangeShapeType="1" noTextEdit="1"/>
          </p:cNvSpPr>
          <p:nvPr/>
        </p:nvSpPr>
        <p:spPr bwMode="auto">
          <a:xfrm>
            <a:off x="4284663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5623" name="WordArt 24"/>
          <p:cNvSpPr>
            <a:spLocks noChangeArrowheads="1" noChangeShapeType="1" noTextEdit="1"/>
          </p:cNvSpPr>
          <p:nvPr/>
        </p:nvSpPr>
        <p:spPr bwMode="auto">
          <a:xfrm>
            <a:off x="3348038" y="3860800"/>
            <a:ext cx="266382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56а</a:t>
            </a:r>
            <a:r>
              <a:rPr lang="ru-RU" sz="36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⁸в²</a:t>
            </a:r>
            <a:endParaRPr lang="ru-RU" sz="36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5624" name="WordArt 26"/>
          <p:cNvSpPr>
            <a:spLocks noChangeArrowheads="1" noChangeShapeType="1" noTextEdit="1"/>
          </p:cNvSpPr>
          <p:nvPr/>
        </p:nvSpPr>
        <p:spPr bwMode="auto">
          <a:xfrm>
            <a:off x="2928926" y="785794"/>
            <a:ext cx="3714776" cy="7143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55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13ав4ва</a:t>
            </a:r>
            <a:r>
              <a:rPr lang="ru-RU" sz="3600" i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alibri"/>
                <a:cs typeface="Times New Roman"/>
              </a:rPr>
              <a:t>⁷</a:t>
            </a:r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57166"/>
            <a:ext cx="5114932" cy="5768997"/>
          </a:xfrm>
          <a:ln>
            <a:solidFill>
              <a:srgbClr val="3333FF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</a:rPr>
              <a:t>Чтобы спорилось нужное дело,</a:t>
            </a:r>
          </a:p>
          <a:p>
            <a:pPr marL="0" indent="0" eaLnBrk="1" hangingPunct="1">
              <a:buFontTx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</a:rPr>
              <a:t>Чтобы в жизни не знать не удач, </a:t>
            </a:r>
          </a:p>
          <a:p>
            <a:pPr marL="0" indent="0" eaLnBrk="1" hangingPunct="1">
              <a:buFontTx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</a:rPr>
              <a:t>Мы в поход отправляемся смело </a:t>
            </a:r>
          </a:p>
          <a:p>
            <a:pPr marL="0" indent="0" eaLnBrk="1" hangingPunct="1">
              <a:buFontTx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</a:rPr>
              <a:t>В  мир загадок и сложных задач.</a:t>
            </a:r>
          </a:p>
          <a:p>
            <a:pPr marL="0" indent="0" eaLnBrk="1" hangingPunct="1">
              <a:buFontTx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</a:rPr>
              <a:t>Не беда, что идти  далеко, </a:t>
            </a:r>
          </a:p>
          <a:p>
            <a:pPr marL="0" indent="0" eaLnBrk="1" hangingPunct="1">
              <a:buFontTx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</a:rPr>
              <a:t>Не боимся, что путь будет труден</a:t>
            </a:r>
          </a:p>
          <a:p>
            <a:pPr marL="0" indent="0" eaLnBrk="1" hangingPunct="1">
              <a:buFontTx/>
              <a:buChar char="-"/>
            </a:pP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</a:rPr>
              <a:t>Достижения  крупные людям </a:t>
            </a:r>
          </a:p>
          <a:p>
            <a:pPr marL="0" indent="0" eaLnBrk="1" hangingPunct="1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</a:rPr>
              <a:t>Никогда не давались легко  </a:t>
            </a:r>
          </a:p>
          <a:p>
            <a:pPr marL="0" indent="0" eaLnBrk="1" hangingPunct="1">
              <a:buFontTx/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Batang" pitchFamily="18" charset="-127"/>
              </a:rPr>
              <a:t>  </a:t>
            </a:r>
          </a:p>
        </p:txBody>
      </p:sp>
      <p:pic>
        <p:nvPicPr>
          <p:cNvPr id="1027" name="Picture 3" descr="C:\Users\Андрей\Pictures\картинки\разное\8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-214338"/>
            <a:ext cx="3857652" cy="3664770"/>
          </a:xfrm>
          <a:prstGeom prst="rect">
            <a:avLst/>
          </a:prstGeom>
          <a:noFill/>
        </p:spPr>
      </p:pic>
      <p:pic>
        <p:nvPicPr>
          <p:cNvPr id="1026" name="Picture 2" descr="J:\общее\артинки и анимации\Новая папка1\J0318096.GIF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000504"/>
            <a:ext cx="2071702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6" name="WordArt 13"/>
          <p:cNvSpPr>
            <a:spLocks noChangeArrowheads="1" noChangeShapeType="1" noTextEdit="1"/>
          </p:cNvSpPr>
          <p:nvPr/>
        </p:nvSpPr>
        <p:spPr bwMode="auto">
          <a:xfrm>
            <a:off x="2268538" y="765175"/>
            <a:ext cx="4392612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Молодцы!</a:t>
            </a:r>
          </a:p>
        </p:txBody>
      </p:sp>
      <p:pic>
        <p:nvPicPr>
          <p:cNvPr id="14" name="Picture 2" descr="J:\артинки и анимации\Новая папка1\ship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3109932" cy="3019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8134350" cy="1143000"/>
          </a:xfrm>
        </p:spPr>
        <p:txBody>
          <a:bodyPr/>
          <a:lstStyle/>
          <a:p>
            <a:pPr algn="ctr" eaLnBrk="1" hangingPunct="1"/>
            <a:r>
              <a:rPr lang="ru-RU" sz="5500" dirty="0" smtClean="0">
                <a:solidFill>
                  <a:schemeClr val="bg1"/>
                </a:solidFill>
                <a:latin typeface="Times New Roman" pitchFamily="18" charset="0"/>
              </a:rPr>
              <a:t>Возведите одночлен в степень:</a:t>
            </a:r>
            <a:endParaRPr lang="en-US" sz="55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5" name="Picture 2" descr="J:\артинки и анимации\Новая папка1\office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929198"/>
            <a:ext cx="3429024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11188" y="26035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US" sz="2800" b="1" i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     </a:t>
            </a: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A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sz="2000" b="1" baseline="10000" dirty="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B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C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sz="1800" b="1" baseline="10000" dirty="0" smtClean="0">
              <a:solidFill>
                <a:srgbClr val="FF9900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D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766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7671" name="WordArt 23"/>
          <p:cNvSpPr>
            <a:spLocks noChangeArrowheads="1" noChangeShapeType="1" noTextEdit="1"/>
          </p:cNvSpPr>
          <p:nvPr/>
        </p:nvSpPr>
        <p:spPr bwMode="auto">
          <a:xfrm>
            <a:off x="4284663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3817" name="WordArt 25"/>
          <p:cNvSpPr>
            <a:spLocks noChangeArrowheads="1" noChangeShapeType="1" noTextEdit="1"/>
          </p:cNvSpPr>
          <p:nvPr/>
        </p:nvSpPr>
        <p:spPr bwMode="auto">
          <a:xfrm>
            <a:off x="3500429" y="3860800"/>
            <a:ext cx="228601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16с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⁷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⁵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3818" name="WordArt 26"/>
          <p:cNvSpPr>
            <a:spLocks noChangeArrowheads="1" noChangeShapeType="1" noTextEdit="1"/>
          </p:cNvSpPr>
          <p:nvPr/>
        </p:nvSpPr>
        <p:spPr bwMode="auto">
          <a:xfrm>
            <a:off x="3428992" y="4868863"/>
            <a:ext cx="2357454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-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16с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¹²d⁴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3819" name="WordArt 27"/>
          <p:cNvSpPr>
            <a:spLocks noChangeArrowheads="1" noChangeShapeType="1" noTextEdit="1"/>
          </p:cNvSpPr>
          <p:nvPr/>
        </p:nvSpPr>
        <p:spPr bwMode="auto">
          <a:xfrm>
            <a:off x="3419475" y="2924175"/>
            <a:ext cx="2438409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16с¹²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d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⁴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3820" name="WordArt 28"/>
          <p:cNvSpPr>
            <a:spLocks noChangeArrowheads="1" noChangeShapeType="1" noTextEdit="1"/>
          </p:cNvSpPr>
          <p:nvPr/>
        </p:nvSpPr>
        <p:spPr bwMode="auto">
          <a:xfrm>
            <a:off x="3348038" y="5876925"/>
            <a:ext cx="2438408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16c¹²</a:t>
            </a:r>
            <a:r>
              <a:rPr lang="en-US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d</a:t>
            </a:r>
            <a:r>
              <a:rPr lang="en-US" sz="3600" b="1" i="1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⁴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27677" name="WordArt 29"/>
          <p:cNvSpPr>
            <a:spLocks noChangeArrowheads="1" noChangeShapeType="1" noTextEdit="1"/>
          </p:cNvSpPr>
          <p:nvPr/>
        </p:nvSpPr>
        <p:spPr bwMode="auto">
          <a:xfrm>
            <a:off x="1857356" y="642918"/>
            <a:ext cx="6072230" cy="1071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(-2с³</a:t>
            </a:r>
            <a:r>
              <a:rPr lang="en-US" sz="3600" i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lang="ru-RU" sz="3600" i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)</a:t>
            </a:r>
            <a:r>
              <a:rPr lang="en-US" sz="3600" i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alibri"/>
                <a:cs typeface="Times New Roman"/>
              </a:rPr>
              <a:t>⁴</a:t>
            </a:r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  <p:bldP spid="33817" grpId="0" animBg="1"/>
      <p:bldP spid="33818" grpId="0" animBg="1"/>
      <p:bldP spid="33819" grpId="0" animBg="1"/>
      <p:bldP spid="338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575945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571472" y="285728"/>
            <a:ext cx="8001056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5400" dirty="0" smtClean="0">
                <a:latin typeface="Times New Roman" pitchFamily="18" charset="0"/>
              </a:rPr>
              <a:t>((22</a:t>
            </a:r>
            <a:endParaRPr lang="ru-RU" sz="5400" dirty="0">
              <a:latin typeface="Times New Roman" pitchFamily="18" charset="0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071802" y="642918"/>
            <a:ext cx="3071834" cy="1476364"/>
          </a:xfrm>
          <a:noFill/>
        </p:spPr>
        <p:txBody>
          <a:bodyPr/>
          <a:lstStyle/>
          <a:p>
            <a:pPr eaLnBrk="1" hangingPunct="1"/>
            <a:r>
              <a:rPr lang="ru-RU" sz="6600" b="1" i="1" dirty="0" smtClean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6600" b="1" i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6600" b="1" i="1" dirty="0" smtClean="0">
                <a:solidFill>
                  <a:schemeClr val="bg1"/>
                </a:solidFill>
                <a:latin typeface="Times New Roman" pitchFamily="18" charset="0"/>
              </a:rPr>
              <a:t>-2с³</a:t>
            </a:r>
            <a:r>
              <a:rPr lang="en-US" sz="6600" b="1" i="1" dirty="0" smtClean="0">
                <a:solidFill>
                  <a:schemeClr val="bg1"/>
                </a:solidFill>
                <a:latin typeface="Times New Roman" pitchFamily="18" charset="0"/>
              </a:rPr>
              <a:t>d)</a:t>
            </a:r>
            <a:r>
              <a:rPr lang="en-US" sz="6600" b="1" i="1" dirty="0" smtClean="0">
                <a:solidFill>
                  <a:schemeClr val="bg1"/>
                </a:solidFill>
                <a:latin typeface="Calibri"/>
              </a:rPr>
              <a:t>⁴</a:t>
            </a:r>
            <a:r>
              <a:rPr lang="en-US" sz="4000" b="1" i="1" dirty="0" smtClean="0">
                <a:solidFill>
                  <a:schemeClr val="bg1"/>
                </a:solidFill>
                <a:latin typeface="Times New Roman" pitchFamily="18" charset="0"/>
              </a:rPr>
              <a:t>                       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A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8693" name="WordArt 21"/>
          <p:cNvSpPr>
            <a:spLocks noChangeArrowheads="1" noChangeShapeType="1" noTextEdit="1"/>
          </p:cNvSpPr>
          <p:nvPr/>
        </p:nvSpPr>
        <p:spPr bwMode="auto">
          <a:xfrm>
            <a:off x="4284663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8696" name="WordArt 24"/>
          <p:cNvSpPr>
            <a:spLocks noChangeArrowheads="1" noChangeShapeType="1" noTextEdit="1"/>
          </p:cNvSpPr>
          <p:nvPr/>
        </p:nvSpPr>
        <p:spPr bwMode="auto">
          <a:xfrm>
            <a:off x="3500430" y="5876925"/>
            <a:ext cx="2286016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16c¹²d</a:t>
            </a:r>
            <a:r>
              <a:rPr lang="en-US" sz="36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⁴</a:t>
            </a:r>
            <a:endParaRPr lang="ru-RU" sz="36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WordArt 13"/>
          <p:cNvSpPr>
            <a:spLocks noChangeArrowheads="1" noChangeShapeType="1" noTextEdit="1"/>
          </p:cNvSpPr>
          <p:nvPr/>
        </p:nvSpPr>
        <p:spPr bwMode="auto">
          <a:xfrm>
            <a:off x="2124075" y="476250"/>
            <a:ext cx="4392613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Молодцы!</a:t>
            </a:r>
          </a:p>
        </p:txBody>
      </p:sp>
      <p:pic>
        <p:nvPicPr>
          <p:cNvPr id="15" name="Picture 2" descr="J:\артинки и анимации\Новая папка1\ship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3109932" cy="3019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8134350" cy="1143000"/>
          </a:xfrm>
        </p:spPr>
        <p:txBody>
          <a:bodyPr/>
          <a:lstStyle/>
          <a:p>
            <a:pPr algn="ctr" eaLnBrk="1" hangingPunct="1"/>
            <a:r>
              <a:rPr lang="ru-RU" sz="5500" dirty="0" smtClean="0">
                <a:solidFill>
                  <a:schemeClr val="bg1"/>
                </a:solidFill>
                <a:latin typeface="Times New Roman" pitchFamily="18" charset="0"/>
              </a:rPr>
              <a:t>Выполнить умножение:</a:t>
            </a:r>
            <a:endParaRPr lang="en-US" sz="55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5" name="Picture 2" descr="J:\артинки и анимации\Новая папка1\office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929198"/>
            <a:ext cx="3429024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611188" y="26035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smtClean="0">
                <a:latin typeface="Times New Roman" pitchFamily="18" charset="0"/>
              </a:rPr>
              <a:t>777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chemeClr val="bg1"/>
                </a:solidFill>
                <a:latin typeface="Times New Roman" pitchFamily="18" charset="0"/>
              </a:rPr>
              <a:t>7х² 5х 2х</a:t>
            </a:r>
            <a:endParaRPr lang="en-US" sz="6000" b="1" i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A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0743" name="WordArt 23"/>
          <p:cNvSpPr>
            <a:spLocks noChangeArrowheads="1" noChangeShapeType="1" noTextEdit="1"/>
          </p:cNvSpPr>
          <p:nvPr/>
        </p:nvSpPr>
        <p:spPr bwMode="auto">
          <a:xfrm>
            <a:off x="5003800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745" name="WordArt 25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19446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7919" name="WordArt 31"/>
          <p:cNvSpPr>
            <a:spLocks noChangeArrowheads="1" noChangeShapeType="1" noTextEdit="1"/>
          </p:cNvSpPr>
          <p:nvPr/>
        </p:nvSpPr>
        <p:spPr bwMode="auto">
          <a:xfrm>
            <a:off x="3348039" y="3860800"/>
            <a:ext cx="2224093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70х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⁴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7920" name="WordArt 32"/>
          <p:cNvSpPr>
            <a:spLocks noChangeArrowheads="1" noChangeShapeType="1" noTextEdit="1"/>
          </p:cNvSpPr>
          <p:nvPr/>
        </p:nvSpPr>
        <p:spPr bwMode="auto">
          <a:xfrm>
            <a:off x="3348038" y="4868863"/>
            <a:ext cx="236697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35х³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7921" name="WordArt 33"/>
          <p:cNvSpPr>
            <a:spLocks noChangeArrowheads="1" noChangeShapeType="1" noTextEdit="1"/>
          </p:cNvSpPr>
          <p:nvPr/>
        </p:nvSpPr>
        <p:spPr bwMode="auto">
          <a:xfrm>
            <a:off x="3419475" y="2924175"/>
            <a:ext cx="215265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14х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7922" name="WordArt 34"/>
          <p:cNvSpPr>
            <a:spLocks noChangeArrowheads="1" noChangeShapeType="1" noTextEdit="1"/>
          </p:cNvSpPr>
          <p:nvPr/>
        </p:nvSpPr>
        <p:spPr bwMode="auto">
          <a:xfrm>
            <a:off x="3348038" y="5876925"/>
            <a:ext cx="302418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другой ответ</a:t>
            </a:r>
          </a:p>
        </p:txBody>
      </p:sp>
      <p:sp>
        <p:nvSpPr>
          <p:cNvPr id="30" name="Овал 29"/>
          <p:cNvSpPr/>
          <p:nvPr/>
        </p:nvSpPr>
        <p:spPr>
          <a:xfrm flipH="1">
            <a:off x="4214810" y="1428736"/>
            <a:ext cx="45719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 flipH="1">
            <a:off x="5214942" y="1428736"/>
            <a:ext cx="45719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5929322" y="3857628"/>
          <a:ext cx="115888" cy="190500"/>
        </p:xfrm>
        <a:graphic>
          <a:graphicData uri="http://schemas.openxmlformats.org/presentationml/2006/ole">
            <p:oleObj spid="_x0000_s1026" name="Формула" r:id="rId5" imgW="88560" imgH="190440" progId="Equation.3">
              <p:embed/>
            </p:oleObj>
          </a:graphicData>
        </a:graphic>
      </p:graphicFrame>
    </p:spTree>
  </p:cSld>
  <p:clrMapOvr>
    <a:masterClrMapping/>
  </p:clrMapOvr>
  <p:transition>
    <p:zoom/>
    <p:sndAc>
      <p:stSnd>
        <p:snd r:embed="rId4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  <p:bldP spid="37919" grpId="0" animBg="1"/>
      <p:bldP spid="37920" grpId="0" animBg="1"/>
      <p:bldP spid="37921" grpId="0" animBg="1"/>
      <p:bldP spid="379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3743325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 smtClean="0">
                <a:solidFill>
                  <a:schemeClr val="bg1"/>
                </a:solidFill>
                <a:latin typeface="Times New Roman" pitchFamily="18" charset="0"/>
              </a:rPr>
              <a:t>7х² 5х 2х</a:t>
            </a:r>
            <a:endParaRPr lang="ru-RU" sz="6600" dirty="0">
              <a:latin typeface="Times New Roman" pitchFamily="18" charset="0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286116" y="381000"/>
            <a:ext cx="3286148" cy="2057400"/>
          </a:xfrm>
          <a:noFill/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</a:rPr>
              <a:t>				</a:t>
            </a:r>
            <a:endParaRPr lang="en-US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A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WordArt 19"/>
          <p:cNvSpPr>
            <a:spLocks noChangeArrowheads="1" noChangeShapeType="1" noTextEdit="1"/>
          </p:cNvSpPr>
          <p:nvPr/>
        </p:nvSpPr>
        <p:spPr bwMode="auto">
          <a:xfrm>
            <a:off x="3571867" y="3860800"/>
            <a:ext cx="200026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70х</a:t>
            </a:r>
            <a:r>
              <a:rPr lang="ru-RU" sz="36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⁴</a:t>
            </a:r>
            <a:endParaRPr lang="ru-RU" sz="36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5003800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768" name="WordArt 24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19446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5" name="Овал 24"/>
          <p:cNvSpPr/>
          <p:nvPr/>
        </p:nvSpPr>
        <p:spPr>
          <a:xfrm flipH="1">
            <a:off x="5286380" y="1428736"/>
            <a:ext cx="45719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>
            <a:off x="4357685" y="1581136"/>
            <a:ext cx="55243" cy="619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4214810" y="1428736"/>
            <a:ext cx="45719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WordArt 13"/>
          <p:cNvSpPr>
            <a:spLocks noChangeArrowheads="1" noChangeShapeType="1" noTextEdit="1"/>
          </p:cNvSpPr>
          <p:nvPr/>
        </p:nvSpPr>
        <p:spPr bwMode="auto">
          <a:xfrm>
            <a:off x="2124075" y="476250"/>
            <a:ext cx="4392613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Молодцы!</a:t>
            </a:r>
          </a:p>
        </p:txBody>
      </p:sp>
      <p:pic>
        <p:nvPicPr>
          <p:cNvPr id="15" name="Picture 2" descr="J:\артинки и анимации\Новая папка1\ship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3109932" cy="3019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8134350" cy="1143000"/>
          </a:xfrm>
        </p:spPr>
        <p:txBody>
          <a:bodyPr/>
          <a:lstStyle/>
          <a:p>
            <a:pPr algn="ctr" eaLnBrk="1" hangingPunct="1"/>
            <a:r>
              <a:rPr lang="ru-RU" sz="5500" dirty="0" smtClean="0">
                <a:solidFill>
                  <a:schemeClr val="bg1"/>
                </a:solidFill>
                <a:latin typeface="Times New Roman" pitchFamily="18" charset="0"/>
              </a:rPr>
              <a:t>Выполните действия:</a:t>
            </a:r>
            <a:endParaRPr lang="en-US" sz="55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5" name="Picture 2" descr="J:\артинки и анимации\Новая папка1\office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929198"/>
            <a:ext cx="3429024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0" y="0"/>
            <a:ext cx="3700482" cy="3057540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2643174" y="3800460"/>
            <a:ext cx="3700482" cy="3057540"/>
          </a:xfrm>
          <a:prstGeom prst="smileyFace">
            <a:avLst>
              <a:gd name="adj" fmla="val -4653"/>
            </a:avLst>
          </a:prstGeom>
          <a:solidFill>
            <a:srgbClr val="7030A0"/>
          </a:solidFill>
          <a:ln>
            <a:solidFill>
              <a:srgbClr val="00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443518" y="0"/>
            <a:ext cx="3700482" cy="3057540"/>
          </a:xfrm>
          <a:prstGeom prst="smileyFace">
            <a:avLst>
              <a:gd name="adj" fmla="val 466"/>
            </a:avLst>
          </a:prstGeom>
          <a:solidFill>
            <a:srgbClr val="00FF00"/>
          </a:solidFill>
          <a:ln>
            <a:solidFill>
              <a:srgbClr val="008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00034" y="471488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71472" y="21429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500034" y="5715016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81000"/>
            <a:ext cx="8572560" cy="2057400"/>
          </a:xfrm>
          <a:noFill/>
        </p:spPr>
        <p:txBody>
          <a:bodyPr/>
          <a:lstStyle/>
          <a:p>
            <a:pPr algn="ctr" eaLnBrk="1" hangingPunct="1"/>
            <a:r>
              <a:rPr lang="ru-RU" sz="6000" b="1" i="1" dirty="0" smtClean="0">
                <a:latin typeface="Times New Roman" pitchFamily="18" charset="0"/>
              </a:rPr>
              <a:t>17х²- 5х² +9х²</a:t>
            </a:r>
            <a:endParaRPr lang="en-US" sz="6000" b="1" i="1" dirty="0" smtClean="0"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A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0743" name="WordArt 23"/>
          <p:cNvSpPr>
            <a:spLocks noChangeArrowheads="1" noChangeShapeType="1" noTextEdit="1"/>
          </p:cNvSpPr>
          <p:nvPr/>
        </p:nvSpPr>
        <p:spPr bwMode="auto">
          <a:xfrm>
            <a:off x="5003800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745" name="WordArt 25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19446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7919" name="WordArt 31"/>
          <p:cNvSpPr>
            <a:spLocks noChangeArrowheads="1" noChangeShapeType="1" noTextEdit="1"/>
          </p:cNvSpPr>
          <p:nvPr/>
        </p:nvSpPr>
        <p:spPr bwMode="auto">
          <a:xfrm>
            <a:off x="3348039" y="3860800"/>
            <a:ext cx="2224093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21х²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7920" name="WordArt 32"/>
          <p:cNvSpPr>
            <a:spLocks noChangeArrowheads="1" noChangeShapeType="1" noTextEdit="1"/>
          </p:cNvSpPr>
          <p:nvPr/>
        </p:nvSpPr>
        <p:spPr bwMode="auto">
          <a:xfrm>
            <a:off x="3348038" y="4868863"/>
            <a:ext cx="236697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17х²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7921" name="WordArt 33"/>
          <p:cNvSpPr>
            <a:spLocks noChangeArrowheads="1" noChangeShapeType="1" noTextEdit="1"/>
          </p:cNvSpPr>
          <p:nvPr/>
        </p:nvSpPr>
        <p:spPr bwMode="auto">
          <a:xfrm>
            <a:off x="3419475" y="2924175"/>
            <a:ext cx="215265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21х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⁶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7922" name="WordArt 34"/>
          <p:cNvSpPr>
            <a:spLocks noChangeArrowheads="1" noChangeShapeType="1" noTextEdit="1"/>
          </p:cNvSpPr>
          <p:nvPr/>
        </p:nvSpPr>
        <p:spPr bwMode="auto">
          <a:xfrm>
            <a:off x="3348038" y="5876925"/>
            <a:ext cx="302418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другой ответ</a:t>
            </a: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5929322" y="3857628"/>
          <a:ext cx="115888" cy="190500"/>
        </p:xfrm>
        <a:graphic>
          <a:graphicData uri="http://schemas.openxmlformats.org/presentationml/2006/ole">
            <p:oleObj spid="_x0000_s77826" name="Формула" r:id="rId5" imgW="88560" imgH="190440" progId="Equation.3">
              <p:embed/>
            </p:oleObj>
          </a:graphicData>
        </a:graphic>
      </p:graphicFrame>
    </p:spTree>
  </p:cSld>
  <p:clrMapOvr>
    <a:masterClrMapping/>
  </p:clrMapOvr>
  <p:transition>
    <p:zoom/>
    <p:sndAc>
      <p:stSnd>
        <p:snd r:embed="rId4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  <p:bldP spid="37919" grpId="0" animBg="1"/>
      <p:bldP spid="37920" grpId="0" animBg="1"/>
      <p:bldP spid="37921" grpId="0" animBg="1"/>
      <p:bldP spid="3792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71472" y="271462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00034" y="3743325"/>
            <a:ext cx="8286808" cy="828683"/>
          </a:xfrm>
          <a:prstGeom prst="hexagon">
            <a:avLst>
              <a:gd name="adj" fmla="val 30893"/>
              <a:gd name="vf" fmla="val 11547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21х²</a:t>
            </a:r>
            <a:endParaRPr lang="ru-RU" sz="5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 dirty="0" smtClean="0">
                <a:solidFill>
                  <a:schemeClr val="tx2"/>
                </a:solidFill>
                <a:latin typeface="Times New Roman" pitchFamily="18" charset="0"/>
              </a:rPr>
              <a:t>17х²- 5х² +9х²</a:t>
            </a:r>
            <a:endParaRPr lang="ru-RU" sz="6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00034" y="564357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286116" y="381000"/>
            <a:ext cx="3286148" cy="2057400"/>
          </a:xfrm>
          <a:noFill/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</a:rPr>
              <a:t>				</a:t>
            </a:r>
            <a:endParaRPr lang="en-US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857496"/>
            <a:ext cx="7858180" cy="50006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b="1" baseline="10000" dirty="0" smtClean="0">
                <a:solidFill>
                  <a:srgbClr val="FF9900"/>
                </a:solidFill>
              </a:rPr>
              <a:t>  </a:t>
            </a:r>
            <a:r>
              <a:rPr lang="en-US" sz="4800" b="1" baseline="10000" dirty="0" smtClean="0">
                <a:solidFill>
                  <a:srgbClr val="FF9900"/>
                </a:solidFill>
              </a:rPr>
              <a:t>A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ru-RU" sz="4800" b="1" baseline="10000" dirty="0" smtClean="0">
                <a:solidFill>
                  <a:srgbClr val="FF9900"/>
                </a:solidFill>
              </a:rPr>
              <a:t>  </a:t>
            </a:r>
            <a:r>
              <a:rPr lang="en-US" sz="48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ru-RU" sz="4800" b="1" baseline="10000" dirty="0" smtClean="0">
                <a:solidFill>
                  <a:srgbClr val="FF9900"/>
                </a:solidFill>
              </a:rPr>
              <a:t>  </a:t>
            </a:r>
            <a:r>
              <a:rPr lang="en-US" sz="48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ru-RU" sz="4800" b="1" baseline="10000" dirty="0" smtClean="0">
                <a:solidFill>
                  <a:srgbClr val="FF9900"/>
                </a:solidFill>
              </a:rPr>
              <a:t>  </a:t>
            </a:r>
            <a:r>
              <a:rPr lang="en-US" sz="48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WordArt 19"/>
          <p:cNvSpPr>
            <a:spLocks noChangeArrowheads="1" noChangeShapeType="1" noTextEdit="1"/>
          </p:cNvSpPr>
          <p:nvPr/>
        </p:nvSpPr>
        <p:spPr bwMode="auto">
          <a:xfrm>
            <a:off x="3571867" y="3860800"/>
            <a:ext cx="200026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5003800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768" name="WordArt 24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19446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5" name="Овал 24"/>
          <p:cNvSpPr/>
          <p:nvPr/>
        </p:nvSpPr>
        <p:spPr>
          <a:xfrm flipH="1">
            <a:off x="5286380" y="1428736"/>
            <a:ext cx="45719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>
            <a:off x="4357685" y="1581136"/>
            <a:ext cx="55243" cy="619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4214810" y="1428736"/>
            <a:ext cx="45719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WordArt 13"/>
          <p:cNvSpPr>
            <a:spLocks noChangeArrowheads="1" noChangeShapeType="1" noTextEdit="1"/>
          </p:cNvSpPr>
          <p:nvPr/>
        </p:nvSpPr>
        <p:spPr bwMode="auto">
          <a:xfrm>
            <a:off x="2124075" y="476250"/>
            <a:ext cx="4392613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Молодцы!</a:t>
            </a:r>
          </a:p>
        </p:txBody>
      </p:sp>
      <p:pic>
        <p:nvPicPr>
          <p:cNvPr id="15" name="Picture 2" descr="J:\артинки и анимации\Новая папка1\ship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3109932" cy="3019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819400"/>
            <a:ext cx="8134350" cy="1143000"/>
          </a:xfrm>
        </p:spPr>
        <p:txBody>
          <a:bodyPr/>
          <a:lstStyle/>
          <a:p>
            <a:pPr algn="ctr" eaLnBrk="1" hangingPunct="1"/>
            <a:r>
              <a:rPr lang="ru-RU" sz="5500" dirty="0" smtClean="0">
                <a:solidFill>
                  <a:schemeClr val="bg1"/>
                </a:solidFill>
                <a:latin typeface="Times New Roman" pitchFamily="18" charset="0"/>
              </a:rPr>
              <a:t>Выполнить деление:</a:t>
            </a:r>
            <a:endParaRPr lang="en-US" sz="55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5" name="Picture 2" descr="J:\артинки и анимации\Новая папка1\office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4929198"/>
            <a:ext cx="3429024" cy="192880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  <p:sndAc>
      <p:stSnd>
        <p:snd r:embed="rId3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500034" y="4714884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71472" y="21429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500034" y="5715016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dirty="0">
              <a:latin typeface="Times New Roman" pitchFamily="18" charset="0"/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381000"/>
            <a:ext cx="8572560" cy="2057400"/>
          </a:xfrm>
          <a:noFill/>
        </p:spPr>
        <p:txBody>
          <a:bodyPr/>
          <a:lstStyle/>
          <a:p>
            <a:pPr algn="ctr" eaLnBrk="1" hangingPunct="1"/>
            <a:r>
              <a:rPr lang="ru-RU" sz="6000" b="1" i="1" dirty="0" smtClean="0">
                <a:latin typeface="Times New Roman" pitchFamily="18" charset="0"/>
              </a:rPr>
              <a:t>9х</a:t>
            </a:r>
            <a:r>
              <a:rPr lang="ru-RU" sz="6000" b="1" i="1" dirty="0" smtClean="0">
                <a:latin typeface="Calibri"/>
              </a:rPr>
              <a:t>⁶у⁸:(-3х³у²)</a:t>
            </a:r>
            <a:endParaRPr lang="en-US" sz="6000" b="1" i="1" dirty="0" smtClean="0"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A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en-US" sz="48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074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0743" name="WordArt 23"/>
          <p:cNvSpPr>
            <a:spLocks noChangeArrowheads="1" noChangeShapeType="1" noTextEdit="1"/>
          </p:cNvSpPr>
          <p:nvPr/>
        </p:nvSpPr>
        <p:spPr bwMode="auto">
          <a:xfrm>
            <a:off x="5003800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0745" name="WordArt 25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19446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7919" name="WordArt 31"/>
          <p:cNvSpPr>
            <a:spLocks noChangeArrowheads="1" noChangeShapeType="1" noTextEdit="1"/>
          </p:cNvSpPr>
          <p:nvPr/>
        </p:nvSpPr>
        <p:spPr bwMode="auto">
          <a:xfrm>
            <a:off x="3348039" y="3860800"/>
            <a:ext cx="2224093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-3х³у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⁶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7920" name="WordArt 32"/>
          <p:cNvSpPr>
            <a:spLocks noChangeArrowheads="1" noChangeShapeType="1" noTextEdit="1"/>
          </p:cNvSpPr>
          <p:nvPr/>
        </p:nvSpPr>
        <p:spPr bwMode="auto">
          <a:xfrm>
            <a:off x="3348038" y="4868863"/>
            <a:ext cx="236697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3х²у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⁴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7921" name="WordArt 33"/>
          <p:cNvSpPr>
            <a:spLocks noChangeArrowheads="1" noChangeShapeType="1" noTextEdit="1"/>
          </p:cNvSpPr>
          <p:nvPr/>
        </p:nvSpPr>
        <p:spPr bwMode="auto">
          <a:xfrm>
            <a:off x="3419475" y="2924175"/>
            <a:ext cx="215265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-3х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²у⁴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7922" name="WordArt 34"/>
          <p:cNvSpPr>
            <a:spLocks noChangeArrowheads="1" noChangeShapeType="1" noTextEdit="1"/>
          </p:cNvSpPr>
          <p:nvPr/>
        </p:nvSpPr>
        <p:spPr bwMode="auto">
          <a:xfrm>
            <a:off x="3348039" y="5876925"/>
            <a:ext cx="2509846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3х³у</a:t>
            </a:r>
            <a:r>
              <a:rPr lang="ru-RU" sz="3600" b="1" i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alibri"/>
                <a:cs typeface="Times New Roman"/>
              </a:rPr>
              <a:t>⁶</a:t>
            </a:r>
            <a:endParaRPr lang="ru-RU" sz="3600" b="1" i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5929322" y="3857628"/>
          <a:ext cx="115888" cy="190500"/>
        </p:xfrm>
        <a:graphic>
          <a:graphicData uri="http://schemas.openxmlformats.org/presentationml/2006/ole">
            <p:oleObj spid="_x0000_s79874" name="Формула" r:id="rId5" imgW="88560" imgH="190440" progId="Equation.3">
              <p:embed/>
            </p:oleObj>
          </a:graphicData>
        </a:graphic>
      </p:graphicFrame>
    </p:spTree>
  </p:cSld>
  <p:clrMapOvr>
    <a:masterClrMapping/>
  </p:clrMapOvr>
  <p:transition>
    <p:zoom/>
    <p:sndAc>
      <p:stSnd>
        <p:snd r:embed="rId4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  <p:bldP spid="37919" grpId="0" animBg="1"/>
      <p:bldP spid="37920" grpId="0" animBg="1"/>
      <p:bldP spid="37921" grpId="0" animBg="1"/>
      <p:bldP spid="3792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71472" y="271462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475138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00034" y="3743325"/>
            <a:ext cx="8286808" cy="828683"/>
          </a:xfrm>
          <a:prstGeom prst="hexagon">
            <a:avLst>
              <a:gd name="adj" fmla="val 30893"/>
              <a:gd name="vf" fmla="val 11547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  <a:ln w="5715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kern="1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- 3х³у</a:t>
            </a:r>
            <a:r>
              <a:rPr lang="ru-RU" sz="5400" b="1" i="1" kern="1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/>
                <a:cs typeface="Times New Roman"/>
              </a:rPr>
              <a:t>⁶ </a:t>
            </a:r>
            <a:endParaRPr lang="ru-RU" sz="5400" b="1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 i="1" dirty="0" smtClean="0">
                <a:solidFill>
                  <a:schemeClr val="tx2"/>
                </a:solidFill>
                <a:latin typeface="Times New Roman" pitchFamily="18" charset="0"/>
              </a:rPr>
              <a:t>9х</a:t>
            </a:r>
            <a:r>
              <a:rPr lang="ru-RU" sz="6600" b="1" i="1" dirty="0" smtClean="0">
                <a:solidFill>
                  <a:schemeClr val="tx2"/>
                </a:solidFill>
                <a:latin typeface="Calibri"/>
              </a:rPr>
              <a:t>⁶у⁸:(-3х³у²)</a:t>
            </a:r>
            <a:endParaRPr lang="ru-RU" sz="6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00034" y="5643578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bg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286116" y="381000"/>
            <a:ext cx="3286148" cy="2057400"/>
          </a:xfrm>
          <a:noFill/>
        </p:spPr>
        <p:txBody>
          <a:bodyPr/>
          <a:lstStyle/>
          <a:p>
            <a:pPr eaLnBrk="1" hangingPunct="1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</a:rPr>
              <a:t>				</a:t>
            </a:r>
            <a:endParaRPr lang="en-US" sz="2800" b="1" i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857496"/>
            <a:ext cx="7858180" cy="50006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b="1" baseline="10000" dirty="0" smtClean="0">
                <a:solidFill>
                  <a:srgbClr val="FF9900"/>
                </a:solidFill>
              </a:rPr>
              <a:t>  </a:t>
            </a:r>
            <a:r>
              <a:rPr lang="en-US" sz="4800" b="1" baseline="10000" dirty="0" smtClean="0">
                <a:solidFill>
                  <a:srgbClr val="FF9900"/>
                </a:solidFill>
              </a:rPr>
              <a:t>A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ru-RU" sz="4800" b="1" baseline="10000" dirty="0" smtClean="0">
                <a:solidFill>
                  <a:srgbClr val="FF9900"/>
                </a:solidFill>
              </a:rPr>
              <a:t>  </a:t>
            </a:r>
            <a:r>
              <a:rPr lang="en-US" sz="4800" b="1" baseline="10000" dirty="0" smtClean="0">
                <a:solidFill>
                  <a:srgbClr val="FF9900"/>
                </a:solidFill>
              </a:rPr>
              <a:t>B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ru-RU" sz="4800" b="1" baseline="10000" dirty="0" smtClean="0">
                <a:solidFill>
                  <a:srgbClr val="FF9900"/>
                </a:solidFill>
              </a:rPr>
              <a:t>  </a:t>
            </a:r>
            <a:r>
              <a:rPr lang="en-US" sz="4800" b="1" baseline="10000" dirty="0" smtClean="0">
                <a:solidFill>
                  <a:srgbClr val="FF9900"/>
                </a:solidFill>
              </a:rPr>
              <a:t>C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ru-RU" sz="4800" b="1" baseline="10000" dirty="0" smtClean="0">
                <a:solidFill>
                  <a:srgbClr val="FF9900"/>
                </a:solidFill>
              </a:rPr>
              <a:t>  </a:t>
            </a:r>
            <a:r>
              <a:rPr lang="en-US" sz="4800" b="1" baseline="10000" dirty="0" smtClean="0">
                <a:solidFill>
                  <a:srgbClr val="FF9900"/>
                </a:solidFill>
              </a:rPr>
              <a:t>D </a:t>
            </a:r>
            <a:r>
              <a:rPr lang="en-US" sz="5400" dirty="0" smtClean="0"/>
              <a:t> </a:t>
            </a:r>
            <a:endParaRPr lang="en-US" sz="5400" dirty="0" smtClean="0">
              <a:solidFill>
                <a:schemeClr val="bg1"/>
              </a:solidFill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WordArt 19"/>
          <p:cNvSpPr>
            <a:spLocks noChangeArrowheads="1" noChangeShapeType="1" noTextEdit="1"/>
          </p:cNvSpPr>
          <p:nvPr/>
        </p:nvSpPr>
        <p:spPr bwMode="auto">
          <a:xfrm>
            <a:off x="3571867" y="3860800"/>
            <a:ext cx="2000265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5003800" y="333375"/>
            <a:ext cx="215900" cy="198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b="1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1768" name="WordArt 24"/>
          <p:cNvSpPr>
            <a:spLocks noChangeArrowheads="1" noChangeShapeType="1" noTextEdit="1"/>
          </p:cNvSpPr>
          <p:nvPr/>
        </p:nvSpPr>
        <p:spPr bwMode="auto">
          <a:xfrm>
            <a:off x="1042988" y="404813"/>
            <a:ext cx="19446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25" name="Овал 24"/>
          <p:cNvSpPr/>
          <p:nvPr/>
        </p:nvSpPr>
        <p:spPr>
          <a:xfrm flipH="1">
            <a:off x="5286380" y="1428736"/>
            <a:ext cx="45719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 flipH="1">
            <a:off x="4357685" y="1581136"/>
            <a:ext cx="55243" cy="6191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 flipH="1">
            <a:off x="4214810" y="1428736"/>
            <a:ext cx="45719" cy="7143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8" name="WordArt 13"/>
          <p:cNvSpPr>
            <a:spLocks noChangeArrowheads="1" noChangeShapeType="1" noTextEdit="1"/>
          </p:cNvSpPr>
          <p:nvPr/>
        </p:nvSpPr>
        <p:spPr bwMode="auto">
          <a:xfrm>
            <a:off x="2124075" y="476250"/>
            <a:ext cx="4392613" cy="863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Молодцы!</a:t>
            </a:r>
          </a:p>
        </p:txBody>
      </p:sp>
      <p:pic>
        <p:nvPicPr>
          <p:cNvPr id="15" name="Picture 2" descr="J:\артинки и анимации\Новая папка1\ship1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3109932" cy="3019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</a:rPr>
              <a:t>Решение уравнение: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5400" dirty="0" smtClean="0"/>
              <a:t>№21.18.(</a:t>
            </a:r>
            <a:r>
              <a:rPr lang="ru-RU" sz="5400" dirty="0" err="1" smtClean="0"/>
              <a:t>а,г</a:t>
            </a:r>
            <a:r>
              <a:rPr lang="ru-RU" sz="5400" dirty="0" smtClean="0"/>
              <a:t>)</a:t>
            </a:r>
            <a:endParaRPr lang="ru-RU" sz="5400" dirty="0"/>
          </a:p>
        </p:txBody>
      </p:sp>
      <p:pic>
        <p:nvPicPr>
          <p:cNvPr id="74754" name="Picture 2" descr="J:\общее\артинки и анимации\Новая папка1\office9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938599"/>
            <a:ext cx="2857520" cy="2919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0" y="0"/>
            <a:ext cx="3700482" cy="3057540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2643174" y="3800460"/>
            <a:ext cx="3700482" cy="3057540"/>
          </a:xfrm>
          <a:prstGeom prst="smileyFace">
            <a:avLst>
              <a:gd name="adj" fmla="val -4653"/>
            </a:avLst>
          </a:prstGeom>
          <a:solidFill>
            <a:srgbClr val="7030A0"/>
          </a:solidFill>
          <a:ln>
            <a:solidFill>
              <a:srgbClr val="0000CC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5443518" y="0"/>
            <a:ext cx="3700482" cy="3057540"/>
          </a:xfrm>
          <a:prstGeom prst="smileyFace">
            <a:avLst>
              <a:gd name="adj" fmla="val 466"/>
            </a:avLst>
          </a:prstGeom>
          <a:solidFill>
            <a:srgbClr val="00FF00"/>
          </a:solidFill>
          <a:ln>
            <a:solidFill>
              <a:srgbClr val="008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6" descr="j023259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285984" y="1714488"/>
            <a:ext cx="281781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24" name="WordArt 28"/>
          <p:cNvSpPr>
            <a:spLocks noChangeArrowheads="1" noChangeShapeType="1" noTextEdit="1"/>
          </p:cNvSpPr>
          <p:nvPr/>
        </p:nvSpPr>
        <p:spPr bwMode="auto">
          <a:xfrm>
            <a:off x="1042988" y="5157788"/>
            <a:ext cx="6985000" cy="11874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Сделал дело, гуляй смело!</a:t>
            </a:r>
          </a:p>
        </p:txBody>
      </p:sp>
      <p:pic>
        <p:nvPicPr>
          <p:cNvPr id="106525" name="Picture 2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Kidlaf07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28586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26" name="Picture 30">
            <a:hlinkClick r:id="" action="ppaction://media"/>
          </p:cNvPr>
          <p:cNvPicPr>
            <a:picLocks noRot="1" noChangeAspect="1" noChangeArrowheads="1"/>
          </p:cNvPicPr>
          <p:nvPr>
            <a:wavAudioFile r:embed="rId2" name="lafgof04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28586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27" name="Picture 31">
            <a:hlinkClick r:id="" action="ppaction://media"/>
          </p:cNvPr>
          <p:cNvPicPr>
            <a:picLocks noRot="1" noChangeAspect="1" noChangeArrowheads="1"/>
          </p:cNvPicPr>
          <p:nvPr>
            <a:wavAudioFile r:embed="rId1" name="Kidlaf07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072066" y="92867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528" name="Picture 3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Kidlaf07.wav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435600" y="11969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33" descr="j033587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0"/>
            <a:ext cx="2690812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542" fill="hold"/>
                                        <p:tgtEl>
                                          <p:spTgt spid="1065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42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536" fill="hold"/>
                                        <p:tgtEl>
                                          <p:spTgt spid="1065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78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6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78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542" fill="hold"/>
                                        <p:tgtEl>
                                          <p:spTgt spid="1065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62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6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120"/>
                            </p:stCondLst>
                            <p:childTnLst>
                              <p:par>
                                <p:cTn id="2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542" fill="hold"/>
                                        <p:tgtEl>
                                          <p:spTgt spid="1065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662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6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6525"/>
                </p:tgtEl>
              </p:cMediaNode>
            </p:audio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6526"/>
                </p:tgtEl>
              </p:cMediaNode>
            </p:audio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6527"/>
                </p:tgtEl>
              </p:cMediaNode>
            </p:audio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6528"/>
                </p:tgtEl>
              </p:cMediaNode>
            </p:audio>
          </p:childTnLst>
        </p:cTn>
      </p:par>
    </p:tnLst>
    <p:bldLst>
      <p:bldP spid="1065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14290"/>
            <a:ext cx="8858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</a:rPr>
              <a:t>1.Одночленом называют сумму числовых и буквенных множителей?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2.Можно складывать и вычитать  подобные одночлены?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3. При делении степеней с одинаковыми основаниями показатели складываются?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4.При умножении одночленов получается одночлен?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5. Некорректная задача – это задача которая имеет решения?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6. При возведении произведения в степень надо возвести каждый множитель?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7.При умножении степеней с одинаковыми основаниями показатели вычитаются?</a:t>
            </a:r>
          </a:p>
          <a:p>
            <a:r>
              <a:rPr lang="ru-RU" sz="2400" b="1" dirty="0" smtClean="0">
                <a:solidFill>
                  <a:srgbClr val="0000CC"/>
                </a:solidFill>
              </a:rPr>
              <a:t>8.Чтобы привести одночлен к стандартному виду, надо</a:t>
            </a:r>
            <a:r>
              <a:rPr lang="ru-RU" sz="2400" dirty="0" smtClean="0">
                <a:solidFill>
                  <a:srgbClr val="0000CC"/>
                </a:solidFill>
              </a:rPr>
              <a:t> </a:t>
            </a:r>
            <a:r>
              <a:rPr lang="ru-RU" sz="2400" b="1" dirty="0" smtClean="0">
                <a:solidFill>
                  <a:srgbClr val="0000CC"/>
                </a:solidFill>
              </a:rPr>
              <a:t>перемножить числовые множители и записать на первом месте, перемножить буквенные множители с одинаковыми основаниями.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714348" y="5000636"/>
            <a:ext cx="78581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107257" y="4107661"/>
            <a:ext cx="1285884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1571604" y="4143380"/>
            <a:ext cx="1276360" cy="419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821769" y="4107661"/>
            <a:ext cx="1285884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4536281" y="4107661"/>
            <a:ext cx="1285884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6250793" y="4107661"/>
            <a:ext cx="1285884" cy="50006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6715140" y="4143380"/>
            <a:ext cx="1276360" cy="419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5000628" y="4143380"/>
            <a:ext cx="1276360" cy="419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V="1">
            <a:off x="3286116" y="4143380"/>
            <a:ext cx="1276360" cy="419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43372" y="5000636"/>
            <a:ext cx="78581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857884" y="5000636"/>
            <a:ext cx="78581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00100" y="785794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График движения маршрута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81922" name="Picture 2" descr="J:\артинки и анимации\Новая папка1\an1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9602" y="4857760"/>
            <a:ext cx="1298678" cy="1381128"/>
          </a:xfrm>
          <a:prstGeom prst="rect">
            <a:avLst/>
          </a:prstGeom>
          <a:noFill/>
        </p:spPr>
      </p:pic>
      <p:pic>
        <p:nvPicPr>
          <p:cNvPr id="47" name="Picture 2" descr="D:\артинки и анимации\Новая папка1\ship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5000636"/>
            <a:ext cx="2286017" cy="1714512"/>
          </a:xfrm>
          <a:prstGeom prst="rect">
            <a:avLst/>
          </a:prstGeom>
          <a:noFill/>
        </p:spPr>
      </p:pic>
      <p:pic>
        <p:nvPicPr>
          <p:cNvPr id="54274" name="Picture 2" descr="J:\артинки и анимации\Новая папка1\MAN96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143248"/>
            <a:ext cx="1285884" cy="1595442"/>
          </a:xfrm>
          <a:prstGeom prst="rect">
            <a:avLst/>
          </a:prstGeom>
          <a:noFill/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2428860" y="5000636"/>
            <a:ext cx="78581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Поставили оценки: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5- без ошибок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4-одна ошибка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3-две ошибки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2-более двух ошибок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500034" y="285728"/>
            <a:ext cx="8358246" cy="1714512"/>
          </a:xfrm>
          <a:prstGeom prst="wave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Найдите «лишнее» и раскройте скобки: </a:t>
            </a:r>
            <a:endParaRPr lang="ru-RU" sz="32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714488"/>
            <a:ext cx="778674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2а²  (4а³в</a:t>
            </a:r>
            <a:r>
              <a:rPr lang="ru-RU" sz="4000" b="1" dirty="0" smtClean="0">
                <a:latin typeface="Calibri"/>
              </a:rPr>
              <a:t>⁵)=</a:t>
            </a:r>
          </a:p>
          <a:p>
            <a:endParaRPr lang="ru-RU" sz="1600" b="1" dirty="0" smtClean="0">
              <a:latin typeface="Calibri"/>
            </a:endParaRPr>
          </a:p>
          <a:p>
            <a:r>
              <a:rPr lang="ru-RU" sz="4000" b="1" dirty="0" err="1" smtClean="0">
                <a:latin typeface="Calibri"/>
              </a:rPr>
              <a:t>ху</a:t>
            </a:r>
            <a:r>
              <a:rPr lang="ru-RU" sz="4000" b="1" dirty="0" smtClean="0">
                <a:latin typeface="Calibri"/>
              </a:rPr>
              <a:t>  (12х⁷у³)=</a:t>
            </a:r>
          </a:p>
          <a:p>
            <a:endParaRPr lang="ru-RU" sz="1600" b="1" dirty="0" smtClean="0">
              <a:latin typeface="Calibri"/>
            </a:endParaRPr>
          </a:p>
          <a:p>
            <a:r>
              <a:rPr lang="ru-RU" sz="4000" b="1" dirty="0" smtClean="0">
                <a:latin typeface="Calibri"/>
              </a:rPr>
              <a:t>15а - (2а-3в)=</a:t>
            </a:r>
            <a:endParaRPr lang="ru-RU" sz="1600" b="1" dirty="0" smtClean="0">
              <a:latin typeface="Calibri"/>
            </a:endParaRPr>
          </a:p>
          <a:p>
            <a:endParaRPr lang="ru-RU" sz="1600" b="1" dirty="0" smtClean="0">
              <a:latin typeface="Calibri"/>
            </a:endParaRPr>
          </a:p>
          <a:p>
            <a:r>
              <a:rPr lang="ru-RU" sz="4000" b="1" dirty="0" smtClean="0">
                <a:latin typeface="Calibri"/>
              </a:rPr>
              <a:t>7а⁴</a:t>
            </a:r>
            <a:r>
              <a:rPr lang="en-US" sz="4000" b="1" dirty="0" smtClean="0">
                <a:latin typeface="Calibri"/>
              </a:rPr>
              <a:t>z</a:t>
            </a:r>
            <a:r>
              <a:rPr lang="ru-RU" sz="4000" b="1" dirty="0" smtClean="0">
                <a:latin typeface="Calibri"/>
              </a:rPr>
              <a:t>  (0,3</a:t>
            </a:r>
            <a:r>
              <a:rPr lang="en-US" sz="4000" b="1" dirty="0" smtClean="0">
                <a:latin typeface="Calibri"/>
              </a:rPr>
              <a:t>z²)=</a:t>
            </a:r>
            <a:endParaRPr lang="ru-RU" sz="4000" b="1" dirty="0" smtClean="0">
              <a:latin typeface="Calibri"/>
            </a:endParaRPr>
          </a:p>
          <a:p>
            <a:r>
              <a:rPr lang="ru-RU" sz="4000" b="1" dirty="0" smtClean="0"/>
              <a:t> </a:t>
            </a:r>
          </a:p>
          <a:p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1571604" y="2071678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357290" y="2928934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flipV="1">
            <a:off x="1785918" y="4643446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>
            <a:off x="857224" y="142852"/>
            <a:ext cx="7429552" cy="2143140"/>
          </a:xfrm>
          <a:prstGeom prst="star12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4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Замени         одночленом так, чтобы полученное равенство было верным: </a:t>
            </a:r>
            <a:endParaRPr lang="ru-RU" sz="24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545750" y="3071810"/>
            <a:ext cx="3883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5а²+          =13а²                 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3071810"/>
            <a:ext cx="1071570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8а²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307181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785794"/>
            <a:ext cx="357190" cy="14287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1500166" y="335756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14480" y="3143248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714480" y="3571876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358216" y="335676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57952" y="4214024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1472" y="4000504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1472" y="4429132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572398" y="4214024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0034" y="3857628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-2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d⁴=0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,7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d⁴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034" y="385762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r>
              <a:rPr lang="ru-RU" sz="3600" dirty="0" smtClean="0"/>
              <a:t>,7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d⁴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428596" y="5000636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-13х⁵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⁷-                  =0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214546" y="5072074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1965307" y="5321313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536943" y="5321313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214546" y="5572140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214546" y="500063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-1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⁵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⁷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1472" y="585789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7,4</a:t>
            </a:r>
            <a:r>
              <a:rPr lang="en-US" sz="3600" dirty="0" smtClean="0"/>
              <a:t>pg-               =4pg</a:t>
            </a:r>
            <a:endParaRPr lang="ru-RU" sz="36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893869" y="6250007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2143108" y="6000768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2143108" y="6500834"/>
            <a:ext cx="157163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465505" y="6250007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285984" y="5929330"/>
            <a:ext cx="135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</a:t>
            </a:r>
            <a:r>
              <a:rPr lang="ru-RU" sz="3600" dirty="0" smtClean="0"/>
              <a:t>,4</a:t>
            </a:r>
            <a:r>
              <a:rPr lang="en-US" sz="3600" dirty="0" smtClean="0"/>
              <a:t>pg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-конечная звезда 3"/>
          <p:cNvSpPr/>
          <p:nvPr/>
        </p:nvSpPr>
        <p:spPr>
          <a:xfrm>
            <a:off x="428596" y="2285992"/>
            <a:ext cx="5357850" cy="1928826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71604" y="2786058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привал</a:t>
            </a:r>
            <a:endParaRPr lang="ru-RU" sz="40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" name="Picture 3" descr="C:\Users\Андрей\Pictures\картинки\разное\8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42852"/>
            <a:ext cx="3459103" cy="3286148"/>
          </a:xfrm>
          <a:prstGeom prst="rect">
            <a:avLst/>
          </a:prstGeom>
          <a:noFill/>
        </p:spPr>
      </p:pic>
      <p:pic>
        <p:nvPicPr>
          <p:cNvPr id="74754" name="Picture 2" descr="J:\общее\артинки и анимации\Новая папка1\rabbit_in_grass_md_wht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143380"/>
            <a:ext cx="2643206" cy="20717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</TotalTime>
  <Words>561</Words>
  <Application>Microsoft PowerPoint</Application>
  <PresentationFormat>Экран (4:3)</PresentationFormat>
  <Paragraphs>221</Paragraphs>
  <Slides>39</Slides>
  <Notes>18</Notes>
  <HiddenSlides>0</HiddenSlides>
  <MMClips>4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3" baseType="lpstr">
      <vt:lpstr>Оформление по умолчанию</vt:lpstr>
      <vt:lpstr>Салют</vt:lpstr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Используя свойства степени вычислите:</vt:lpstr>
      <vt:lpstr>(3²)⁵ 3⁷ :3¹⁵                   </vt:lpstr>
      <vt:lpstr>         </vt:lpstr>
      <vt:lpstr>Слайд 16</vt:lpstr>
      <vt:lpstr>Приведите одночлен к стандартному виду:</vt:lpstr>
      <vt:lpstr>                      13ав4ва⁷</vt:lpstr>
      <vt:lpstr>                              </vt:lpstr>
      <vt:lpstr>Слайд 20</vt:lpstr>
      <vt:lpstr>Возведите одночлен в степень:</vt:lpstr>
      <vt:lpstr>                            </vt:lpstr>
      <vt:lpstr>( -2с³d)⁴                       </vt:lpstr>
      <vt:lpstr>Слайд 24</vt:lpstr>
      <vt:lpstr>Выполнить умножение:</vt:lpstr>
      <vt:lpstr>7х² 5х 2х</vt:lpstr>
      <vt:lpstr>    </vt:lpstr>
      <vt:lpstr>Слайд 28</vt:lpstr>
      <vt:lpstr>Выполните действия:</vt:lpstr>
      <vt:lpstr>17х²- 5х² +9х²</vt:lpstr>
      <vt:lpstr>    </vt:lpstr>
      <vt:lpstr>Слайд 32</vt:lpstr>
      <vt:lpstr>Выполнить деление:</vt:lpstr>
      <vt:lpstr>9х⁶у⁸:(-3х³у²)</vt:lpstr>
      <vt:lpstr>    </vt:lpstr>
      <vt:lpstr>Слайд 36</vt:lpstr>
      <vt:lpstr>Решение уравнение:</vt:lpstr>
      <vt:lpstr>Слайд 38</vt:lpstr>
      <vt:lpstr>Слайд 39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Андрей</cp:lastModifiedBy>
  <cp:revision>80</cp:revision>
  <dcterms:created xsi:type="dcterms:W3CDTF">2009-12-03T17:23:23Z</dcterms:created>
  <dcterms:modified xsi:type="dcterms:W3CDTF">2010-02-25T20:38:27Z</dcterms:modified>
</cp:coreProperties>
</file>