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71" r:id="rId2"/>
    <p:sldId id="256" r:id="rId3"/>
    <p:sldId id="257" r:id="rId4"/>
    <p:sldId id="259" r:id="rId5"/>
    <p:sldId id="258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66" r:id="rId14"/>
    <p:sldId id="269" r:id="rId15"/>
    <p:sldId id="267" r:id="rId16"/>
    <p:sldId id="270" r:id="rId1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5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7E7B4-C655-464A-BFC0-D4BC23575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5C914-5F20-45CC-96B6-49A3BD1D1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E5F8E-C3BC-4E67-9ECB-72C89455B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91928-A0C8-433E-BB2A-6E033C4DC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1CEF1-5714-423F-B22A-C5AA10121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3D3F3-53B2-4B75-857E-B5C7A32FA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D6A7F-2112-44BC-85EE-B7D80A190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12C39-1A36-4C1B-9F40-5B61065AD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66D38-A681-4DE1-9ED3-9DB7B2705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203BA-5A37-4F24-9349-EADACEB51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5611B-4D30-4FC8-944F-1D8242136E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7740F-74C7-4217-B40D-49CDBD3D9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9D9E49F-1D24-4B53-BCC6-E61BC14A1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18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slide" Target="slide3.xml"/><Relationship Id="rId4" Type="http://schemas.openxmlformats.org/officeDocument/2006/relationships/image" Target="../media/image10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smtClean="0"/>
              <a:t>Урок развития речи.</a:t>
            </a:r>
            <a:br>
              <a:rPr lang="ru-RU" sz="2000" smtClean="0"/>
            </a:br>
            <a:r>
              <a:rPr lang="ru-RU" sz="2000" smtClean="0"/>
              <a:t>5 класс.</a:t>
            </a:r>
            <a:br>
              <a:rPr lang="ru-RU" sz="2000" smtClean="0"/>
            </a:br>
            <a:r>
              <a:rPr lang="ru-RU" sz="2000" smtClean="0"/>
              <a:t>Изложение, близкое к тексту.</a:t>
            </a:r>
            <a:br>
              <a:rPr lang="ru-RU" sz="2000" smtClean="0"/>
            </a:br>
            <a:r>
              <a:rPr lang="ru-RU" sz="2000" smtClean="0"/>
              <a:t>Отважный пингвинёнок.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75" y="3929063"/>
            <a:ext cx="4400550" cy="1500187"/>
          </a:xfrm>
        </p:spPr>
        <p:txBody>
          <a:bodyPr/>
          <a:lstStyle/>
          <a:p>
            <a:r>
              <a:rPr lang="ru-RU" sz="1800" smtClean="0"/>
              <a:t>Учитель русского языка и литературы МОУСОШ№2 Карасукского района </a:t>
            </a:r>
          </a:p>
          <a:p>
            <a:r>
              <a:rPr lang="ru-RU" sz="1800" smtClean="0"/>
              <a:t>Секарева Ирина Васильевна.</a:t>
            </a:r>
          </a:p>
        </p:txBody>
      </p:sp>
      <p:pic>
        <p:nvPicPr>
          <p:cNvPr id="2052" name="Picture 2" descr="C:\Documents and Settings\Admin\Рабочий стол\пингвины\i.jpeg1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1000125"/>
            <a:ext cx="20716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2. Он смотрел, как купаются взрослые пингвины</a:t>
            </a:r>
          </a:p>
        </p:txBody>
      </p:sp>
      <p:sp>
        <p:nvSpPr>
          <p:cNvPr id="11267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1268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78" name="Picture 2" descr="C:\Documents and Settings\Admin\Рабочий стол\i.jpeg1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071813"/>
            <a:ext cx="28162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C:\Documents and Settings\Admin\Рабочий стол\i.jpeg1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2071688"/>
            <a:ext cx="3143250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4" descr="C:\Documents and Settings\Admin\Рабочий стол\пингвины\i.jpeg1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63" y="1357313"/>
            <a:ext cx="1905000" cy="2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3. Ему страшно было бросаться в море</a:t>
            </a:r>
          </a:p>
        </p:txBody>
      </p:sp>
      <p:pic>
        <p:nvPicPr>
          <p:cNvPr id="25602" name="Picture 2" descr="C:\Documents and Settings\Admin\Рабочий стол\пингвины\20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857375"/>
            <a:ext cx="3903663" cy="4286250"/>
          </a:xfrm>
          <a:noFill/>
        </p:spPr>
      </p:pic>
      <p:pic>
        <p:nvPicPr>
          <p:cNvPr id="25603" name="Picture 3" descr="C:\Documents and Settings\Admin\Рабочий стол\пингвины\i.jpeg1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1357313"/>
            <a:ext cx="2786063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4. Пингвинёнок бросился вниз.</a:t>
            </a:r>
          </a:p>
        </p:txBody>
      </p:sp>
      <p:pic>
        <p:nvPicPr>
          <p:cNvPr id="13315" name="Picture 2" descr="C:\Documents and Settings\Admin\Рабочий стол\пингвины\i.jpeg16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43075" y="1600200"/>
            <a:ext cx="4429125" cy="3543300"/>
          </a:xfrm>
          <a:noFill/>
        </p:spPr>
      </p:pic>
      <p:pic>
        <p:nvPicPr>
          <p:cNvPr id="13316" name="Picture 3" descr="C:\Documents and Settings\Admin\Рабочий стол\пингвины\i.jpeg1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3500438"/>
            <a:ext cx="3143250" cy="2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5.Отважный пингвинёнок!</a:t>
            </a:r>
          </a:p>
        </p:txBody>
      </p:sp>
      <p:pic>
        <p:nvPicPr>
          <p:cNvPr id="27650" name="Picture 2" descr="C:\Documents and Settings\Admin\Рабочий стол\пингвины\i.jpeg24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43375" y="2786063"/>
            <a:ext cx="4419600" cy="3328987"/>
          </a:xfrm>
          <a:noFill/>
        </p:spPr>
      </p:pic>
      <p:pic>
        <p:nvPicPr>
          <p:cNvPr id="27651" name="Picture 3" descr="C:\Documents and Settings\Admin\Рабочий стол\пингвины\i.jpeg2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1857375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C:\Documents and Settings\Admin\Рабочий стол\пингвины\i.jpeg1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4714875"/>
            <a:ext cx="1905000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План.</a:t>
            </a:r>
          </a:p>
        </p:txBody>
      </p:sp>
      <p:sp>
        <p:nvSpPr>
          <p:cNvPr id="15364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28013" cy="4524375"/>
          </a:xfrm>
        </p:spPr>
        <p:txBody>
          <a:bodyPr/>
          <a:lstStyle/>
          <a:p>
            <a:r>
              <a:rPr lang="ru-RU" smtClean="0"/>
              <a:t>1 Маленький пингвинёнок.</a:t>
            </a:r>
          </a:p>
          <a:p>
            <a:r>
              <a:rPr lang="ru-RU" smtClean="0"/>
              <a:t>2. Он смотрел, как купаются взрослые пингвины.</a:t>
            </a:r>
          </a:p>
          <a:p>
            <a:r>
              <a:rPr lang="ru-RU" smtClean="0"/>
              <a:t>3. Ему страшно было бросаться в море</a:t>
            </a:r>
          </a:p>
          <a:p>
            <a:r>
              <a:rPr lang="ru-RU" smtClean="0"/>
              <a:t>4. Пингвинёнок бросился вниз.</a:t>
            </a:r>
          </a:p>
          <a:p>
            <a:r>
              <a:rPr lang="ru-RU" smtClean="0"/>
              <a:t>5.Отважный пингвинёнок!</a:t>
            </a:r>
          </a:p>
          <a:p>
            <a:endParaRPr lang="ru-RU" i="1" smtClean="0"/>
          </a:p>
        </p:txBody>
      </p:sp>
      <p:pic>
        <p:nvPicPr>
          <p:cNvPr id="15365" name="Picture 3" descr="C:\Documents and Settings\Admin\Рабочий стол\пингвины\i.jpeg1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5000625"/>
            <a:ext cx="1238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Admin\Рабочий стол\пингвины\20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63" y="428625"/>
            <a:ext cx="1365250" cy="150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3" descr="C:\Documents and Settings\Admin\Рабочий стол\пингвины\i.jpeg13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00" y="4929188"/>
            <a:ext cx="1092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Admin\Рабочий стол\i.jpeg12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3" y="142875"/>
            <a:ext cx="12573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3" descr="C:\Documents and Settings\Admin\Рабочий стол\i.jpeg9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57875" y="857250"/>
            <a:ext cx="107791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55"/>
          <p:cNvSpPr>
            <a:spLocks noChangeArrowheads="1"/>
          </p:cNvSpPr>
          <p:nvPr/>
        </p:nvSpPr>
        <p:spPr bwMode="auto">
          <a:xfrm>
            <a:off x="1357313" y="4857750"/>
            <a:ext cx="571500" cy="42862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8012" cy="1433513"/>
          </a:xfrm>
        </p:spPr>
        <p:txBody>
          <a:bodyPr/>
          <a:lstStyle/>
          <a:p>
            <a:r>
              <a:rPr lang="ru-RU" sz="2400" smtClean="0"/>
              <a:t>Словарная работа.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8013" cy="4524375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Увид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л – увид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ть,</a:t>
            </a:r>
          </a:p>
          <a:p>
            <a:pPr>
              <a:defRPr/>
            </a:pPr>
            <a:r>
              <a:rPr lang="ru-RU" sz="2800" dirty="0" smtClean="0"/>
              <a:t>Мал</a:t>
            </a:r>
            <a:r>
              <a:rPr lang="ru-RU" sz="2800" dirty="0" smtClean="0">
                <a:solidFill>
                  <a:srgbClr val="FF0000"/>
                </a:solidFill>
              </a:rPr>
              <a:t>ень</a:t>
            </a:r>
            <a:r>
              <a:rPr lang="ru-RU" sz="2800" dirty="0" smtClean="0"/>
              <a:t>кий,</a:t>
            </a:r>
          </a:p>
          <a:p>
            <a:pPr>
              <a:defRPr/>
            </a:pPr>
            <a:r>
              <a:rPr lang="ru-RU" sz="2800" dirty="0" smtClean="0"/>
              <a:t>к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рот</a:t>
            </a:r>
            <a:r>
              <a:rPr lang="ru-RU" sz="2800" dirty="0" smtClean="0">
                <a:solidFill>
                  <a:srgbClr val="FF0000"/>
                </a:solidFill>
              </a:rPr>
              <a:t>ень</a:t>
            </a:r>
            <a:r>
              <a:rPr lang="ru-RU" sz="2800" dirty="0" smtClean="0"/>
              <a:t>кий </a:t>
            </a:r>
          </a:p>
          <a:p>
            <a:pPr>
              <a:defRPr/>
            </a:pPr>
            <a:r>
              <a:rPr lang="ru-RU" sz="2800" dirty="0" smtClean="0"/>
              <a:t>Подош</a:t>
            </a:r>
            <a:r>
              <a:rPr lang="ru-RU" sz="2800" dirty="0" smtClean="0">
                <a:solidFill>
                  <a:srgbClr val="FF0000"/>
                </a:solidFill>
              </a:rPr>
              <a:t>ё</a:t>
            </a:r>
            <a:r>
              <a:rPr lang="ru-RU" sz="2800" dirty="0" smtClean="0"/>
              <a:t>л - ш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дший </a:t>
            </a:r>
          </a:p>
          <a:p>
            <a:pPr>
              <a:defRPr/>
            </a:pPr>
            <a:r>
              <a:rPr lang="ru-RU" sz="28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Вын</a:t>
            </a:r>
            <a:r>
              <a:rPr lang="ru-RU" sz="2800" dirty="0" smtClean="0">
                <a:solidFill>
                  <a:srgbClr val="FF0000"/>
                </a:solidFill>
              </a:rPr>
              <a:t>ы</a:t>
            </a:r>
            <a:r>
              <a:rPr lang="ru-RU" sz="28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рнул – н</a:t>
            </a:r>
            <a:r>
              <a:rPr lang="ru-RU" sz="2800" dirty="0" smtClean="0">
                <a:solidFill>
                  <a:srgbClr val="FF0000"/>
                </a:solidFill>
              </a:rPr>
              <a:t>ы</a:t>
            </a:r>
            <a:r>
              <a:rPr lang="ru-RU" sz="28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рять</a:t>
            </a:r>
          </a:p>
          <a:p>
            <a:pPr>
              <a:defRPr/>
            </a:pPr>
            <a:r>
              <a:rPr lang="ru-RU" sz="28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Уд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влённо – д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во</a:t>
            </a:r>
          </a:p>
          <a:p>
            <a:pPr>
              <a:defRPr/>
            </a:pPr>
            <a:r>
              <a:rPr lang="ru-RU" sz="28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У н</a:t>
            </a:r>
            <a:r>
              <a:rPr lang="ru-RU" sz="2800" dirty="0" smtClean="0">
                <a:solidFill>
                  <a:srgbClr val="FF0000"/>
                </a:solidFill>
              </a:rPr>
              <a:t>его</a:t>
            </a:r>
            <a:r>
              <a:rPr lang="ru-RU" sz="28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 - Р.п.</a:t>
            </a:r>
            <a:endParaRPr lang="ru-RU" sz="28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6389" name="Прямая соединительная линия 7"/>
          <p:cNvCxnSpPr>
            <a:cxnSpLocks noChangeShapeType="1"/>
          </p:cNvCxnSpPr>
          <p:nvPr/>
        </p:nvCxnSpPr>
        <p:spPr bwMode="auto">
          <a:xfrm rot="5400000">
            <a:off x="1500187" y="2643188"/>
            <a:ext cx="214313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0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785938" y="2571750"/>
            <a:ext cx="285750" cy="214313"/>
          </a:xfrm>
          <a:prstGeom prst="line">
            <a:avLst/>
          </a:prstGeom>
          <a:noFill/>
          <a:ln w="571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6391" name="Прямая соединительная линия 10"/>
          <p:cNvCxnSpPr>
            <a:cxnSpLocks noChangeShapeType="1"/>
          </p:cNvCxnSpPr>
          <p:nvPr/>
        </p:nvCxnSpPr>
        <p:spPr bwMode="auto">
          <a:xfrm rot="10800000">
            <a:off x="2071688" y="2571750"/>
            <a:ext cx="285750" cy="214313"/>
          </a:xfrm>
          <a:prstGeom prst="line">
            <a:avLst/>
          </a:prstGeom>
          <a:noFill/>
          <a:ln w="571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6392" name="Прямая соединительная линия 13"/>
          <p:cNvCxnSpPr>
            <a:cxnSpLocks noChangeShapeType="1"/>
          </p:cNvCxnSpPr>
          <p:nvPr/>
        </p:nvCxnSpPr>
        <p:spPr bwMode="auto">
          <a:xfrm rot="16200000" flipV="1">
            <a:off x="1857376" y="2071687"/>
            <a:ext cx="214312" cy="214313"/>
          </a:xfrm>
          <a:prstGeom prst="line">
            <a:avLst/>
          </a:prstGeom>
          <a:noFill/>
          <a:ln w="571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6393" name="Прямая соединительная линия 14"/>
          <p:cNvCxnSpPr>
            <a:cxnSpLocks noChangeShapeType="1"/>
          </p:cNvCxnSpPr>
          <p:nvPr/>
        </p:nvCxnSpPr>
        <p:spPr bwMode="auto">
          <a:xfrm rot="5400000" flipH="1" flipV="1">
            <a:off x="1643063" y="2071688"/>
            <a:ext cx="214312" cy="214312"/>
          </a:xfrm>
          <a:prstGeom prst="line">
            <a:avLst/>
          </a:prstGeom>
          <a:noFill/>
          <a:ln w="571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6394" name="Прямая соединительная линия 20"/>
          <p:cNvCxnSpPr>
            <a:cxnSpLocks noChangeShapeType="1"/>
          </p:cNvCxnSpPr>
          <p:nvPr/>
        </p:nvCxnSpPr>
        <p:spPr bwMode="auto">
          <a:xfrm rot="5400000" flipH="1" flipV="1">
            <a:off x="1643063" y="1500187"/>
            <a:ext cx="285750" cy="142875"/>
          </a:xfrm>
          <a:prstGeom prst="line">
            <a:avLst/>
          </a:prstGeom>
          <a:noFill/>
          <a:ln w="571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6395" name="Прямая соединительная линия 21"/>
          <p:cNvCxnSpPr>
            <a:cxnSpLocks noChangeShapeType="1"/>
          </p:cNvCxnSpPr>
          <p:nvPr/>
        </p:nvCxnSpPr>
        <p:spPr bwMode="auto">
          <a:xfrm rot="16200000" flipV="1">
            <a:off x="1750219" y="1535906"/>
            <a:ext cx="285750" cy="71438"/>
          </a:xfrm>
          <a:prstGeom prst="line">
            <a:avLst/>
          </a:prstGeom>
          <a:noFill/>
          <a:ln w="571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6396" name="Прямая соединительная линия 28"/>
          <p:cNvCxnSpPr>
            <a:cxnSpLocks noChangeShapeType="1"/>
          </p:cNvCxnSpPr>
          <p:nvPr/>
        </p:nvCxnSpPr>
        <p:spPr bwMode="auto">
          <a:xfrm rot="5400000" flipH="1" flipV="1">
            <a:off x="3143251" y="1571625"/>
            <a:ext cx="285750" cy="142875"/>
          </a:xfrm>
          <a:prstGeom prst="line">
            <a:avLst/>
          </a:prstGeom>
          <a:noFill/>
          <a:ln w="571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6397" name="Прямая соединительная линия 29"/>
          <p:cNvCxnSpPr>
            <a:cxnSpLocks noChangeShapeType="1"/>
          </p:cNvCxnSpPr>
          <p:nvPr/>
        </p:nvCxnSpPr>
        <p:spPr bwMode="auto">
          <a:xfrm rot="16200000" flipV="1">
            <a:off x="3214688" y="1571625"/>
            <a:ext cx="357188" cy="71437"/>
          </a:xfrm>
          <a:prstGeom prst="line">
            <a:avLst/>
          </a:prstGeom>
          <a:noFill/>
          <a:ln w="571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6398" name="Прямая соединительная линия 33"/>
          <p:cNvCxnSpPr>
            <a:cxnSpLocks noChangeShapeType="1"/>
          </p:cNvCxnSpPr>
          <p:nvPr/>
        </p:nvCxnSpPr>
        <p:spPr bwMode="auto">
          <a:xfrm rot="5400000">
            <a:off x="3000376" y="3143250"/>
            <a:ext cx="214312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9" name="Прямая соединительная линия 34"/>
          <p:cNvCxnSpPr>
            <a:cxnSpLocks noChangeShapeType="1"/>
          </p:cNvCxnSpPr>
          <p:nvPr/>
        </p:nvCxnSpPr>
        <p:spPr bwMode="auto">
          <a:xfrm rot="10800000">
            <a:off x="928688" y="3143250"/>
            <a:ext cx="785812" cy="1588"/>
          </a:xfrm>
          <a:prstGeom prst="line">
            <a:avLst/>
          </a:prstGeom>
          <a:noFill/>
          <a:ln w="571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6400" name="Прямая соединительная линия 37"/>
          <p:cNvCxnSpPr>
            <a:cxnSpLocks noChangeShapeType="1"/>
          </p:cNvCxnSpPr>
          <p:nvPr/>
        </p:nvCxnSpPr>
        <p:spPr bwMode="auto">
          <a:xfrm rot="5400000">
            <a:off x="1642269" y="3213894"/>
            <a:ext cx="142875" cy="1587"/>
          </a:xfrm>
          <a:prstGeom prst="line">
            <a:avLst/>
          </a:prstGeom>
          <a:noFill/>
          <a:ln w="571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6401" name="Прямая соединительная линия 44"/>
          <p:cNvCxnSpPr>
            <a:cxnSpLocks noChangeShapeType="1"/>
          </p:cNvCxnSpPr>
          <p:nvPr/>
        </p:nvCxnSpPr>
        <p:spPr bwMode="auto">
          <a:xfrm rot="10800000">
            <a:off x="857250" y="3643313"/>
            <a:ext cx="500063" cy="1587"/>
          </a:xfrm>
          <a:prstGeom prst="line">
            <a:avLst/>
          </a:prstGeom>
          <a:noFill/>
          <a:ln w="571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6402" name="Прямая соединительная линия 46"/>
          <p:cNvCxnSpPr>
            <a:cxnSpLocks noChangeShapeType="1"/>
          </p:cNvCxnSpPr>
          <p:nvPr/>
        </p:nvCxnSpPr>
        <p:spPr bwMode="auto">
          <a:xfrm rot="5400000">
            <a:off x="1248569" y="3750469"/>
            <a:ext cx="215900" cy="1588"/>
          </a:xfrm>
          <a:prstGeom prst="line">
            <a:avLst/>
          </a:prstGeom>
          <a:noFill/>
          <a:ln w="57150" algn="ctr">
            <a:solidFill>
              <a:srgbClr val="00B0F0"/>
            </a:solidFill>
            <a:round/>
            <a:headEnd/>
            <a:tailEnd/>
          </a:ln>
        </p:spPr>
      </p:cxnSp>
      <p:pic>
        <p:nvPicPr>
          <p:cNvPr id="16403" name="Picture 3" descr="C:\Documents and Settings\Admin\Рабочий стол\i.jpeg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4071938"/>
            <a:ext cx="1643062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Admin\Рабочий стол\пингвины\Ris.43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642938"/>
            <a:ext cx="6858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Пятно 2 3"/>
          <p:cNvSpPr>
            <a:spLocks noChangeArrowheads="1"/>
          </p:cNvSpPr>
          <p:nvPr/>
        </p:nvSpPr>
        <p:spPr bwMode="auto">
          <a:xfrm>
            <a:off x="928688" y="2428875"/>
            <a:ext cx="7715250" cy="3857625"/>
          </a:xfrm>
          <a:prstGeom prst="irregularSeal2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Удачной работы!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000250" y="714375"/>
            <a:ext cx="5072063" cy="1563688"/>
          </a:xfrm>
        </p:spPr>
        <p:txBody>
          <a:bodyPr/>
          <a:lstStyle/>
          <a:p>
            <a:pPr eaLnBrk="1" hangingPunct="1"/>
            <a:r>
              <a:rPr lang="ru-RU" sz="2800" smtClean="0"/>
              <a:t>Учимся писать изложение, близкое к тексу.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930650"/>
            <a:ext cx="6400800" cy="1752600"/>
          </a:xfrm>
        </p:spPr>
        <p:txBody>
          <a:bodyPr lIns="0" tIns="0" rIns="0" bIns="0" anchor="ctr"/>
          <a:lstStyle/>
          <a:p>
            <a:pPr marL="0" indent="0" algn="ctr" eaLnBrk="1" hangingPunct="1">
              <a:buFont typeface="Times New Roman" pitchFamily="16" charset="0"/>
              <a:buNone/>
            </a:pPr>
            <a:endParaRPr lang="ru-RU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Вертикальный свиток 4"/>
          <p:cNvSpPr>
            <a:spLocks noChangeArrowheads="1"/>
          </p:cNvSpPr>
          <p:nvPr/>
        </p:nvSpPr>
        <p:spPr bwMode="auto">
          <a:xfrm>
            <a:off x="285750" y="714375"/>
            <a:ext cx="7858125" cy="5572125"/>
          </a:xfrm>
          <a:prstGeom prst="verticalScroll">
            <a:avLst>
              <a:gd name="adj" fmla="val 12500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82550"/>
            <a:ext cx="8229600" cy="917575"/>
          </a:xfrm>
        </p:spPr>
        <p:txBody>
          <a:bodyPr/>
          <a:lstStyle/>
          <a:p>
            <a:pPr eaLnBrk="1" hangingPunct="1"/>
            <a:r>
              <a:rPr lang="ru-RU" sz="2800" smtClean="0"/>
              <a:t>Как готовиться к изложению (памятка).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4438" y="1500188"/>
            <a:ext cx="7358062" cy="4525962"/>
          </a:xfrm>
        </p:spPr>
        <p:txBody>
          <a:bodyPr lIns="0" tIns="0" rIns="0" bIns="0" anchor="ctr"/>
          <a:lstStyle/>
          <a:p>
            <a:pPr marL="457200" indent="-457200" eaLnBrk="1" hangingPunct="1">
              <a:buFont typeface="Times New Roman" pitchFamily="16" charset="0"/>
              <a:buAutoNum type="arabicPeriod"/>
            </a:pPr>
            <a:r>
              <a:rPr lang="ru-RU" sz="2000" smtClean="0"/>
              <a:t>Внимательно </a:t>
            </a:r>
            <a:r>
              <a:rPr lang="ru-RU" sz="2000" smtClean="0">
                <a:hlinkClick r:id="rId3" action="ppaction://hlinksldjump"/>
              </a:rPr>
              <a:t>прочитайте</a:t>
            </a:r>
            <a:r>
              <a:rPr lang="ru-RU" sz="2000" smtClean="0"/>
              <a:t> текст.</a:t>
            </a:r>
          </a:p>
          <a:p>
            <a:pPr marL="457200" indent="-457200" eaLnBrk="1" hangingPunct="1">
              <a:buFont typeface="Times New Roman" pitchFamily="16" charset="0"/>
              <a:buAutoNum type="arabicPeriod"/>
            </a:pPr>
            <a:r>
              <a:rPr lang="ru-RU" sz="2000" smtClean="0">
                <a:hlinkClick r:id="rId3" action="ppaction://hlinksldjump"/>
              </a:rPr>
              <a:t>Выясните значение непонятных слов.</a:t>
            </a:r>
            <a:endParaRPr lang="ru-RU" sz="2000" smtClean="0"/>
          </a:p>
          <a:p>
            <a:pPr marL="457200" indent="-457200" eaLnBrk="1" hangingPunct="1">
              <a:buFont typeface="Times New Roman" pitchFamily="16" charset="0"/>
              <a:buAutoNum type="arabicPeriod"/>
            </a:pPr>
            <a:r>
              <a:rPr lang="ru-RU" sz="2000" smtClean="0">
                <a:hlinkClick r:id="rId4" action="ppaction://hlinksldjump"/>
              </a:rPr>
              <a:t>Ответьте на вопросы, данные в учебнике.</a:t>
            </a:r>
            <a:endParaRPr lang="ru-RU" sz="2000" smtClean="0"/>
          </a:p>
          <a:p>
            <a:pPr marL="457200" indent="-457200" eaLnBrk="1" hangingPunct="1">
              <a:buFont typeface="Times New Roman" pitchFamily="16" charset="0"/>
              <a:buAutoNum type="arabicPeriod"/>
            </a:pPr>
            <a:r>
              <a:rPr lang="ru-RU" sz="2000" smtClean="0">
                <a:hlinkClick r:id="rId5" action="ppaction://hlinksldjump"/>
              </a:rPr>
              <a:t>Сформулируйте тему и основную мысль текста.</a:t>
            </a:r>
            <a:endParaRPr lang="ru-RU" sz="2000" smtClean="0"/>
          </a:p>
          <a:p>
            <a:pPr marL="457200" indent="-457200" eaLnBrk="1" hangingPunct="1">
              <a:buFont typeface="Times New Roman" pitchFamily="16" charset="0"/>
              <a:buAutoNum type="arabicPeriod"/>
            </a:pPr>
            <a:r>
              <a:rPr lang="ru-RU" sz="2000" smtClean="0">
                <a:hlinkClick r:id="rId6" action="ppaction://hlinksldjump"/>
              </a:rPr>
              <a:t>Определите, какой тип текста является ведущим.</a:t>
            </a:r>
            <a:endParaRPr lang="ru-RU" sz="2000" smtClean="0"/>
          </a:p>
          <a:p>
            <a:pPr marL="457200" indent="-457200" eaLnBrk="1" hangingPunct="1">
              <a:buFont typeface="Times New Roman" pitchFamily="16" charset="0"/>
              <a:buAutoNum type="arabicPeriod"/>
            </a:pPr>
            <a:r>
              <a:rPr lang="ru-RU" sz="2000" smtClean="0">
                <a:hlinkClick r:id="rId7" action="ppaction://hlinksldjump"/>
              </a:rPr>
              <a:t>Разделите текс на смысловые части согласно данному плану или составьте план сами.</a:t>
            </a:r>
            <a:endParaRPr lang="ru-RU" sz="2000" smtClean="0"/>
          </a:p>
          <a:p>
            <a:pPr marL="457200" indent="-457200" eaLnBrk="1" hangingPunct="1">
              <a:buFont typeface="Times New Roman" pitchFamily="16" charset="0"/>
              <a:buAutoNum type="arabicPeriod"/>
            </a:pPr>
            <a:r>
              <a:rPr lang="ru-RU" sz="2000" smtClean="0">
                <a:hlinkClick r:id="rId8" action="ppaction://hlinksldjump"/>
              </a:rPr>
              <a:t>Определите стиль текста.</a:t>
            </a:r>
            <a:endParaRPr lang="ru-RU" sz="2000" smtClean="0"/>
          </a:p>
          <a:p>
            <a:pPr marL="457200" indent="-457200" eaLnBrk="1" hangingPunct="1">
              <a:buFont typeface="Times New Roman" pitchFamily="16" charset="0"/>
              <a:buAutoNum type="arabicPeriod"/>
            </a:pPr>
            <a:r>
              <a:rPr lang="ru-RU" sz="2000" smtClean="0"/>
              <a:t>Прочитайте текст ещё раз.</a:t>
            </a:r>
          </a:p>
          <a:p>
            <a:pPr marL="457200" indent="-457200" eaLnBrk="1" hangingPunct="1">
              <a:buFont typeface="Times New Roman" pitchFamily="16" charset="0"/>
              <a:buAutoNum type="arabicPeriod"/>
            </a:pPr>
            <a:r>
              <a:rPr lang="ru-RU" sz="2000" smtClean="0"/>
              <a:t>Напишите работу в черновике.</a:t>
            </a:r>
          </a:p>
          <a:p>
            <a:pPr marL="457200" indent="-457200" eaLnBrk="1" hangingPunct="1">
              <a:buFont typeface="Times New Roman" pitchFamily="16" charset="0"/>
              <a:buAutoNum type="arabicPeriod"/>
            </a:pPr>
            <a:r>
              <a:rPr lang="ru-RU" sz="2000" smtClean="0"/>
              <a:t>Доработайте черновой вариант.</a:t>
            </a:r>
          </a:p>
          <a:p>
            <a:pPr marL="457200" indent="-457200" eaLnBrk="1" hangingPunct="1">
              <a:buFont typeface="Times New Roman" pitchFamily="16" charset="0"/>
              <a:buAutoNum type="arabicPeriod"/>
            </a:pPr>
            <a:endParaRPr lang="ru-RU" sz="2000" smtClean="0"/>
          </a:p>
          <a:p>
            <a:pPr marL="457200" indent="-457200" eaLnBrk="1" hangingPunct="1">
              <a:buFont typeface="Times New Roman" pitchFamily="16" charset="0"/>
              <a:buAutoNum type="arabicPeriod"/>
            </a:pPr>
            <a:endParaRPr lang="ru-RU" sz="2400" smtClean="0"/>
          </a:p>
          <a:p>
            <a:pPr marL="457200" indent="-457200" algn="ctr" eaLnBrk="1" hangingPunct="1">
              <a:buFont typeface="Times New Roman" pitchFamily="16" charset="0"/>
              <a:buAutoNum type="arabicPeriod"/>
            </a:pPr>
            <a:endParaRPr lang="ru-RU" sz="2400" smtClean="0"/>
          </a:p>
        </p:txBody>
      </p:sp>
      <p:pic>
        <p:nvPicPr>
          <p:cNvPr id="4101" name="Picture 4" descr="C:\Documents and Settings\Admin\Мои документы\карт и брайлинки\Braj-13 copy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86625" y="4286250"/>
            <a:ext cx="1566863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Отважный пингвинёнок.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Упражнение 54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Е.И. Никитина. Русская речь. Развитие речи 5 класс.</a:t>
            </a:r>
          </a:p>
        </p:txBody>
      </p:sp>
      <p:pic>
        <p:nvPicPr>
          <p:cNvPr id="5124" name="Picture 2" descr="H:\Documents and Settings\Aida\Рабочий стол\ТЕКСТУРЫ и фоны, клипарты\96fcfcd110f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16851">
            <a:off x="7416800" y="442913"/>
            <a:ext cx="12446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Documents and Settings\Admin\Рабочий стол\i.jpeg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4857750"/>
            <a:ext cx="128587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C:\Documents and Settings\Admin\Рабочий стол\i.jpeg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5" y="357188"/>
            <a:ext cx="14287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Стрелка вправо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500938" y="5572125"/>
            <a:ext cx="928687" cy="428625"/>
          </a:xfrm>
          <a:prstGeom prst="rightArrow">
            <a:avLst>
              <a:gd name="adj1" fmla="val 50000"/>
              <a:gd name="adj2" fmla="val 50004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i.jpeg2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4572000"/>
            <a:ext cx="1909762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C:\Documents and Settings\Admin\Рабочий стол\1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57188"/>
            <a:ext cx="200025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C:\Documents and Settings\Admin\Рабочий стол\i.jpeg14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188" y="428625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C:\Documents and Settings\Admin\Рабочий стол\i.jpeg7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50" y="4929188"/>
            <a:ext cx="19050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 bwMode="auto">
          <a:xfrm>
            <a:off x="2357438" y="1214438"/>
            <a:ext cx="5000625" cy="3643312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Пингвинёнок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три пушинки на голове, </a:t>
            </a:r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маленький голый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пингвинёнок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стоял на высоте трёхэтажного дома,</a:t>
            </a:r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закружился на одном месте,</a:t>
            </a:r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вскарабкался на камни,</a:t>
            </a:r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удивлённо посмотрел на море,</a:t>
            </a:r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холодное зелёное море.</a:t>
            </a:r>
          </a:p>
          <a:p>
            <a:pPr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8198" name="Picture 6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3" y="5072063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C:\Documents and Settings\Admin\Рабочий стол\пингвины\i.jpeg3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5" y="3143250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C:\Documents and Settings\Admin\Рабочий стол\i.jpeg4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14938" y="500063"/>
            <a:ext cx="9620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C:\Documents and Settings\Admin\Рабочий стол\i.jpeg10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15188" y="2000250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Стрелка вправо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6500813" y="6286500"/>
            <a:ext cx="1571625" cy="285750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 bwMode="auto">
          <a:xfrm>
            <a:off x="571500" y="714375"/>
            <a:ext cx="4143375" cy="3000375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Тема: </a:t>
            </a:r>
          </a:p>
          <a:p>
            <a:pPr>
              <a:defRPr/>
            </a:pPr>
            <a:r>
              <a:rPr lang="ru-RU" sz="2400" dirty="0">
                <a:solidFill>
                  <a:srgbClr val="FF0000"/>
                </a:solidFill>
              </a:rPr>
              <a:t>рассказ о маленьком </a:t>
            </a:r>
            <a:r>
              <a:rPr lang="ru-RU" sz="2400" dirty="0" err="1">
                <a:solidFill>
                  <a:srgbClr val="FF0000"/>
                </a:solidFill>
              </a:rPr>
              <a:t>пингвинёнке</a:t>
            </a:r>
            <a:r>
              <a:rPr lang="ru-RU" sz="2400" dirty="0">
                <a:solidFill>
                  <a:srgbClr val="FF0000"/>
                </a:solidFill>
              </a:rPr>
              <a:t>, совершившем отважный поступок.</a:t>
            </a:r>
          </a:p>
          <a:p>
            <a:pPr>
              <a:defRPr/>
            </a:pPr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Вертикальный свиток 4"/>
          <p:cNvSpPr/>
          <p:nvPr/>
        </p:nvSpPr>
        <p:spPr bwMode="auto">
          <a:xfrm>
            <a:off x="4500563" y="571500"/>
            <a:ext cx="4143375" cy="3143250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Основная мысль:</a:t>
            </a:r>
          </a:p>
          <a:p>
            <a:pPr>
              <a:defRPr/>
            </a:pPr>
            <a:r>
              <a:rPr lang="ru-RU" sz="3200" b="1" i="1" dirty="0" err="1">
                <a:solidFill>
                  <a:srgbClr val="C00000"/>
                </a:solidFill>
              </a:rPr>
              <a:t>пингвинёнок</a:t>
            </a:r>
            <a:r>
              <a:rPr lang="ru-RU" sz="3200" b="1" i="1" dirty="0">
                <a:solidFill>
                  <a:srgbClr val="C00000"/>
                </a:solidFill>
              </a:rPr>
              <a:t> преодолел свой страх</a:t>
            </a:r>
          </a:p>
        </p:txBody>
      </p:sp>
      <p:pic>
        <p:nvPicPr>
          <p:cNvPr id="6148" name="Picture 4" descr="C:\Documents and Settings\Admin\Рабочий стол\i.jpeg1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354378">
            <a:off x="841375" y="4383088"/>
            <a:ext cx="1905000" cy="14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C:\Documents and Settings\Admin\Рабочий стол\i.jpeg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64561">
            <a:off x="5332413" y="4311650"/>
            <a:ext cx="15716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Стрелка вправо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215188" y="5929313"/>
            <a:ext cx="1285875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38" y="1500188"/>
            <a:ext cx="7772400" cy="2171700"/>
          </a:xfrm>
          <a:prstGeom prst="verticalScroll">
            <a:avLst/>
          </a:prstGeom>
          <a:solidFill>
            <a:srgbClr val="FFC000"/>
          </a:solidFill>
          <a:ln cap="flat" algn="ctr">
            <a:solidFill>
              <a:schemeClr val="tx1"/>
            </a:solidFill>
            <a:headEnd type="none" w="med" len="med"/>
            <a:tailEnd type="none" w="med" len="med"/>
          </a:ln>
        </p:spPr>
        <p:txBody>
          <a:bodyPr lIns="91440" tIns="45720" rIns="91440" bIns="45720" rtlCol="0" anchor="t"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Тип речи: повествование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</a:rPr>
              <a:t>повествовать – значит рассказывать).</a:t>
            </a:r>
          </a:p>
        </p:txBody>
      </p:sp>
      <p:pic>
        <p:nvPicPr>
          <p:cNvPr id="7172" name="Picture 4" descr="C:\Documents and Settings\Admin\Рабочий стол\i.jpeg1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3143250"/>
            <a:ext cx="435768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Стрелка вправо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43813" y="5929313"/>
            <a:ext cx="1071562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Художественный.</a:t>
            </a: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220" name="Стрелка вправо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215063" y="4786313"/>
            <a:ext cx="1643062" cy="928687"/>
          </a:xfrm>
          <a:prstGeom prst="rightArrow">
            <a:avLst>
              <a:gd name="adj1" fmla="val 50000"/>
              <a:gd name="adj2" fmla="val 4999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план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1 Маленький пингвинёнок.</a:t>
            </a:r>
          </a:p>
        </p:txBody>
      </p:sp>
      <p:pic>
        <p:nvPicPr>
          <p:cNvPr id="10244" name="Picture 3" descr="C:\Documents and Settings\Admin\Рабочий стол\i.jpeg9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428750"/>
            <a:ext cx="3571875" cy="45005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262</Words>
  <PresentationFormat>Экран (4:3)</PresentationFormat>
  <Paragraphs>56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Тема Office</vt:lpstr>
      <vt:lpstr>Урок развития речи. 5 класс. Изложение, близкое к тексту. Отважный пингвинёнок.</vt:lpstr>
      <vt:lpstr>Учимся писать изложение, близкое к тексу.</vt:lpstr>
      <vt:lpstr>Как готовиться к изложению (памятка).</vt:lpstr>
      <vt:lpstr>Отважный пингвинёнок.</vt:lpstr>
      <vt:lpstr>Слайд 5</vt:lpstr>
      <vt:lpstr>Слайд 6</vt:lpstr>
      <vt:lpstr> Тип речи: повествование ( повествовать – значит рассказывать).</vt:lpstr>
      <vt:lpstr>Художественный.</vt:lpstr>
      <vt:lpstr>план</vt:lpstr>
      <vt:lpstr>2. Он смотрел, как купаются взрослые пингвины</vt:lpstr>
      <vt:lpstr>3. Ему страшно было бросаться в море</vt:lpstr>
      <vt:lpstr>4. Пингвинёнок бросился вниз.</vt:lpstr>
      <vt:lpstr>5.Отважный пингвинёнок!</vt:lpstr>
      <vt:lpstr>План.</vt:lpstr>
      <vt:lpstr>Словарная работа.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16</cp:revision>
  <cp:lastPrinted>1601-01-01T00:00:00Z</cp:lastPrinted>
  <dcterms:created xsi:type="dcterms:W3CDTF">2010-10-21T06:30:56Z</dcterms:created>
  <dcterms:modified xsi:type="dcterms:W3CDTF">2010-10-24T09:49:32Z</dcterms:modified>
</cp:coreProperties>
</file>