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3" r:id="rId3"/>
    <p:sldId id="258" r:id="rId4"/>
    <p:sldId id="261" r:id="rId5"/>
    <p:sldId id="262" r:id="rId6"/>
    <p:sldId id="266" r:id="rId7"/>
    <p:sldId id="267" r:id="rId8"/>
    <p:sldId id="265" r:id="rId9"/>
    <p:sldId id="280" r:id="rId10"/>
    <p:sldId id="279" r:id="rId11"/>
    <p:sldId id="271" r:id="rId12"/>
    <p:sldId id="277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30D"/>
    <a:srgbClr val="AD0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79D6CD-7CCB-4598-A0D4-21454DC0FD0D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59CA68-796E-45DF-9E11-B7246EF68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07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19B993-DE9D-429A-860C-B88CC3FA88D2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849509-47A2-4AB5-B7F7-BFFA9AFFE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7D81-B551-4B98-88EF-F6D463415492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A933-2014-4FF8-91E7-A81BD3989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7B6FB-1330-4270-B2FC-EAC6EEF0754D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1985-8CE8-44C3-B7D8-DF354708C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4ABA2-C10C-4F36-8CEB-6C1839B4ECC6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4AAE-BBAB-428C-9E26-CF5938040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BD36-E07C-4FCB-8AFA-35C30725D454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D241F0-B5E7-4BF4-99B5-418E7D97C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EF818C-5286-4F2D-9319-0A72553365D1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3246E2-E798-403B-8618-E996EFBF2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6B6D2D-011D-481E-B704-0F05770A7C3C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03C990-B0CB-40AC-9E55-80A80E505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BB94-C425-4596-B613-44B3D7EBA81F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1A14-F741-4E00-889C-D1AB217D2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D9E6-34D9-4348-958E-60A01582A344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1014B7-4652-46E7-8DC4-4A81DC759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B7ED-8504-40FC-BD35-6B3AC5E8F751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E6D4-352B-4FF0-A562-0EC08349C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170FEF-9A24-409B-8FA1-694F739B43BE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4C52804-3687-431A-BB49-2C4ABB67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7E0A6D-1987-402D-A8E3-B484B2182F39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BDC4420-D811-4811-B927-8BB7D44AC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1" r:id="rId2"/>
    <p:sldLayoutId id="2147483726" r:id="rId3"/>
    <p:sldLayoutId id="2147483727" r:id="rId4"/>
    <p:sldLayoutId id="2147483728" r:id="rId5"/>
    <p:sldLayoutId id="2147483722" r:id="rId6"/>
    <p:sldLayoutId id="2147483729" r:id="rId7"/>
    <p:sldLayoutId id="2147483723" r:id="rId8"/>
    <p:sldLayoutId id="2147483730" r:id="rId9"/>
    <p:sldLayoutId id="2147483724" r:id="rId10"/>
    <p:sldLayoutId id="2147483731" r:id="rId11"/>
  </p:sldLayoutIdLst>
  <p:transition>
    <p:spli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286750" cy="2857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ВВОДНЫЕ СЛОВА И </a:t>
            </a:r>
            <a:br>
              <a:rPr lang="ru-RU" sz="5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ВСТАВНЫЕ КОНСТРУКЦИИ</a:t>
            </a:r>
            <a:endParaRPr lang="ru-RU" sz="5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6072188"/>
            <a:ext cx="6480175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000" b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</a:t>
            </a:r>
            <a:endParaRPr lang="ru-RU" sz="3000" b="1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Составьте небольшой текст, используя следующие предложения и слова.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348880"/>
            <a:ext cx="8153400" cy="374712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791845" algn="l"/>
              </a:tabLst>
            </a:pP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Вчера, вернувшись из школы домой, я, во – первых,… .Во – вторых,… .В – третьих,… </a:t>
            </a: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791845" algn="l"/>
              </a:tabLst>
            </a:pP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– четвёртых,… .Наконец,… .И только после этого… 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326" y="3473388"/>
            <a:ext cx="1619673" cy="319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436663"/>
      </p:ext>
    </p:extLst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Вставные конструкции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Вставными называются слова, словосочетания и предложения, которые вносят в основное предложение дополнительные сведения, попутные замечания, уточнения, пояснения, поправки и т.д.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Подобно вводным конструкциям, вставные конструкции обычно синтаксически не связаны с основным предложением, внутри которого они еще более интонационно изолированы значительными паузами, характерными для так называемой интонации включения.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714375" y="1785938"/>
            <a:ext cx="7429500" cy="5115011"/>
            <a:chOff x="714348" y="1765321"/>
            <a:chExt cx="7429552" cy="5115010"/>
          </a:xfrm>
        </p:grpSpPr>
        <p:grpSp>
          <p:nvGrpSpPr>
            <p:cNvPr id="25603" name="Group 23"/>
            <p:cNvGrpSpPr>
              <a:grpSpLocks/>
            </p:cNvGrpSpPr>
            <p:nvPr/>
          </p:nvGrpSpPr>
          <p:grpSpPr bwMode="auto">
            <a:xfrm>
              <a:off x="3993742" y="3738582"/>
              <a:ext cx="683727" cy="398463"/>
              <a:chOff x="2180" y="1267"/>
              <a:chExt cx="1350" cy="1030"/>
            </a:xfrm>
          </p:grpSpPr>
          <p:sp>
            <p:nvSpPr>
              <p:cNvPr id="5" name="Oval 24"/>
              <p:cNvSpPr>
                <a:spLocks noChangeArrowheads="1"/>
              </p:cNvSpPr>
              <p:nvPr/>
            </p:nvSpPr>
            <p:spPr bwMode="gray">
              <a:xfrm>
                <a:off x="2303" y="1267"/>
                <a:ext cx="1019" cy="1030"/>
              </a:xfrm>
              <a:prstGeom prst="ellipse">
                <a:avLst/>
              </a:prstGeom>
              <a:gradFill rotWithShape="0">
                <a:gsLst>
                  <a:gs pos="0">
                    <a:schemeClr val="folHlink">
                      <a:gamma/>
                      <a:shade val="6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28575">
                <a:solidFill>
                  <a:srgbClr val="EAEAE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25616" name="Group 25"/>
              <p:cNvGrpSpPr>
                <a:grpSpLocks/>
              </p:cNvGrpSpPr>
              <p:nvPr/>
            </p:nvGrpSpPr>
            <p:grpSpPr bwMode="auto">
              <a:xfrm rot="10082854">
                <a:off x="2183" y="2008"/>
                <a:ext cx="927" cy="229"/>
                <a:chOff x="2591" y="1040"/>
                <a:chExt cx="958" cy="234"/>
              </a:xfrm>
            </p:grpSpPr>
            <p:grpSp>
              <p:nvGrpSpPr>
                <p:cNvPr id="25640" name="Group 26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1" y="1040"/>
                  <a:ext cx="958" cy="234"/>
                  <a:chOff x="2528" y="1060"/>
                  <a:chExt cx="894" cy="236"/>
                </a:xfrm>
              </p:grpSpPr>
              <p:grpSp>
                <p:nvGrpSpPr>
                  <p:cNvPr id="25652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528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58" name="AutoShape 28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9" name="AutoShape 29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60" name="AutoShape 30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61" name="AutoShape 31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5653" name="Group 32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54" name="AutoShape 33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5" name="AutoShape 34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6" name="AutoShape 35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7" name="AutoShape 36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641" name="Group 37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79" y="1065"/>
                  <a:ext cx="784" cy="191"/>
                  <a:chOff x="2528" y="1060"/>
                  <a:chExt cx="894" cy="236"/>
                </a:xfrm>
              </p:grpSpPr>
              <p:grpSp>
                <p:nvGrpSpPr>
                  <p:cNvPr id="25642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528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48" name="AutoShape 3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49" name="AutoShape 4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0" name="AutoShape 4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51" name="AutoShape 4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5643" name="Group 43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44" name="AutoShape 4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45" name="AutoShape 4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46" name="AutoShape 4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47" name="AutoShape 4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5617" name="Group 48"/>
              <p:cNvGrpSpPr>
                <a:grpSpLocks/>
              </p:cNvGrpSpPr>
              <p:nvPr/>
            </p:nvGrpSpPr>
            <p:grpSpPr bwMode="auto">
              <a:xfrm>
                <a:off x="2597" y="1373"/>
                <a:ext cx="927" cy="229"/>
                <a:chOff x="2591" y="1040"/>
                <a:chExt cx="958" cy="234"/>
              </a:xfrm>
            </p:grpSpPr>
            <p:grpSp>
              <p:nvGrpSpPr>
                <p:cNvPr id="25618" name="Group 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1" y="1040"/>
                  <a:ext cx="958" cy="234"/>
                  <a:chOff x="2528" y="1060"/>
                  <a:chExt cx="894" cy="236"/>
                </a:xfrm>
              </p:grpSpPr>
              <p:grpSp>
                <p:nvGrpSpPr>
                  <p:cNvPr id="25630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528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36" name="AutoShape 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7" name="AutoShape 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8" name="AutoShape 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9" name="AutoShape 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5631" name="Group 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32" name="AutoShape 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3" name="AutoShape 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4" name="AutoShape 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35" name="AutoShape 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5619" name="Group 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79" y="1065"/>
                  <a:ext cx="784" cy="191"/>
                  <a:chOff x="2528" y="1060"/>
                  <a:chExt cx="894" cy="236"/>
                </a:xfrm>
              </p:grpSpPr>
              <p:grpSp>
                <p:nvGrpSpPr>
                  <p:cNvPr id="25620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528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26" name="AutoShape 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7" name="AutoShape 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8" name="AutoShape 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9" name="AutoShape 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5621" name="Group 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5622" name="AutoShape 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3" name="AutoShape 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4" name="AutoShape 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5625" name="AutoShape 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22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</p:grpSp>
        <p:cxnSp>
          <p:nvCxnSpPr>
            <p:cNvPr id="25604" name="AutoShape 71"/>
            <p:cNvCxnSpPr>
              <a:cxnSpLocks noChangeShapeType="1"/>
            </p:cNvCxnSpPr>
            <p:nvPr/>
          </p:nvCxnSpPr>
          <p:spPr bwMode="auto">
            <a:xfrm rot="-5400000">
              <a:off x="4050364" y="2585707"/>
              <a:ext cx="1401763" cy="87699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5605" name="AutoShape 72"/>
            <p:cNvCxnSpPr>
              <a:cxnSpLocks noChangeShapeType="1"/>
            </p:cNvCxnSpPr>
            <p:nvPr/>
          </p:nvCxnSpPr>
          <p:spPr bwMode="auto">
            <a:xfrm rot="16200000" flipH="1">
              <a:off x="4053539" y="4411332"/>
              <a:ext cx="1395413" cy="87699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25606" name="Group 74"/>
            <p:cNvGrpSpPr>
              <a:grpSpLocks/>
            </p:cNvGrpSpPr>
            <p:nvPr/>
          </p:nvGrpSpPr>
          <p:grpSpPr bwMode="auto">
            <a:xfrm>
              <a:off x="5203252" y="1765321"/>
              <a:ext cx="2932335" cy="1806420"/>
              <a:chOff x="2289" y="1260"/>
              <a:chExt cx="1335" cy="1077"/>
            </a:xfrm>
          </p:grpSpPr>
          <p:sp>
            <p:nvSpPr>
              <p:cNvPr id="56" name="AutoShape 75"/>
              <p:cNvSpPr>
                <a:spLocks noChangeArrowheads="1"/>
              </p:cNvSpPr>
              <p:nvPr/>
            </p:nvSpPr>
            <p:spPr bwMode="ltGray">
              <a:xfrm>
                <a:off x="2289" y="1260"/>
                <a:ext cx="1335" cy="107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pic>
            <p:nvPicPr>
              <p:cNvPr id="25614" name="Picture 76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1280"/>
                <a:ext cx="386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5607" name="Group 80"/>
            <p:cNvGrpSpPr>
              <a:grpSpLocks/>
            </p:cNvGrpSpPr>
            <p:nvPr/>
          </p:nvGrpSpPr>
          <p:grpSpPr bwMode="auto">
            <a:xfrm>
              <a:off x="5211565" y="4357353"/>
              <a:ext cx="2932335" cy="1786292"/>
              <a:chOff x="2293" y="2805"/>
              <a:chExt cx="1335" cy="1065"/>
            </a:xfrm>
          </p:grpSpPr>
          <p:sp>
            <p:nvSpPr>
              <p:cNvPr id="62" name="AutoShape 81"/>
              <p:cNvSpPr>
                <a:spLocks noChangeArrowheads="1"/>
              </p:cNvSpPr>
              <p:nvPr/>
            </p:nvSpPr>
            <p:spPr bwMode="ltGray">
              <a:xfrm>
                <a:off x="2293" y="2805"/>
                <a:ext cx="1335" cy="1065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pic>
            <p:nvPicPr>
              <p:cNvPr id="25612" name="Picture 82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31" y="2836"/>
                <a:ext cx="386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608" name="Rectangle 83"/>
            <p:cNvSpPr>
              <a:spLocks noChangeArrowheads="1"/>
            </p:cNvSpPr>
            <p:nvPr/>
          </p:nvSpPr>
          <p:spPr bwMode="auto">
            <a:xfrm>
              <a:off x="5282223" y="1982807"/>
              <a:ext cx="2768157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 выражают отношения говорящего к высказываемой мысли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09" name="Rectangle 85"/>
            <p:cNvSpPr>
              <a:spLocks noChangeArrowheads="1"/>
            </p:cNvSpPr>
            <p:nvPr/>
          </p:nvSpPr>
          <p:spPr bwMode="auto">
            <a:xfrm>
              <a:off x="5282223" y="4572008"/>
              <a:ext cx="2768157" cy="2308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 содержат оценки сообщения, указания на его источник, на связь с другими сообщениями и т.д.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0" name="Rectangle 86"/>
            <p:cNvSpPr>
              <a:spLocks noChangeArrowheads="1"/>
            </p:cNvSpPr>
            <p:nvPr/>
          </p:nvSpPr>
          <p:spPr bwMode="auto">
            <a:xfrm>
              <a:off x="714348" y="3162319"/>
              <a:ext cx="3335506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700" b="1" dirty="0">
                  <a:latin typeface="Times New Roman" pitchFamily="18" charset="0"/>
                  <a:cs typeface="Times New Roman" pitchFamily="18" charset="0"/>
                </a:rPr>
                <a:t>В отличие же от вводных слов, вставные конструкции</a:t>
              </a:r>
              <a:endParaRPr lang="en-US" sz="27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428625" y="1785938"/>
            <a:ext cx="8358188" cy="3000375"/>
            <a:chOff x="4394200" y="1397000"/>
            <a:chExt cx="4051300" cy="941388"/>
          </a:xfrm>
        </p:grpSpPr>
        <p:grpSp>
          <p:nvGrpSpPr>
            <p:cNvPr id="26628" name="Group 54"/>
            <p:cNvGrpSpPr>
              <a:grpSpLocks/>
            </p:cNvGrpSpPr>
            <p:nvPr/>
          </p:nvGrpSpPr>
          <p:grpSpPr bwMode="auto">
            <a:xfrm>
              <a:off x="4394200" y="1423988"/>
              <a:ext cx="4051300" cy="914400"/>
              <a:chOff x="2728" y="983"/>
              <a:chExt cx="2552" cy="576"/>
            </a:xfrm>
          </p:grpSpPr>
          <p:sp>
            <p:nvSpPr>
              <p:cNvPr id="6" name="Rectangle 55"/>
              <p:cNvSpPr>
                <a:spLocks noChangeArrowheads="1"/>
              </p:cNvSpPr>
              <p:nvPr/>
            </p:nvSpPr>
            <p:spPr bwMode="gray">
              <a:xfrm>
                <a:off x="2728" y="98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632" name="Rectangle 56"/>
              <p:cNvSpPr>
                <a:spLocks noChangeArrowheads="1"/>
              </p:cNvSpPr>
              <p:nvPr/>
            </p:nvSpPr>
            <p:spPr bwMode="gray">
              <a:xfrm>
                <a:off x="2741" y="989"/>
                <a:ext cx="2530" cy="14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8" name="Rectangle 57"/>
              <p:cNvSpPr>
                <a:spLocks noChangeArrowheads="1"/>
              </p:cNvSpPr>
              <p:nvPr/>
            </p:nvSpPr>
            <p:spPr bwMode="gray">
              <a:xfrm>
                <a:off x="2736" y="1135"/>
                <a:ext cx="2535" cy="418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26629" name="Text Box 58"/>
            <p:cNvSpPr txBox="1">
              <a:spLocks noChangeArrowheads="1"/>
            </p:cNvSpPr>
            <p:nvPr/>
          </p:nvSpPr>
          <p:spPr bwMode="gray">
            <a:xfrm>
              <a:off x="4463453" y="1688382"/>
              <a:ext cx="3912794" cy="6325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sz="2500">
                  <a:latin typeface="Times New Roman" pitchFamily="18" charset="0"/>
                  <a:cs typeface="Times New Roman" pitchFamily="18" charset="0"/>
                </a:rPr>
                <a:t>Если  вводные конструкции могут занимать место в начале, в середине и в конце основного предложения, то вставные конструкции могут находиться только в середине и, реже, в конце основного предложения, но не в его начале.</a:t>
              </a:r>
            </a:p>
          </p:txBody>
        </p:sp>
        <p:sp>
          <p:nvSpPr>
            <p:cNvPr id="26630" name="Text Box 59"/>
            <p:cNvSpPr txBox="1">
              <a:spLocks noChangeArrowheads="1"/>
            </p:cNvSpPr>
            <p:nvPr/>
          </p:nvSpPr>
          <p:spPr bwMode="black">
            <a:xfrm>
              <a:off x="5251450" y="1397000"/>
              <a:ext cx="2432050" cy="1979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500" b="1">
                  <a:latin typeface="Times New Roman" pitchFamily="18" charset="0"/>
                  <a:cs typeface="Times New Roman" pitchFamily="18" charset="0"/>
                </a:rPr>
                <a:t>Кроме того</a:t>
              </a:r>
            </a:p>
          </p:txBody>
        </p:sp>
      </p:grpSp>
      <p:pic>
        <p:nvPicPr>
          <p:cNvPr id="26627" name="Picture 11" descr="book_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4786313"/>
            <a:ext cx="228600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Вставные конструкции, с одной стороны, распространены в устной речи, а с другой - широко используются в языке художественной литературы.</a:t>
            </a:r>
          </a:p>
          <a:p>
            <a:pPr eaLnBrk="1" hangingPunct="1"/>
            <a:endParaRPr lang="ru-RU" smtClean="0"/>
          </a:p>
        </p:txBody>
      </p:sp>
      <p:pic>
        <p:nvPicPr>
          <p:cNvPr id="28675" name="Picture 18" descr="original_pencil_w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929063"/>
            <a:ext cx="3143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СОДЕРЖАНИЕ</a:t>
            </a:r>
          </a:p>
        </p:txBody>
      </p:sp>
      <p:grpSp>
        <p:nvGrpSpPr>
          <p:cNvPr id="3" name="Группа 36"/>
          <p:cNvGrpSpPr>
            <a:grpSpLocks/>
          </p:cNvGrpSpPr>
          <p:nvPr/>
        </p:nvGrpSpPr>
        <p:grpSpPr bwMode="auto">
          <a:xfrm>
            <a:off x="1000125" y="2592388"/>
            <a:ext cx="6643688" cy="1677987"/>
            <a:chOff x="1000100" y="2592388"/>
            <a:chExt cx="6643733" cy="1678428"/>
          </a:xfrm>
        </p:grpSpPr>
        <p:grpSp>
          <p:nvGrpSpPr>
            <p:cNvPr id="10253" name="Group 73"/>
            <p:cNvGrpSpPr>
              <a:grpSpLocks/>
            </p:cNvGrpSpPr>
            <p:nvPr/>
          </p:nvGrpSpPr>
          <p:grpSpPr bwMode="auto">
            <a:xfrm>
              <a:off x="1235666" y="2600807"/>
              <a:ext cx="6408167" cy="1218124"/>
              <a:chOff x="720" y="1392"/>
              <a:chExt cx="4058" cy="480"/>
            </a:xfrm>
          </p:grpSpPr>
          <p:sp>
            <p:nvSpPr>
              <p:cNvPr id="20" name="AutoShape 74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92157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0258" name="Group 75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2" name="AutoShape 76"/>
                <p:cNvSpPr>
                  <a:spLocks noChangeArrowheads="1"/>
                </p:cNvSpPr>
                <p:nvPr/>
              </p:nvSpPr>
              <p:spPr bwMode="gray">
                <a:xfrm>
                  <a:off x="744" y="1735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23" name="AutoShape 77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sp>
          <p:nvSpPr>
            <p:cNvPr id="10254" name="Text Box 78"/>
            <p:cNvSpPr txBox="1">
              <a:spLocks noChangeArrowheads="1"/>
            </p:cNvSpPr>
            <p:nvPr/>
          </p:nvSpPr>
          <p:spPr bwMode="white">
            <a:xfrm>
              <a:off x="2005751" y="2802892"/>
              <a:ext cx="5423769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3500" b="1">
                  <a:latin typeface="Calibri" pitchFamily="34" charset="0"/>
                </a:rPr>
                <a:t>Водные слова</a:t>
              </a:r>
              <a:endParaRPr lang="en-US" sz="3500" b="1">
                <a:latin typeface="Tw Cen MT" pitchFamily="34" charset="0"/>
              </a:endParaRPr>
            </a:p>
          </p:txBody>
        </p:sp>
        <p:pic>
          <p:nvPicPr>
            <p:cNvPr id="10255" name="Picture 86" descr="1"/>
            <p:cNvPicPr>
              <a:picLocks noChangeAspect="1" noChangeArrowheads="1"/>
            </p:cNvPicPr>
            <p:nvPr/>
          </p:nvPicPr>
          <p:blipFill>
            <a:blip r:embed="rId2" cstate="print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000100" y="2592388"/>
              <a:ext cx="955671" cy="1678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6" name="Text Box 88"/>
            <p:cNvSpPr txBox="1">
              <a:spLocks noChangeArrowheads="1"/>
            </p:cNvSpPr>
            <p:nvPr/>
          </p:nvSpPr>
          <p:spPr bwMode="gray">
            <a:xfrm>
              <a:off x="1386965" y="2763598"/>
              <a:ext cx="459641" cy="808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w Cen MT" pitchFamily="34" charset="0"/>
                </a:rPr>
                <a:t>1</a:t>
              </a:r>
            </a:p>
          </p:txBody>
        </p:sp>
      </p:grpSp>
      <p:grpSp>
        <p:nvGrpSpPr>
          <p:cNvPr id="9" name="Группа 37"/>
          <p:cNvGrpSpPr>
            <a:grpSpLocks/>
          </p:cNvGrpSpPr>
          <p:nvPr/>
        </p:nvGrpSpPr>
        <p:grpSpPr bwMode="auto">
          <a:xfrm>
            <a:off x="1012825" y="4108450"/>
            <a:ext cx="6630988" cy="1677988"/>
            <a:chOff x="1013506" y="4108026"/>
            <a:chExt cx="6630327" cy="1678428"/>
          </a:xfrm>
        </p:grpSpPr>
        <p:grpSp>
          <p:nvGrpSpPr>
            <p:cNvPr id="10245" name="Group 58"/>
            <p:cNvGrpSpPr>
              <a:grpSpLocks/>
            </p:cNvGrpSpPr>
            <p:nvPr/>
          </p:nvGrpSpPr>
          <p:grpSpPr bwMode="auto">
            <a:xfrm>
              <a:off x="1235666" y="4127672"/>
              <a:ext cx="6408167" cy="1218124"/>
              <a:chOff x="720" y="1392"/>
              <a:chExt cx="4058" cy="480"/>
            </a:xfrm>
          </p:grpSpPr>
          <p:sp>
            <p:nvSpPr>
              <p:cNvPr id="5" name="AutoShape 59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0250" name="Group 60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7" name="AutoShape 61"/>
                <p:cNvSpPr>
                  <a:spLocks noChangeArrowheads="1"/>
                </p:cNvSpPr>
                <p:nvPr/>
              </p:nvSpPr>
              <p:spPr bwMode="gray">
                <a:xfrm>
                  <a:off x="744" y="1735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" name="AutoShape 62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</p:grpSp>
        <p:sp>
          <p:nvSpPr>
            <p:cNvPr id="10246" name="Text Box 79"/>
            <p:cNvSpPr txBox="1">
              <a:spLocks noChangeArrowheads="1"/>
            </p:cNvSpPr>
            <p:nvPr/>
          </p:nvSpPr>
          <p:spPr bwMode="white">
            <a:xfrm>
              <a:off x="1934313" y="4318530"/>
              <a:ext cx="5423769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3500" b="1">
                  <a:latin typeface="Calibri" pitchFamily="34" charset="0"/>
                </a:rPr>
                <a:t>Вставные конструкции</a:t>
              </a:r>
              <a:endParaRPr lang="en-US" sz="3500" b="1">
                <a:latin typeface="Tw Cen MT" pitchFamily="34" charset="0"/>
              </a:endParaRPr>
            </a:p>
          </p:txBody>
        </p:sp>
        <p:pic>
          <p:nvPicPr>
            <p:cNvPr id="10247" name="Picture 85" descr="1"/>
            <p:cNvPicPr>
              <a:picLocks noChangeAspect="1" noChangeArrowheads="1"/>
            </p:cNvPicPr>
            <p:nvPr/>
          </p:nvPicPr>
          <p:blipFill>
            <a:blip r:embed="rId2" cstate="print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013506" y="4108026"/>
              <a:ext cx="955672" cy="1678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8" name="Text Box 89"/>
            <p:cNvSpPr txBox="1">
              <a:spLocks noChangeArrowheads="1"/>
            </p:cNvSpPr>
            <p:nvPr/>
          </p:nvSpPr>
          <p:spPr bwMode="gray">
            <a:xfrm>
              <a:off x="1402286" y="4282043"/>
              <a:ext cx="459641" cy="808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w Cen MT" pitchFamily="34" charset="0"/>
                </a:rPr>
                <a:t>2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4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Вводные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>
            <a:normAutofit fontScale="925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Вводными называются слова, грамматически не связанные с членами предложения (т.е. не </a:t>
            </a:r>
            <a:r>
              <a:rPr lang="ru-RU" dirty="0" err="1" smtClean="0"/>
              <a:t>связан-ные</a:t>
            </a:r>
            <a:r>
              <a:rPr lang="ru-RU" dirty="0" smtClean="0"/>
              <a:t> с ними по способу согласования, управления или примыкания), не являющиеся членами </a:t>
            </a:r>
            <a:r>
              <a:rPr lang="ru-RU" dirty="0" err="1" smtClean="0"/>
              <a:t>предло-жения</a:t>
            </a:r>
            <a:r>
              <a:rPr lang="ru-RU" dirty="0" smtClean="0"/>
              <a:t> и выражающие отношение говорящего к высказываемой мысли, характеризующие способ ее оформления и т.п. Вводным словам присуща интонация </a:t>
            </a:r>
            <a:r>
              <a:rPr lang="ru-RU" dirty="0" err="1" smtClean="0"/>
              <a:t>вводности</a:t>
            </a:r>
            <a:r>
              <a:rPr lang="ru-RU" dirty="0" smtClean="0"/>
              <a:t>, выражающаяся в понижении голоса и более быстром их произнесении по </a:t>
            </a:r>
            <a:r>
              <a:rPr lang="ru-RU" dirty="0" err="1" smtClean="0"/>
              <a:t>срав-нению</a:t>
            </a:r>
            <a:r>
              <a:rPr lang="ru-RU" dirty="0" smtClean="0"/>
              <a:t> с остальной частью предложения и в своеобразной безударности.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71500" y="285750"/>
            <a:ext cx="82867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Значение вводных слов и словосочетаний.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71500" y="1500188"/>
            <a:ext cx="8286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Степень достоверности сообщения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(уверенность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предположение, сомнение, неуверенность и т.п.)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649288" y="3286125"/>
            <a:ext cx="8066087" cy="3143250"/>
            <a:chOff x="649288" y="3286124"/>
            <a:chExt cx="8066116" cy="3143272"/>
          </a:xfrm>
        </p:grpSpPr>
        <p:sp>
          <p:nvSpPr>
            <p:cNvPr id="14" name="AutoShape 13"/>
            <p:cNvSpPr>
              <a:spLocks noChangeArrowheads="1"/>
            </p:cNvSpPr>
            <p:nvPr/>
          </p:nvSpPr>
          <p:spPr bwMode="gray">
            <a:xfrm>
              <a:off x="649288" y="3522664"/>
              <a:ext cx="8066116" cy="2906732"/>
            </a:xfrm>
            <a:prstGeom prst="roundRect">
              <a:avLst>
                <a:gd name="adj" fmla="val 4639"/>
              </a:avLst>
            </a:prstGeom>
            <a:gradFill rotWithShape="1">
              <a:gsLst>
                <a:gs pos="0">
                  <a:srgbClr val="D7D7D7">
                    <a:gamma/>
                    <a:tint val="4314"/>
                    <a:invGamma/>
                  </a:srgbClr>
                </a:gs>
                <a:gs pos="100000">
                  <a:srgbClr val="D7D7D7"/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42" name="AutoShape 14"/>
            <p:cNvSpPr>
              <a:spLocks noChangeArrowheads="1"/>
            </p:cNvSpPr>
            <p:nvPr/>
          </p:nvSpPr>
          <p:spPr bwMode="ltGray">
            <a:xfrm>
              <a:off x="785786" y="3286124"/>
              <a:ext cx="7858180" cy="19288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43" name="AutoShape 15"/>
            <p:cNvSpPr>
              <a:spLocks noChangeArrowheads="1"/>
            </p:cNvSpPr>
            <p:nvPr/>
          </p:nvSpPr>
          <p:spPr bwMode="ltGray">
            <a:xfrm>
              <a:off x="928662" y="3286124"/>
              <a:ext cx="7572428" cy="71438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gray">
            <a:xfrm>
              <a:off x="1071565" y="5286388"/>
              <a:ext cx="7051700" cy="10160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Например: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На другой день к обеду, действительно, все сборы были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кончены.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Горный воздух, без всякого сомнения, действует благотворно на здоровье человека.</a:t>
              </a:r>
              <a:endPara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45" name="Прямоугольник 8"/>
            <p:cNvSpPr>
              <a:spLocks noChangeArrowheads="1"/>
            </p:cNvSpPr>
            <p:nvPr/>
          </p:nvSpPr>
          <p:spPr bwMode="auto">
            <a:xfrm>
              <a:off x="1000100" y="3358408"/>
              <a:ext cx="7500990" cy="1785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Конечно, несомненно, безусловно, бесспорно, очевидно, без всякого сомнения, вероятно, по всей вероятности, по сути дела, разумеется, само собой разумеется, может быть, должно быть, наверное, пожалуй, по-видимому,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действи-тельно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и др. 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42938" y="1571625"/>
            <a:ext cx="80724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2.Различные чувства: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(радость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удовольствие, сожаление, удивление,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негодование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т.п.)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915133" y="2648843"/>
            <a:ext cx="7881938" cy="4092525"/>
            <a:chOff x="857224" y="3271838"/>
            <a:chExt cx="7881998" cy="3310164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gray">
            <a:xfrm>
              <a:off x="857224" y="3522665"/>
              <a:ext cx="7881998" cy="3049607"/>
            </a:xfrm>
            <a:prstGeom prst="roundRect">
              <a:avLst>
                <a:gd name="adj" fmla="val 4639"/>
              </a:avLst>
            </a:prstGeom>
            <a:gradFill rotWithShape="1">
              <a:gsLst>
                <a:gs pos="0">
                  <a:srgbClr val="D7D7D7">
                    <a:gamma/>
                    <a:tint val="4314"/>
                    <a:invGamma/>
                  </a:srgbClr>
                </a:gs>
                <a:gs pos="100000">
                  <a:srgbClr val="D7D7D7"/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6389" name="Group 9"/>
            <p:cNvGrpSpPr>
              <a:grpSpLocks/>
            </p:cNvGrpSpPr>
            <p:nvPr/>
          </p:nvGrpSpPr>
          <p:grpSpPr bwMode="auto">
            <a:xfrm>
              <a:off x="1197140" y="3271838"/>
              <a:ext cx="7176004" cy="1657360"/>
              <a:chOff x="2140" y="2071"/>
              <a:chExt cx="1484" cy="330"/>
            </a:xfrm>
          </p:grpSpPr>
          <p:sp>
            <p:nvSpPr>
              <p:cNvPr id="16392" name="AutoShape 10"/>
              <p:cNvSpPr>
                <a:spLocks noChangeArrowheads="1"/>
              </p:cNvSpPr>
              <p:nvPr/>
            </p:nvSpPr>
            <p:spPr bwMode="ltGray">
              <a:xfrm>
                <a:off x="2140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38100" algn="ctr">
                <a:solidFill>
                  <a:srgbClr val="FFFFFF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393" name="AutoShape 11"/>
              <p:cNvSpPr>
                <a:spLocks noChangeArrowheads="1"/>
              </p:cNvSpPr>
              <p:nvPr/>
            </p:nvSpPr>
            <p:spPr bwMode="ltGray">
              <a:xfrm>
                <a:off x="2163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folHlink">
                      <a:alpha val="70000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9" name="Text Box 19"/>
            <p:cNvSpPr txBox="1">
              <a:spLocks noChangeArrowheads="1"/>
            </p:cNvSpPr>
            <p:nvPr/>
          </p:nvSpPr>
          <p:spPr bwMode="gray">
            <a:xfrm>
              <a:off x="994487" y="4950049"/>
              <a:ext cx="7635933" cy="16319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Например</a:t>
              </a:r>
              <a:r>
                <a:rPr lang="ru-RU" sz="2800" dirty="0">
                  <a:solidFill>
                    <a:srgbClr val="FFFF00"/>
                  </a:solidFill>
                  <a:latin typeface="+mn-lt"/>
                </a:rPr>
                <a:t>:</a:t>
              </a:r>
              <a:r>
                <a:rPr lang="ru-RU" sz="2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  <a:r>
                <a:rPr lang="ru-RU" sz="2400" dirty="0">
                  <a:latin typeface="+mn-lt"/>
                </a:rPr>
                <a:t>Но, как на беду, в это время подвернулся </a:t>
              </a:r>
              <a:r>
                <a:rPr lang="ru-RU" sz="2400" dirty="0" smtClean="0">
                  <a:latin typeface="+mn-lt"/>
                </a:rPr>
                <a:t>губернатор</a:t>
              </a:r>
              <a:r>
                <a:rPr lang="ru-RU" sz="2400" dirty="0">
                  <a:latin typeface="+mn-lt"/>
                </a:rPr>
                <a:t>.</a:t>
              </a:r>
              <a:endParaRPr lang="ru-RU" sz="2400" dirty="0">
                <a:latin typeface="+mn-lt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+mn-lt"/>
                </a:rPr>
                <a:t>Руки мои, к страшной моей досаде, слегка дрожали, горло сохло .</a:t>
              </a:r>
              <a:endParaRPr lang="en-US" sz="24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6391" name="Прямоугольник 10"/>
            <p:cNvSpPr>
              <a:spLocks noChangeArrowheads="1"/>
            </p:cNvSpPr>
            <p:nvPr/>
          </p:nvSpPr>
          <p:spPr bwMode="auto">
            <a:xfrm>
              <a:off x="1428728" y="3429000"/>
              <a:ext cx="6786610" cy="1189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К счастью, к радости, к удовольствию, к сожалению, к несчастью, к удивлению, к изумлению, к огорчению, к прискорбию, к досаде, странное дело, неровен час, чего доброго, как нарочно и др. 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214313" y="4419600"/>
            <a:ext cx="2543175" cy="1600200"/>
            <a:chOff x="214282" y="4419600"/>
            <a:chExt cx="2543175" cy="1600200"/>
          </a:xfrm>
        </p:grpSpPr>
        <p:sp>
          <p:nvSpPr>
            <p:cNvPr id="19479" name="AutoShape 3"/>
            <p:cNvSpPr>
              <a:spLocks noChangeArrowheads="1"/>
            </p:cNvSpPr>
            <p:nvPr/>
          </p:nvSpPr>
          <p:spPr bwMode="gray">
            <a:xfrm>
              <a:off x="214282" y="4419600"/>
              <a:ext cx="2543175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80" name="AutoShape 5"/>
            <p:cNvSpPr>
              <a:spLocks noChangeArrowheads="1"/>
            </p:cNvSpPr>
            <p:nvPr/>
          </p:nvSpPr>
          <p:spPr bwMode="gray">
            <a:xfrm>
              <a:off x="268257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prstShdw prst="shdw17" dist="17961" dir="13500000">
                <a:srgbClr val="999999"/>
              </a:prstShdw>
            </a:effec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81" name="Text Box 9"/>
            <p:cNvSpPr txBox="1">
              <a:spLocks noChangeArrowheads="1"/>
            </p:cNvSpPr>
            <p:nvPr/>
          </p:nvSpPr>
          <p:spPr bwMode="gray">
            <a:xfrm>
              <a:off x="309532" y="4926013"/>
              <a:ext cx="2316163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200" b="1">
                  <a:latin typeface="Times New Roman" pitchFamily="18" charset="0"/>
                  <a:cs typeface="Times New Roman" pitchFamily="18" charset="0"/>
                </a:rPr>
                <a:t>по мнению, по слухам</a:t>
              </a:r>
              <a:endParaRPr lang="en-US" sz="2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214313" y="2057400"/>
            <a:ext cx="2543175" cy="1600200"/>
            <a:chOff x="214282" y="2057400"/>
            <a:chExt cx="2543175" cy="1600200"/>
          </a:xfrm>
        </p:grpSpPr>
        <p:sp>
          <p:nvSpPr>
            <p:cNvPr id="19476" name="AutoShape 8"/>
            <p:cNvSpPr>
              <a:spLocks noChangeArrowheads="1"/>
            </p:cNvSpPr>
            <p:nvPr/>
          </p:nvSpPr>
          <p:spPr bwMode="ltGray">
            <a:xfrm>
              <a:off x="214282" y="2057400"/>
              <a:ext cx="2543175" cy="1600200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7" name="AutoShape 9"/>
            <p:cNvSpPr>
              <a:spLocks noChangeArrowheads="1"/>
            </p:cNvSpPr>
            <p:nvPr/>
          </p:nvSpPr>
          <p:spPr bwMode="gray">
            <a:xfrm>
              <a:off x="268257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prstShdw prst="shdw17" dist="17961" dir="13500000">
                <a:srgbClr val="999999"/>
              </a:prstShdw>
            </a:effec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8" name="Text Box 9"/>
            <p:cNvSpPr txBox="1">
              <a:spLocks noChangeArrowheads="1"/>
            </p:cNvSpPr>
            <p:nvPr/>
          </p:nvSpPr>
          <p:spPr bwMode="gray">
            <a:xfrm>
              <a:off x="309532" y="2563813"/>
              <a:ext cx="2316163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200" b="1">
                  <a:latin typeface="Times New Roman" pitchFamily="18" charset="0"/>
                  <a:cs typeface="Times New Roman" pitchFamily="18" charset="0"/>
                </a:rPr>
                <a:t>по словам, по сообщению</a:t>
              </a:r>
              <a:endParaRPr lang="en-US" sz="2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6315075" y="4419600"/>
            <a:ext cx="2543175" cy="1600200"/>
            <a:chOff x="6315105" y="4419600"/>
            <a:chExt cx="2543175" cy="1600200"/>
          </a:xfrm>
        </p:grpSpPr>
        <p:sp>
          <p:nvSpPr>
            <p:cNvPr id="19473" name="AutoShape 12"/>
            <p:cNvSpPr>
              <a:spLocks noChangeArrowheads="1"/>
            </p:cNvSpPr>
            <p:nvPr/>
          </p:nvSpPr>
          <p:spPr bwMode="gray">
            <a:xfrm>
              <a:off x="6315105" y="4419600"/>
              <a:ext cx="2543175" cy="1600200"/>
            </a:xfrm>
            <a:prstGeom prst="roundRect">
              <a:avLst>
                <a:gd name="adj" fmla="val 12699"/>
              </a:avLst>
            </a:prstGeom>
            <a:solidFill>
              <a:schemeClr val="hlink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4" name="AutoShape 13"/>
            <p:cNvSpPr>
              <a:spLocks noChangeArrowheads="1"/>
            </p:cNvSpPr>
            <p:nvPr/>
          </p:nvSpPr>
          <p:spPr bwMode="gray">
            <a:xfrm>
              <a:off x="6369080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prstShdw prst="shdw17" dist="17961" dir="13500000">
                <a:srgbClr val="999999"/>
              </a:prstShdw>
            </a:effec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5" name="Text Box 9"/>
            <p:cNvSpPr txBox="1">
              <a:spLocks noChangeArrowheads="1"/>
            </p:cNvSpPr>
            <p:nvPr/>
          </p:nvSpPr>
          <p:spPr bwMode="gray">
            <a:xfrm>
              <a:off x="6410355" y="4926013"/>
              <a:ext cx="2316163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200" b="1">
                  <a:latin typeface="Times New Roman" pitchFamily="18" charset="0"/>
                  <a:cs typeface="Times New Roman" pitchFamily="18" charset="0"/>
                </a:rPr>
                <a:t>дескать, мол, по моим расчетам</a:t>
              </a:r>
              <a:endParaRPr lang="en-US" sz="2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6315075" y="2057400"/>
            <a:ext cx="2543175" cy="1600200"/>
            <a:chOff x="6315105" y="2057400"/>
            <a:chExt cx="2543175" cy="1600200"/>
          </a:xfrm>
        </p:grpSpPr>
        <p:sp>
          <p:nvSpPr>
            <p:cNvPr id="19470" name="AutoShape 16"/>
            <p:cNvSpPr>
              <a:spLocks noChangeArrowheads="1"/>
            </p:cNvSpPr>
            <p:nvPr/>
          </p:nvSpPr>
          <p:spPr bwMode="gray">
            <a:xfrm>
              <a:off x="6315105" y="2057400"/>
              <a:ext cx="2543175" cy="1600200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1" name="AutoShape 17"/>
            <p:cNvSpPr>
              <a:spLocks noChangeArrowheads="1"/>
            </p:cNvSpPr>
            <p:nvPr/>
          </p:nvSpPr>
          <p:spPr bwMode="gray">
            <a:xfrm>
              <a:off x="6369080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prstShdw prst="shdw17" dist="17961" dir="13500000">
                <a:srgbClr val="999999"/>
              </a:prstShdw>
            </a:effectLst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472" name="Text Box 9"/>
            <p:cNvSpPr txBox="1">
              <a:spLocks noChangeArrowheads="1"/>
            </p:cNvSpPr>
            <p:nvPr/>
          </p:nvSpPr>
          <p:spPr bwMode="gray">
            <a:xfrm>
              <a:off x="6410355" y="2563813"/>
              <a:ext cx="2316163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200" b="1">
                  <a:latin typeface="Times New Roman" pitchFamily="18" charset="0"/>
                  <a:cs typeface="Times New Roman" pitchFamily="18" charset="0"/>
                </a:rPr>
                <a:t>по сведениям, по-моему</a:t>
              </a:r>
              <a:endParaRPr lang="en-US" sz="2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6"/>
          <p:cNvGrpSpPr>
            <a:grpSpLocks/>
          </p:cNvGrpSpPr>
          <p:nvPr/>
        </p:nvGrpSpPr>
        <p:grpSpPr bwMode="auto">
          <a:xfrm>
            <a:off x="2714625" y="2214563"/>
            <a:ext cx="3494088" cy="3448050"/>
            <a:chOff x="2714612" y="2214554"/>
            <a:chExt cx="3493582" cy="3448521"/>
          </a:xfrm>
        </p:grpSpPr>
        <p:sp>
          <p:nvSpPr>
            <p:cNvPr id="19464" name="Text Box 4"/>
            <p:cNvSpPr txBox="1">
              <a:spLocks noChangeArrowheads="1"/>
            </p:cNvSpPr>
            <p:nvPr/>
          </p:nvSpPr>
          <p:spPr bwMode="gray">
            <a:xfrm>
              <a:off x="3286116" y="3000372"/>
              <a:ext cx="2500330" cy="17851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Например: </a:t>
              </a:r>
            </a:p>
            <a:p>
              <a:pPr algn="ct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По словам капитана, до ближайшего порта остается два дня пути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465" name="Group 20"/>
            <p:cNvGrpSpPr>
              <a:grpSpLocks/>
            </p:cNvGrpSpPr>
            <p:nvPr/>
          </p:nvGrpSpPr>
          <p:grpSpPr bwMode="auto">
            <a:xfrm>
              <a:off x="2714612" y="2214554"/>
              <a:ext cx="3493582" cy="3448521"/>
              <a:chOff x="2023" y="1503"/>
              <a:chExt cx="1703" cy="1705"/>
            </a:xfrm>
          </p:grpSpPr>
          <p:sp>
            <p:nvSpPr>
              <p:cNvPr id="22" name="AutoShape 21"/>
              <p:cNvSpPr>
                <a:spLocks noChangeArrowheads="1"/>
              </p:cNvSpPr>
              <p:nvPr/>
            </p:nvSpPr>
            <p:spPr bwMode="ltGray">
              <a:xfrm rot="6774404">
                <a:off x="2115" y="1623"/>
                <a:ext cx="1606" cy="1546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0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AutoShape 22"/>
              <p:cNvSpPr>
                <a:spLocks noChangeArrowheads="1"/>
              </p:cNvSpPr>
              <p:nvPr/>
            </p:nvSpPr>
            <p:spPr bwMode="ltGray">
              <a:xfrm rot="12174404">
                <a:off x="2023" y="1643"/>
                <a:ext cx="1588" cy="1565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0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AutoShape 23"/>
              <p:cNvSpPr>
                <a:spLocks noChangeArrowheads="1"/>
              </p:cNvSpPr>
              <p:nvPr/>
            </p:nvSpPr>
            <p:spPr bwMode="ltGray">
              <a:xfrm rot="17574404">
                <a:off x="2103" y="1494"/>
                <a:ext cx="1509" cy="1526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AutoShape 24"/>
              <p:cNvSpPr>
                <a:spLocks noChangeArrowheads="1"/>
              </p:cNvSpPr>
              <p:nvPr/>
            </p:nvSpPr>
            <p:spPr bwMode="ltGray">
              <a:xfrm rot="1374404">
                <a:off x="2238" y="1581"/>
                <a:ext cx="1488" cy="1533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00063" y="219075"/>
            <a:ext cx="80724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Ряд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вводных слов и словосочетаний указывает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источник сообщения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28625" y="1857375"/>
            <a:ext cx="8358188" cy="3714750"/>
            <a:chOff x="428596" y="1857364"/>
            <a:chExt cx="8358246" cy="3714775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5135567" y="2241542"/>
              <a:ext cx="3651275" cy="3303610"/>
            </a:xfrm>
            <a:prstGeom prst="homePlate">
              <a:avLst>
                <a:gd name="adj" fmla="val 26341"/>
              </a:avLst>
            </a:prstGeom>
            <a:gradFill rotWithShape="1">
              <a:gsLst>
                <a:gs pos="0">
                  <a:srgbClr val="C0C0C0">
                    <a:gamma/>
                    <a:tint val="14118"/>
                    <a:invGamma/>
                  </a:srgbClr>
                </a:gs>
                <a:gs pos="100000">
                  <a:srgbClr val="C0C0C0"/>
                </a:gs>
              </a:gsLst>
              <a:lin ang="2700000" scaled="1"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2393935" y="2244717"/>
              <a:ext cx="3781451" cy="3303610"/>
            </a:xfrm>
            <a:prstGeom prst="homePlate">
              <a:avLst>
                <a:gd name="adj" fmla="val 27281"/>
              </a:avLst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18900000" scaled="1"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71842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2112946" y="1858952"/>
              <a:ext cx="5956341" cy="665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" y="267"/>
                </a:cxn>
                <a:cxn ang="0">
                  <a:pos x="3454" y="267"/>
                </a:cxn>
                <a:cxn ang="0">
                  <a:pos x="3292" y="8"/>
                </a:cxn>
                <a:cxn ang="0">
                  <a:pos x="0" y="0"/>
                </a:cxn>
              </a:cxnLst>
              <a:rect l="0" t="0" r="r" b="b"/>
              <a:pathLst>
                <a:path w="3454" h="267">
                  <a:moveTo>
                    <a:pt x="0" y="0"/>
                  </a:moveTo>
                  <a:lnTo>
                    <a:pt x="87" y="267"/>
                  </a:lnTo>
                  <a:lnTo>
                    <a:pt x="3454" y="267"/>
                  </a:lnTo>
                  <a:lnTo>
                    <a:pt x="3292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ltGray">
            <a:xfrm>
              <a:off x="428596" y="1857364"/>
              <a:ext cx="3230585" cy="3714775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12700" algn="ctr">
              <a:noFill/>
              <a:prstDash val="dash"/>
              <a:miter lim="800000"/>
              <a:headEnd/>
              <a:tailEnd/>
            </a:ln>
            <a:effectLst>
              <a:outerShdw dist="56796" dir="3806097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black">
            <a:xfrm>
              <a:off x="500034" y="2271307"/>
              <a:ext cx="2786082" cy="26776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ru-RU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привлечение    внимания</a:t>
              </a:r>
            </a:p>
            <a:p>
              <a:endPara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ыражение вежливости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6110547" y="2714620"/>
              <a:ext cx="2247667" cy="25545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Calibri" pitchFamily="34" charset="0"/>
                </a:rPr>
                <a:t>Сделайте  милость, помнишь (ли), помните (ли), помилуйте, послушайте, согласитесь, заметьте себе, позвольте </a:t>
              </a:r>
              <a:endParaRPr lang="en-US" sz="2000">
                <a:solidFill>
                  <a:srgbClr val="111111"/>
                </a:solidFill>
                <a:latin typeface="Tw Cen MT" pitchFamily="34" charset="0"/>
                <a:cs typeface="Arial" charset="0"/>
              </a:endParaRPr>
            </a:p>
          </p:txBody>
        </p:sp>
        <p:sp>
          <p:nvSpPr>
            <p:cNvPr id="20491" name="Rectangle 12"/>
            <p:cNvSpPr>
              <a:spLocks noChangeArrowheads="1"/>
            </p:cNvSpPr>
            <p:nvPr/>
          </p:nvSpPr>
          <p:spPr bwMode="auto">
            <a:xfrm>
              <a:off x="3565075" y="2571744"/>
              <a:ext cx="2247667" cy="28623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Видишь (ли), видите (ли), понимаешь (ли), понимаете (ли), пойми, поймите, вообразите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себе; </a:t>
              </a: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извините, простите, пожалуйста.</a:t>
              </a:r>
              <a:endParaRPr lang="en-US" sz="20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71500" y="357188"/>
            <a:ext cx="8143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Обращение к собеседнику: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63" y="5616575"/>
            <a:ext cx="8643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Одичаешь, знаете, если будешь все время жить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взаперти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Растолкуйте мне, пожалуйста, что за чудеса такие.</a:t>
            </a: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3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4"/>
          <p:cNvGrpSpPr>
            <a:grpSpLocks/>
          </p:cNvGrpSpPr>
          <p:nvPr/>
        </p:nvGrpSpPr>
        <p:grpSpPr bwMode="auto">
          <a:xfrm>
            <a:off x="428625" y="4498975"/>
            <a:ext cx="8429625" cy="1930400"/>
            <a:chOff x="428596" y="4498386"/>
            <a:chExt cx="8429684" cy="193101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gray">
            <a:xfrm>
              <a:off x="428596" y="4498386"/>
              <a:ext cx="8429684" cy="1931010"/>
            </a:xfrm>
            <a:prstGeom prst="rect">
              <a:avLst/>
            </a:prstGeom>
            <a:gradFill rotWithShape="1">
              <a:gsLst>
                <a:gs pos="0">
                  <a:srgbClr val="DDDDDD">
                    <a:gamma/>
                    <a:tint val="2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9525" algn="ctr">
              <a:solidFill>
                <a:srgbClr val="969696"/>
              </a:solidFill>
              <a:miter lim="800000"/>
              <a:headEnd/>
              <a:tailEnd/>
            </a:ln>
            <a:effectLst>
              <a:outerShdw dist="99190" dir="2388334" algn="ctr" rotWithShape="0">
                <a:srgbClr val="96969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Arial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1951020" y="4700063"/>
              <a:ext cx="6621508" cy="130692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72941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black">
            <a:xfrm>
              <a:off x="2071671" y="4865215"/>
              <a:ext cx="6500857" cy="10163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bg1"/>
                  </a:solidFill>
                  <a:latin typeface="+mn-lt"/>
                </a:rPr>
                <a:t>Стало быть, вы не хотите перейти во владение </a:t>
              </a:r>
              <a:r>
                <a:rPr lang="ru-RU" sz="2000" dirty="0" err="1" smtClean="0">
                  <a:solidFill>
                    <a:schemeClr val="bg1"/>
                  </a:solidFill>
                  <a:latin typeface="+mn-lt"/>
                </a:rPr>
                <a:t>Троеку-рову</a:t>
              </a:r>
              <a:r>
                <a:rPr lang="ru-RU" sz="2000" dirty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ru-RU" sz="200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+mn-lt"/>
                </a:rPr>
                <a:t>Вся жизнь Никиты не была постоянным </a:t>
              </a:r>
              <a:r>
                <a:rPr lang="ru-RU" sz="2000" dirty="0" err="1">
                  <a:solidFill>
                    <a:schemeClr val="bg1"/>
                  </a:solidFill>
                  <a:latin typeface="+mn-lt"/>
                </a:rPr>
                <a:t>праздни</a:t>
              </a:r>
              <a:r>
                <a:rPr lang="ru-RU" sz="2000" dirty="0">
                  <a:solidFill>
                    <a:schemeClr val="bg1"/>
                  </a:solidFill>
                  <a:latin typeface="+mn-lt"/>
                </a:rPr>
                <a:t>-ком, а, напротив, была </a:t>
              </a:r>
              <a:r>
                <a:rPr lang="ru-RU" sz="2000" dirty="0" err="1">
                  <a:solidFill>
                    <a:schemeClr val="bg1"/>
                  </a:solidFill>
                  <a:latin typeface="+mn-lt"/>
                </a:rPr>
                <a:t>неперестающей</a:t>
              </a:r>
              <a:r>
                <a:rPr lang="ru-RU" sz="2000" dirty="0">
                  <a:solidFill>
                    <a:schemeClr val="bg1"/>
                  </a:solidFill>
                  <a:latin typeface="+mn-lt"/>
                </a:rPr>
                <a:t> службой.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04797" y="5274919"/>
              <a:ext cx="1423998" cy="3684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latin typeface="+mn-lt"/>
                </a:rPr>
                <a:t>Например:</a:t>
              </a:r>
              <a:endParaRPr lang="en-US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51" name="Line 50"/>
          <p:cNvSpPr>
            <a:spLocks noChangeShapeType="1"/>
          </p:cNvSpPr>
          <p:nvPr/>
        </p:nvSpPr>
        <p:spPr bwMode="ltGray">
          <a:xfrm>
            <a:off x="1550988" y="3054350"/>
            <a:ext cx="0" cy="141922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ltGray">
          <a:xfrm>
            <a:off x="2827338" y="3862388"/>
            <a:ext cx="0" cy="60325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ltGray">
          <a:xfrm>
            <a:off x="4044950" y="3028950"/>
            <a:ext cx="0" cy="1436688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ltGray">
          <a:xfrm>
            <a:off x="5265738" y="3794125"/>
            <a:ext cx="0" cy="671513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3" name="Группа 98"/>
          <p:cNvGrpSpPr>
            <a:grpSpLocks/>
          </p:cNvGrpSpPr>
          <p:nvPr/>
        </p:nvGrpSpPr>
        <p:grpSpPr bwMode="auto">
          <a:xfrm>
            <a:off x="866775" y="1500188"/>
            <a:ext cx="1430338" cy="1463675"/>
            <a:chOff x="867562" y="1499728"/>
            <a:chExt cx="1429060" cy="1464194"/>
          </a:xfrm>
        </p:grpSpPr>
        <p:grpSp>
          <p:nvGrpSpPr>
            <p:cNvPr id="17483" name="Group 40"/>
            <p:cNvGrpSpPr>
              <a:grpSpLocks/>
            </p:cNvGrpSpPr>
            <p:nvPr/>
          </p:nvGrpSpPr>
          <p:grpSpPr bwMode="auto">
            <a:xfrm>
              <a:off x="867562" y="1499728"/>
              <a:ext cx="1429060" cy="1464194"/>
              <a:chOff x="884" y="2523"/>
              <a:chExt cx="862" cy="862"/>
            </a:xfrm>
          </p:grpSpPr>
          <p:sp>
            <p:nvSpPr>
              <p:cNvPr id="17485" name="Oval 41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86" name="Oval 42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87" name="Oval 43"/>
              <p:cNvSpPr>
                <a:spLocks noChangeArrowheads="1"/>
              </p:cNvSpPr>
              <p:nvPr/>
            </p:nvSpPr>
            <p:spPr bwMode="gray">
              <a:xfrm>
                <a:off x="940" y="2579"/>
                <a:ext cx="750" cy="750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88" name="Oval 44"/>
              <p:cNvSpPr>
                <a:spLocks noChangeArrowheads="1"/>
              </p:cNvSpPr>
              <p:nvPr/>
            </p:nvSpPr>
            <p:spPr bwMode="gray">
              <a:xfrm>
                <a:off x="941" y="2579"/>
                <a:ext cx="749" cy="750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89" name="Oval 45"/>
              <p:cNvSpPr>
                <a:spLocks noChangeArrowheads="1"/>
              </p:cNvSpPr>
              <p:nvPr/>
            </p:nvSpPr>
            <p:spPr bwMode="gray">
              <a:xfrm>
                <a:off x="981" y="2617"/>
                <a:ext cx="674" cy="674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90" name="Oval 46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91" name="Oval 47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92" name="Oval 48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93" name="Oval 49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984932" y="1857042"/>
              <a:ext cx="1183217" cy="724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latin typeface="+mn-lt"/>
                </a:rPr>
                <a:t>во-первых и т.д.</a:t>
              </a:r>
              <a:endParaRPr lang="en-US" sz="22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9" name="Группа 99"/>
          <p:cNvGrpSpPr>
            <a:grpSpLocks/>
          </p:cNvGrpSpPr>
          <p:nvPr/>
        </p:nvGrpSpPr>
        <p:grpSpPr bwMode="auto">
          <a:xfrm>
            <a:off x="2143125" y="2324100"/>
            <a:ext cx="1403350" cy="1450975"/>
            <a:chOff x="2143108" y="2324322"/>
            <a:chExt cx="1404135" cy="1451288"/>
          </a:xfrm>
        </p:grpSpPr>
        <p:grpSp>
          <p:nvGrpSpPr>
            <p:cNvPr id="17471" name="Group 7"/>
            <p:cNvGrpSpPr>
              <a:grpSpLocks/>
            </p:cNvGrpSpPr>
            <p:nvPr/>
          </p:nvGrpSpPr>
          <p:grpSpPr bwMode="auto">
            <a:xfrm>
              <a:off x="2143108" y="2324322"/>
              <a:ext cx="1404135" cy="1451288"/>
              <a:chOff x="1921" y="1585"/>
              <a:chExt cx="1059" cy="1057"/>
            </a:xfrm>
          </p:grpSpPr>
          <p:sp>
            <p:nvSpPr>
              <p:cNvPr id="17473" name="Oval 8"/>
              <p:cNvSpPr>
                <a:spLocks noChangeArrowheads="1"/>
              </p:cNvSpPr>
              <p:nvPr/>
            </p:nvSpPr>
            <p:spPr bwMode="gray">
              <a:xfrm>
                <a:off x="1921" y="1585"/>
                <a:ext cx="1059" cy="105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A886E0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74" name="Oval 9"/>
              <p:cNvSpPr>
                <a:spLocks noChangeArrowheads="1"/>
              </p:cNvSpPr>
              <p:nvPr/>
            </p:nvSpPr>
            <p:spPr bwMode="gray">
              <a:xfrm>
                <a:off x="1921" y="1585"/>
                <a:ext cx="1059" cy="1057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75" name="Oval 10"/>
              <p:cNvSpPr>
                <a:spLocks noChangeArrowheads="1"/>
              </p:cNvSpPr>
              <p:nvPr/>
            </p:nvSpPr>
            <p:spPr bwMode="gray">
              <a:xfrm>
                <a:off x="1978" y="1642"/>
                <a:ext cx="921" cy="919"/>
              </a:xfrm>
              <a:prstGeom prst="ellipse">
                <a:avLst/>
              </a:prstGeom>
              <a:gradFill rotWithShape="1">
                <a:gsLst>
                  <a:gs pos="0">
                    <a:srgbClr val="5B4979"/>
                  </a:gs>
                  <a:gs pos="50000">
                    <a:srgbClr val="A886E0"/>
                  </a:gs>
                  <a:gs pos="100000">
                    <a:srgbClr val="5B4979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76" name="Oval 11"/>
              <p:cNvSpPr>
                <a:spLocks noChangeArrowheads="1"/>
              </p:cNvSpPr>
              <p:nvPr/>
            </p:nvSpPr>
            <p:spPr bwMode="gray">
              <a:xfrm>
                <a:off x="1978" y="1643"/>
                <a:ext cx="921" cy="919"/>
              </a:xfrm>
              <a:prstGeom prst="ellipse">
                <a:avLst/>
              </a:prstGeom>
              <a:gradFill rotWithShape="1">
                <a:gsLst>
                  <a:gs pos="0">
                    <a:srgbClr val="6B558E"/>
                  </a:gs>
                  <a:gs pos="100000">
                    <a:srgbClr val="A886E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77" name="Oval 12"/>
              <p:cNvSpPr>
                <a:spLocks noChangeArrowheads="1"/>
              </p:cNvSpPr>
              <p:nvPr/>
            </p:nvSpPr>
            <p:spPr bwMode="gray">
              <a:xfrm>
                <a:off x="2027" y="1697"/>
                <a:ext cx="830" cy="82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78" name="Group 13"/>
              <p:cNvGrpSpPr>
                <a:grpSpLocks/>
              </p:cNvGrpSpPr>
              <p:nvPr/>
            </p:nvGrpSpPr>
            <p:grpSpPr bwMode="auto">
              <a:xfrm>
                <a:off x="2044" y="1703"/>
                <a:ext cx="803" cy="802"/>
                <a:chOff x="4166" y="1706"/>
                <a:chExt cx="1252" cy="1252"/>
              </a:xfrm>
            </p:grpSpPr>
            <p:sp>
              <p:nvSpPr>
                <p:cNvPr id="17479" name="Oval 14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0" name="Oval 15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1" name="Oval 16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2" name="Oval 17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2238411" y="2778445"/>
              <a:ext cx="1183350" cy="5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100" b="1" dirty="0">
                  <a:latin typeface="+mn-lt"/>
                </a:rPr>
                <a:t>с одной стороны</a:t>
              </a:r>
              <a:endParaRPr lang="en-US" sz="21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2" name="Группа 100"/>
          <p:cNvGrpSpPr>
            <a:grpSpLocks/>
          </p:cNvGrpSpPr>
          <p:nvPr/>
        </p:nvGrpSpPr>
        <p:grpSpPr bwMode="auto">
          <a:xfrm>
            <a:off x="3357563" y="1495425"/>
            <a:ext cx="1398587" cy="1447800"/>
            <a:chOff x="3357554" y="1495425"/>
            <a:chExt cx="1398596" cy="1448419"/>
          </a:xfrm>
        </p:grpSpPr>
        <p:grpSp>
          <p:nvGrpSpPr>
            <p:cNvPr id="17459" name="Group 18"/>
            <p:cNvGrpSpPr>
              <a:grpSpLocks/>
            </p:cNvGrpSpPr>
            <p:nvPr/>
          </p:nvGrpSpPr>
          <p:grpSpPr bwMode="auto">
            <a:xfrm>
              <a:off x="3357554" y="1495425"/>
              <a:ext cx="1398596" cy="1448419"/>
              <a:chOff x="3022" y="1007"/>
              <a:chExt cx="1055" cy="1055"/>
            </a:xfrm>
          </p:grpSpPr>
          <p:sp>
            <p:nvSpPr>
              <p:cNvPr id="17461" name="Oval 19"/>
              <p:cNvSpPr>
                <a:spLocks noChangeArrowheads="1"/>
              </p:cNvSpPr>
              <p:nvPr/>
            </p:nvSpPr>
            <p:spPr bwMode="gray">
              <a:xfrm>
                <a:off x="3022" y="1007"/>
                <a:ext cx="1055" cy="10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62" name="Oval 20"/>
              <p:cNvSpPr>
                <a:spLocks noChangeArrowheads="1"/>
              </p:cNvSpPr>
              <p:nvPr/>
            </p:nvSpPr>
            <p:spPr bwMode="gray">
              <a:xfrm>
                <a:off x="3022" y="1007"/>
                <a:ext cx="1055" cy="1055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63" name="Oval 21"/>
              <p:cNvSpPr>
                <a:spLocks noChangeArrowheads="1"/>
              </p:cNvSpPr>
              <p:nvPr/>
            </p:nvSpPr>
            <p:spPr bwMode="gray">
              <a:xfrm>
                <a:off x="3093" y="1064"/>
                <a:ext cx="915" cy="916"/>
              </a:xfrm>
              <a:prstGeom prst="ellipse">
                <a:avLst/>
              </a:prstGeom>
              <a:gradFill rotWithShape="1">
                <a:gsLst>
                  <a:gs pos="0">
                    <a:srgbClr val="1C538A"/>
                  </a:gs>
                  <a:gs pos="50000">
                    <a:srgbClr val="3399FF"/>
                  </a:gs>
                  <a:gs pos="100000">
                    <a:srgbClr val="1C538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64" name="Oval 22"/>
              <p:cNvSpPr>
                <a:spLocks noChangeArrowheads="1"/>
              </p:cNvSpPr>
              <p:nvPr/>
            </p:nvSpPr>
            <p:spPr bwMode="gray">
              <a:xfrm>
                <a:off x="3094" y="1066"/>
                <a:ext cx="915" cy="916"/>
              </a:xfrm>
              <a:prstGeom prst="ellipse">
                <a:avLst/>
              </a:prstGeom>
              <a:gradFill rotWithShape="1">
                <a:gsLst>
                  <a:gs pos="0">
                    <a:srgbClr val="2061A2"/>
                  </a:gs>
                  <a:gs pos="100000">
                    <a:srgbClr val="3399FF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65" name="Oval 23"/>
              <p:cNvSpPr>
                <a:spLocks noChangeArrowheads="1"/>
              </p:cNvSpPr>
              <p:nvPr/>
            </p:nvSpPr>
            <p:spPr bwMode="gray">
              <a:xfrm>
                <a:off x="3137" y="1115"/>
                <a:ext cx="824" cy="823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66" name="Group 24"/>
              <p:cNvGrpSpPr>
                <a:grpSpLocks/>
              </p:cNvGrpSpPr>
              <p:nvPr/>
            </p:nvGrpSpPr>
            <p:grpSpPr bwMode="auto">
              <a:xfrm>
                <a:off x="3153" y="1125"/>
                <a:ext cx="799" cy="800"/>
                <a:chOff x="4166" y="1706"/>
                <a:chExt cx="1252" cy="1252"/>
              </a:xfrm>
            </p:grpSpPr>
            <p:sp>
              <p:nvSpPr>
                <p:cNvPr id="17467" name="Oval 25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68" name="Oval 26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69" name="Oval 27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70" name="Oval 28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3478205" y="1933762"/>
              <a:ext cx="1182695" cy="520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200" b="1" dirty="0" err="1">
                  <a:latin typeface="+mn-lt"/>
                </a:rPr>
                <a:t>наобо-рот</a:t>
              </a:r>
              <a:endParaRPr lang="en-US" sz="22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15" name="Группа 101"/>
          <p:cNvGrpSpPr>
            <a:grpSpLocks/>
          </p:cNvGrpSpPr>
          <p:nvPr/>
        </p:nvGrpSpPr>
        <p:grpSpPr bwMode="auto">
          <a:xfrm>
            <a:off x="4606925" y="2238375"/>
            <a:ext cx="1393825" cy="1473200"/>
            <a:chOff x="4606318" y="2238278"/>
            <a:chExt cx="1394442" cy="1472799"/>
          </a:xfrm>
        </p:grpSpPr>
        <p:grpSp>
          <p:nvGrpSpPr>
            <p:cNvPr id="17447" name="Group 29"/>
            <p:cNvGrpSpPr>
              <a:grpSpLocks/>
            </p:cNvGrpSpPr>
            <p:nvPr/>
          </p:nvGrpSpPr>
          <p:grpSpPr bwMode="auto">
            <a:xfrm>
              <a:off x="4606318" y="2238278"/>
              <a:ext cx="1394442" cy="1472799"/>
              <a:chOff x="4126" y="1525"/>
              <a:chExt cx="1052" cy="1073"/>
            </a:xfrm>
          </p:grpSpPr>
          <p:sp>
            <p:nvSpPr>
              <p:cNvPr id="17449" name="Oval 30"/>
              <p:cNvSpPr>
                <a:spLocks noChangeArrowheads="1"/>
              </p:cNvSpPr>
              <p:nvPr/>
            </p:nvSpPr>
            <p:spPr bwMode="gray">
              <a:xfrm>
                <a:off x="4126" y="1525"/>
                <a:ext cx="1052" cy="107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F9933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50" name="Oval 31"/>
              <p:cNvSpPr>
                <a:spLocks noChangeArrowheads="1"/>
              </p:cNvSpPr>
              <p:nvPr/>
            </p:nvSpPr>
            <p:spPr bwMode="gray">
              <a:xfrm>
                <a:off x="4126" y="1525"/>
                <a:ext cx="1052" cy="1073"/>
              </a:xfrm>
              <a:prstGeom prst="ellipse">
                <a:avLst/>
              </a:prstGeom>
              <a:gradFill rotWithShape="1">
                <a:gsLst>
                  <a:gs pos="0">
                    <a:srgbClr val="FF9933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51" name="Oval 32"/>
              <p:cNvSpPr>
                <a:spLocks noChangeArrowheads="1"/>
              </p:cNvSpPr>
              <p:nvPr/>
            </p:nvSpPr>
            <p:spPr bwMode="gray">
              <a:xfrm>
                <a:off x="4191" y="1590"/>
                <a:ext cx="914" cy="933"/>
              </a:xfrm>
              <a:prstGeom prst="ellipse">
                <a:avLst/>
              </a:prstGeom>
              <a:gradFill rotWithShape="1">
                <a:gsLst>
                  <a:gs pos="0">
                    <a:srgbClr val="8A531C"/>
                  </a:gs>
                  <a:gs pos="50000">
                    <a:srgbClr val="FF9933"/>
                  </a:gs>
                  <a:gs pos="100000">
                    <a:srgbClr val="8A531C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52" name="Oval 33"/>
              <p:cNvSpPr>
                <a:spLocks noChangeArrowheads="1"/>
              </p:cNvSpPr>
              <p:nvPr/>
            </p:nvSpPr>
            <p:spPr bwMode="gray">
              <a:xfrm>
                <a:off x="4195" y="1577"/>
                <a:ext cx="914" cy="933"/>
              </a:xfrm>
              <a:prstGeom prst="ellipse">
                <a:avLst/>
              </a:prstGeom>
              <a:gradFill rotWithShape="1">
                <a:gsLst>
                  <a:gs pos="0">
                    <a:srgbClr val="A26120"/>
                  </a:gs>
                  <a:gs pos="100000">
                    <a:srgbClr val="FF9933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53" name="Oval 34"/>
              <p:cNvSpPr>
                <a:spLocks noChangeArrowheads="1"/>
              </p:cNvSpPr>
              <p:nvPr/>
            </p:nvSpPr>
            <p:spPr bwMode="gray">
              <a:xfrm>
                <a:off x="4235" y="1641"/>
                <a:ext cx="823" cy="8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54" name="Group 35"/>
              <p:cNvGrpSpPr>
                <a:grpSpLocks/>
              </p:cNvGrpSpPr>
              <p:nvPr/>
            </p:nvGrpSpPr>
            <p:grpSpPr bwMode="auto">
              <a:xfrm>
                <a:off x="4249" y="1653"/>
                <a:ext cx="797" cy="813"/>
                <a:chOff x="4166" y="1706"/>
                <a:chExt cx="1252" cy="1252"/>
              </a:xfrm>
            </p:grpSpPr>
            <p:sp>
              <p:nvSpPr>
                <p:cNvPr id="17455" name="Oval 36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56" name="Oval 37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57" name="Oval 38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58" name="Oval 39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746080" y="2857234"/>
              <a:ext cx="1183212" cy="317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latin typeface="+mn-lt"/>
                </a:rPr>
                <a:t>однако</a:t>
              </a:r>
              <a:endParaRPr lang="en-US" sz="22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83" name="Line 50"/>
          <p:cNvSpPr>
            <a:spLocks noChangeShapeType="1"/>
          </p:cNvSpPr>
          <p:nvPr/>
        </p:nvSpPr>
        <p:spPr bwMode="ltGray">
          <a:xfrm>
            <a:off x="6540500" y="3054350"/>
            <a:ext cx="0" cy="1420813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8" name="Группа 102"/>
          <p:cNvGrpSpPr>
            <a:grpSpLocks/>
          </p:cNvGrpSpPr>
          <p:nvPr/>
        </p:nvGrpSpPr>
        <p:grpSpPr bwMode="auto">
          <a:xfrm>
            <a:off x="5857875" y="1500188"/>
            <a:ext cx="1428750" cy="1463675"/>
            <a:chOff x="5857584" y="1500174"/>
            <a:chExt cx="1429060" cy="1464194"/>
          </a:xfrm>
        </p:grpSpPr>
        <p:grpSp>
          <p:nvGrpSpPr>
            <p:cNvPr id="17436" name="Group 40"/>
            <p:cNvGrpSpPr>
              <a:grpSpLocks/>
            </p:cNvGrpSpPr>
            <p:nvPr/>
          </p:nvGrpSpPr>
          <p:grpSpPr bwMode="auto">
            <a:xfrm>
              <a:off x="5857584" y="1500174"/>
              <a:ext cx="1429060" cy="1464194"/>
              <a:chOff x="884" y="2523"/>
              <a:chExt cx="862" cy="862"/>
            </a:xfrm>
          </p:grpSpPr>
          <p:sp>
            <p:nvSpPr>
              <p:cNvPr id="17438" name="Oval 41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39" name="Oval 42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0" name="Oval 43"/>
              <p:cNvSpPr>
                <a:spLocks noChangeArrowheads="1"/>
              </p:cNvSpPr>
              <p:nvPr/>
            </p:nvSpPr>
            <p:spPr bwMode="gray">
              <a:xfrm>
                <a:off x="940" y="2579"/>
                <a:ext cx="750" cy="750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1" name="Oval 44"/>
              <p:cNvSpPr>
                <a:spLocks noChangeArrowheads="1"/>
              </p:cNvSpPr>
              <p:nvPr/>
            </p:nvSpPr>
            <p:spPr bwMode="gray">
              <a:xfrm>
                <a:off x="941" y="2579"/>
                <a:ext cx="749" cy="750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2" name="Oval 45"/>
              <p:cNvSpPr>
                <a:spLocks noChangeArrowheads="1"/>
              </p:cNvSpPr>
              <p:nvPr/>
            </p:nvSpPr>
            <p:spPr bwMode="gray">
              <a:xfrm>
                <a:off x="981" y="2617"/>
                <a:ext cx="674" cy="674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3" name="Oval 46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4" name="Oval 47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5" name="Oval 48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46" name="Oval 49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84" name="Text Box 54"/>
            <p:cNvSpPr txBox="1">
              <a:spLocks noChangeArrowheads="1"/>
            </p:cNvSpPr>
            <p:nvPr/>
          </p:nvSpPr>
          <p:spPr bwMode="auto">
            <a:xfrm>
              <a:off x="5975084" y="2111578"/>
              <a:ext cx="1182945" cy="52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200" b="1" dirty="0" smtClean="0">
                  <a:latin typeface="+mn-lt"/>
                </a:rPr>
                <a:t>Так сказать</a:t>
              </a:r>
              <a:endParaRPr lang="en-US" sz="22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96" name="Line 51"/>
          <p:cNvSpPr>
            <a:spLocks noChangeShapeType="1"/>
          </p:cNvSpPr>
          <p:nvPr/>
        </p:nvSpPr>
        <p:spPr bwMode="ltGray">
          <a:xfrm>
            <a:off x="7780338" y="3895725"/>
            <a:ext cx="0" cy="60325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20" name="Группа 103"/>
          <p:cNvGrpSpPr>
            <a:grpSpLocks/>
          </p:cNvGrpSpPr>
          <p:nvPr/>
        </p:nvGrpSpPr>
        <p:grpSpPr bwMode="auto">
          <a:xfrm>
            <a:off x="7097713" y="2357438"/>
            <a:ext cx="1403350" cy="1450975"/>
            <a:chOff x="7096955" y="2357430"/>
            <a:chExt cx="1404135" cy="1451288"/>
          </a:xfrm>
        </p:grpSpPr>
        <p:grpSp>
          <p:nvGrpSpPr>
            <p:cNvPr id="17424" name="Group 7"/>
            <p:cNvGrpSpPr>
              <a:grpSpLocks/>
            </p:cNvGrpSpPr>
            <p:nvPr/>
          </p:nvGrpSpPr>
          <p:grpSpPr bwMode="auto">
            <a:xfrm>
              <a:off x="7096955" y="2357430"/>
              <a:ext cx="1404135" cy="1451288"/>
              <a:chOff x="1921" y="1585"/>
              <a:chExt cx="1059" cy="1057"/>
            </a:xfrm>
          </p:grpSpPr>
          <p:sp>
            <p:nvSpPr>
              <p:cNvPr id="17426" name="Oval 8"/>
              <p:cNvSpPr>
                <a:spLocks noChangeArrowheads="1"/>
              </p:cNvSpPr>
              <p:nvPr/>
            </p:nvSpPr>
            <p:spPr bwMode="gray">
              <a:xfrm>
                <a:off x="1921" y="1585"/>
                <a:ext cx="1059" cy="105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A886E0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7" name="Oval 9"/>
              <p:cNvSpPr>
                <a:spLocks noChangeArrowheads="1"/>
              </p:cNvSpPr>
              <p:nvPr/>
            </p:nvSpPr>
            <p:spPr bwMode="gray">
              <a:xfrm>
                <a:off x="1921" y="1585"/>
                <a:ext cx="1059" cy="1057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8" name="Oval 10"/>
              <p:cNvSpPr>
                <a:spLocks noChangeArrowheads="1"/>
              </p:cNvSpPr>
              <p:nvPr/>
            </p:nvSpPr>
            <p:spPr bwMode="gray">
              <a:xfrm>
                <a:off x="1978" y="1642"/>
                <a:ext cx="921" cy="919"/>
              </a:xfrm>
              <a:prstGeom prst="ellipse">
                <a:avLst/>
              </a:prstGeom>
              <a:gradFill rotWithShape="1">
                <a:gsLst>
                  <a:gs pos="0">
                    <a:srgbClr val="5B4979"/>
                  </a:gs>
                  <a:gs pos="50000">
                    <a:srgbClr val="A886E0"/>
                  </a:gs>
                  <a:gs pos="100000">
                    <a:srgbClr val="5B4979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9" name="Oval 11"/>
              <p:cNvSpPr>
                <a:spLocks noChangeArrowheads="1"/>
              </p:cNvSpPr>
              <p:nvPr/>
            </p:nvSpPr>
            <p:spPr bwMode="gray">
              <a:xfrm>
                <a:off x="1978" y="1643"/>
                <a:ext cx="921" cy="919"/>
              </a:xfrm>
              <a:prstGeom prst="ellipse">
                <a:avLst/>
              </a:prstGeom>
              <a:gradFill rotWithShape="1">
                <a:gsLst>
                  <a:gs pos="0">
                    <a:srgbClr val="6B558E"/>
                  </a:gs>
                  <a:gs pos="100000">
                    <a:srgbClr val="A886E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30" name="Oval 12"/>
              <p:cNvSpPr>
                <a:spLocks noChangeArrowheads="1"/>
              </p:cNvSpPr>
              <p:nvPr/>
            </p:nvSpPr>
            <p:spPr bwMode="gray">
              <a:xfrm>
                <a:off x="2027" y="1697"/>
                <a:ext cx="830" cy="82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31" name="Group 13"/>
              <p:cNvGrpSpPr>
                <a:grpSpLocks/>
              </p:cNvGrpSpPr>
              <p:nvPr/>
            </p:nvGrpSpPr>
            <p:grpSpPr bwMode="auto">
              <a:xfrm>
                <a:off x="2044" y="1703"/>
                <a:ext cx="803" cy="802"/>
                <a:chOff x="4166" y="1706"/>
                <a:chExt cx="1252" cy="1252"/>
              </a:xfrm>
            </p:grpSpPr>
            <p:sp>
              <p:nvSpPr>
                <p:cNvPr id="17432" name="Oval 14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33" name="Oval 15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34" name="Oval 16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35" name="Oval 17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97" name="Text Box 55"/>
            <p:cNvSpPr txBox="1">
              <a:spLocks noChangeArrowheads="1"/>
            </p:cNvSpPr>
            <p:nvPr/>
          </p:nvSpPr>
          <p:spPr bwMode="auto">
            <a:xfrm>
              <a:off x="7214496" y="2929053"/>
              <a:ext cx="1183349" cy="317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FFFFFF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latin typeface="+mn-lt"/>
                </a:rPr>
                <a:t>значит</a:t>
              </a:r>
              <a:endParaRPr lang="en-US" sz="2200" b="1" dirty="0">
                <a:solidFill>
                  <a:srgbClr val="00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98" name="Прямоугольник 97"/>
          <p:cNvSpPr>
            <a:spLocks noChangeArrowheads="1"/>
          </p:cNvSpPr>
          <p:nvPr/>
        </p:nvSpPr>
        <p:spPr bwMode="auto">
          <a:xfrm>
            <a:off x="428625" y="0"/>
            <a:ext cx="8143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Оформление мысли (связь мыслей, порядок; способ оформления мыслей)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800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Используя вводные слова, выразите различное отношение к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сообщению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/>
          <a:lstStyle/>
          <a:p>
            <a:pPr lvl="0"/>
            <a:r>
              <a:rPr lang="ru-RU" dirty="0"/>
              <a:t>1 вариант</a:t>
            </a:r>
            <a:r>
              <a:rPr lang="ru-RU" dirty="0" smtClean="0"/>
              <a:t>:  </a:t>
            </a:r>
            <a:r>
              <a:rPr lang="ru-RU" dirty="0"/>
              <a:t>Завтра будет хорошая погода.</a:t>
            </a:r>
          </a:p>
          <a:p>
            <a:pPr lvl="0"/>
            <a:r>
              <a:rPr lang="ru-RU" dirty="0"/>
              <a:t>2 вариант: </a:t>
            </a:r>
            <a:r>
              <a:rPr lang="ru-RU" dirty="0" smtClean="0"/>
              <a:t> Эта </a:t>
            </a:r>
            <a:r>
              <a:rPr lang="ru-RU" dirty="0"/>
              <a:t>повесть нам понравилась.</a:t>
            </a:r>
          </a:p>
          <a:p>
            <a:pPr lvl="0"/>
            <a:r>
              <a:rPr lang="ru-RU" dirty="0"/>
              <a:t>3 вариант</a:t>
            </a:r>
            <a:r>
              <a:rPr lang="ru-RU" dirty="0" smtClean="0"/>
              <a:t>:  </a:t>
            </a:r>
            <a:r>
              <a:rPr lang="ru-RU" dirty="0"/>
              <a:t>Экскурсия будет интересной.</a:t>
            </a:r>
          </a:p>
          <a:p>
            <a:pPr lvl="0"/>
            <a:r>
              <a:rPr lang="ru-RU" dirty="0"/>
              <a:t>4 вариант</a:t>
            </a:r>
            <a:r>
              <a:rPr lang="ru-RU" dirty="0" smtClean="0"/>
              <a:t>:  </a:t>
            </a:r>
            <a:r>
              <a:rPr lang="ru-RU" dirty="0"/>
              <a:t>Дорога была ровная.</a:t>
            </a:r>
          </a:p>
          <a:p>
            <a:pPr lvl="0"/>
            <a:r>
              <a:rPr lang="ru-RU" dirty="0"/>
              <a:t>5 вариант: </a:t>
            </a:r>
            <a:r>
              <a:rPr lang="ru-RU" dirty="0" smtClean="0"/>
              <a:t> Корабль </a:t>
            </a:r>
            <a:r>
              <a:rPr lang="ru-RU" dirty="0"/>
              <a:t>причалил к пристани.</a:t>
            </a:r>
          </a:p>
          <a:p>
            <a:pPr lvl="0"/>
            <a:r>
              <a:rPr lang="ru-RU" dirty="0"/>
              <a:t>6 вариант</a:t>
            </a:r>
            <a:r>
              <a:rPr lang="ru-RU" dirty="0" smtClean="0"/>
              <a:t>:  </a:t>
            </a:r>
            <a:r>
              <a:rPr lang="ru-RU" dirty="0"/>
              <a:t>Сегодня возвращается мой брат.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0312" y="3284984"/>
            <a:ext cx="1763688" cy="353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426071"/>
      </p:ext>
    </p:extLst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FFC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FFC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716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ВВОДНЫЕ СЛОВА И  ВСТАВНЫЕ КОНСТРУКЦИИ</vt:lpstr>
      <vt:lpstr>СОДЕРЖАНИЕ</vt:lpstr>
      <vt:lpstr>Вводные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Используя вводные слова, выразите различное отношение к  сообщению. </vt:lpstr>
      <vt:lpstr>Составьте небольшой текст, используя следующие предложения и слова.</vt:lpstr>
      <vt:lpstr>Вставные конструкции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И ВСТАВНЫЕ КОНСТРУКЦИИ</dc:title>
  <dc:creator>Admin</dc:creator>
  <cp:lastModifiedBy>User</cp:lastModifiedBy>
  <cp:revision>35</cp:revision>
  <dcterms:created xsi:type="dcterms:W3CDTF">2009-05-24T09:07:21Z</dcterms:created>
  <dcterms:modified xsi:type="dcterms:W3CDTF">2012-02-26T12:03:03Z</dcterms:modified>
</cp:coreProperties>
</file>