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56" r:id="rId3"/>
    <p:sldId id="257" r:id="rId4"/>
    <p:sldId id="278" r:id="rId5"/>
    <p:sldId id="279" r:id="rId6"/>
    <p:sldId id="280" r:id="rId7"/>
    <p:sldId id="282" r:id="rId8"/>
    <p:sldId id="283" r:id="rId9"/>
    <p:sldId id="284" r:id="rId10"/>
    <p:sldId id="275" r:id="rId11"/>
    <p:sldId id="286" r:id="rId12"/>
    <p:sldId id="287" r:id="rId13"/>
    <p:sldId id="281" r:id="rId14"/>
    <p:sldId id="273" r:id="rId15"/>
    <p:sldId id="28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2B484-774D-4D33-859A-03D15020BAA5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14B77-D77F-44EC-8F90-09D4780BD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14B77-D77F-44EC-8F90-09D4780BDEF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72A765-E627-4FD9-95EB-D181B922D40E}" type="slidenum">
              <a:rPr lang="ru-RU"/>
              <a:pPr/>
              <a:t>7</a:t>
            </a:fld>
            <a:endParaRPr lang="ru-RU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Математика 6 класс. </a:t>
            </a:r>
            <a:r>
              <a:rPr lang="ru-RU" dirty="0" err="1"/>
              <a:t>Н.Я.Виленкин</a:t>
            </a:r>
            <a:r>
              <a:rPr lang="ru-RU" dirty="0"/>
              <a:t>.   № 1305. </a:t>
            </a:r>
            <a:r>
              <a:rPr lang="ru-RU" b="1" u="sng" dirty="0"/>
              <a:t>1 вариант работы.</a:t>
            </a:r>
            <a:r>
              <a:rPr lang="ru-RU" dirty="0"/>
              <a:t>  Сначала можно просмотреть повторно задачу, нажимая на клавишу «Показать». Чтобы заполнить таблицу, нажимайте последовательно клавишу «</a:t>
            </a:r>
            <a:r>
              <a:rPr lang="en-US" dirty="0" err="1"/>
              <a:t>i</a:t>
            </a:r>
            <a:r>
              <a:rPr lang="ru-RU" dirty="0"/>
              <a:t>»     </a:t>
            </a:r>
            <a:r>
              <a:rPr lang="ru-RU" b="1" u="sng" dirty="0"/>
              <a:t>2 вариант работы.</a:t>
            </a:r>
            <a:r>
              <a:rPr lang="ru-RU" dirty="0"/>
              <a:t>  Можно чередовать нажатие клавиш «показать» и «</a:t>
            </a:r>
            <a:r>
              <a:rPr lang="en-US" dirty="0" err="1"/>
              <a:t>i</a:t>
            </a:r>
            <a:r>
              <a:rPr lang="ru-RU" dirty="0"/>
              <a:t>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CCF8F-872D-4DC8-87C0-C7E20A71D2B0}" type="slidenum">
              <a:rPr lang="ru-RU"/>
              <a:pPr/>
              <a:t>8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Математика 6 класс. Н.Я.Виленкин.   № 1331.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C3F97-20F8-46C1-8F4F-1FA0F104D411}" type="slidenum">
              <a:rPr lang="ru-RU"/>
              <a:pPr/>
              <a:t>9</a:t>
            </a:fld>
            <a:endParaRPr lang="ru-RU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Математика 6 класс. Н.Я.Виленкин.   № 1331. </a:t>
            </a:r>
            <a:r>
              <a:rPr lang="ru-RU" b="1" u="sng"/>
              <a:t>1 вариант работы.</a:t>
            </a:r>
            <a:r>
              <a:rPr lang="ru-RU"/>
              <a:t>  Сначала можно просмотреть повторно задачу, нажимая на клавишу «Показать». Чтобы заполнить таблицу, нажимайте последовательно клавишу «</a:t>
            </a:r>
            <a:r>
              <a:rPr lang="en-US"/>
              <a:t>i</a:t>
            </a:r>
            <a:r>
              <a:rPr lang="ru-RU"/>
              <a:t>»     </a:t>
            </a:r>
            <a:r>
              <a:rPr lang="ru-RU" b="1" u="sng"/>
              <a:t>2 вариант работы.</a:t>
            </a:r>
            <a:r>
              <a:rPr lang="ru-RU"/>
              <a:t>  Можно чередовать нажатие клавиш «показать» и «</a:t>
            </a:r>
            <a:r>
              <a:rPr lang="en-US"/>
              <a:t>i</a:t>
            </a:r>
            <a:r>
              <a:rPr lang="ru-RU"/>
              <a:t>»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DF6-AB94-439F-8BB1-C678B9B1745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DF6-AB94-439F-8BB1-C678B9B1745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DF6-AB94-439F-8BB1-C678B9B1745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DF6-AB94-439F-8BB1-C678B9B1745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DF6-AB94-439F-8BB1-C678B9B1745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DF6-AB94-439F-8BB1-C678B9B1745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DF6-AB94-439F-8BB1-C678B9B1745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DF6-AB94-439F-8BB1-C678B9B1745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DF6-AB94-439F-8BB1-C678B9B1745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DF6-AB94-439F-8BB1-C678B9B1745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DF6-AB94-439F-8BB1-C678B9B1745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Мои видеозаписи\Мои рисунки\Рисунки от Потаповой\красота\П 009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"/>
            <a:ext cx="9141392" cy="68583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8DF6-AB94-439F-8BB1-C678B9B1745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AE7BD-E645-49DC-938F-A6AB15191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8.gif"/><Relationship Id="rId7" Type="http://schemas.openxmlformats.org/officeDocument/2006/relationships/image" Target="../media/image31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11" Type="http://schemas.openxmlformats.org/officeDocument/2006/relationships/image" Target="../media/image35.gif"/><Relationship Id="rId5" Type="http://schemas.openxmlformats.org/officeDocument/2006/relationships/image" Target="../media/image12.gif"/><Relationship Id="rId10" Type="http://schemas.openxmlformats.org/officeDocument/2006/relationships/image" Target="../media/image34.gif"/><Relationship Id="rId4" Type="http://schemas.openxmlformats.org/officeDocument/2006/relationships/image" Target="../media/image29.gif"/><Relationship Id="rId9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37.gif"/><Relationship Id="rId7" Type="http://schemas.openxmlformats.org/officeDocument/2006/relationships/image" Target="../media/image40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11" Type="http://schemas.openxmlformats.org/officeDocument/2006/relationships/image" Target="../media/image42.gif"/><Relationship Id="rId5" Type="http://schemas.openxmlformats.org/officeDocument/2006/relationships/image" Target="../media/image39.gif"/><Relationship Id="rId10" Type="http://schemas.openxmlformats.org/officeDocument/2006/relationships/image" Target="../media/image41.gif"/><Relationship Id="rId4" Type="http://schemas.openxmlformats.org/officeDocument/2006/relationships/image" Target="../media/image38.gif"/><Relationship Id="rId9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wmf"/><Relationship Id="rId9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714488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уравнений и задач с помощью уравнений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9" descr="C:\Documents and Settings\Администратор\Рабочий стол\ng3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571876"/>
            <a:ext cx="2228850" cy="296227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14744" y="3714753"/>
            <a:ext cx="434337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2142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Муниципальное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Бюджетное 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Общеобразовательное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Учреждение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«Средняя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Общеобразовательная 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Школа №  15 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г.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Гусь - Хрустальный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»</a:t>
            </a:r>
            <a:endParaRPr lang="ru-RU" sz="4400" b="1" dirty="0">
              <a:ln w="76200">
                <a:solidFill>
                  <a:srgbClr val="3333CC"/>
                </a:solidFill>
              </a:ln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357826"/>
            <a:ext cx="4442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Учитель математики Тренина Е. В.. 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E:\C Новым годом!\f0202c8bbdb29d5a987509e91a71cf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451" cy="6858000"/>
          </a:xfrm>
          <a:prstGeom prst="rect">
            <a:avLst/>
          </a:prstGeom>
          <a:noFill/>
        </p:spPr>
      </p:pic>
      <p:pic>
        <p:nvPicPr>
          <p:cNvPr id="32774" name="Picture 6" descr="E:\C Новым годом!\f0202c8bbdb29d5a987509e91a71cf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5" y="0"/>
            <a:ext cx="9168451" cy="6858000"/>
          </a:xfrm>
          <a:prstGeom prst="rect">
            <a:avLst/>
          </a:prstGeom>
          <a:noFill/>
        </p:spPr>
      </p:pic>
      <p:pic>
        <p:nvPicPr>
          <p:cNvPr id="32770" name="Picture 2" descr="E:\C Новым годом!\ng26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857760"/>
            <a:ext cx="734831" cy="1331882"/>
          </a:xfrm>
          <a:prstGeom prst="rect">
            <a:avLst/>
          </a:prstGeom>
          <a:noFill/>
        </p:spPr>
      </p:pic>
      <p:pic>
        <p:nvPicPr>
          <p:cNvPr id="32775" name="Picture 7" descr="E:\C Новым годом!\ng25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30763" cy="1955800"/>
          </a:xfrm>
          <a:prstGeom prst="rect">
            <a:avLst/>
          </a:prstGeom>
          <a:noFill/>
        </p:spPr>
      </p:pic>
      <p:pic>
        <p:nvPicPr>
          <p:cNvPr id="32771" name="Picture 3" descr="E:\C Новым годом!\ng27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2928934"/>
            <a:ext cx="2952764" cy="3543317"/>
          </a:xfrm>
          <a:prstGeom prst="rect">
            <a:avLst/>
          </a:prstGeom>
          <a:noFill/>
        </p:spPr>
      </p:pic>
      <p:pic>
        <p:nvPicPr>
          <p:cNvPr id="32777" name="Picture 9" descr="E:\C Новым годом!\ng14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571876"/>
            <a:ext cx="1428760" cy="1774428"/>
          </a:xfrm>
          <a:prstGeom prst="rect">
            <a:avLst/>
          </a:prstGeom>
          <a:noFill/>
        </p:spPr>
      </p:pic>
      <p:pic>
        <p:nvPicPr>
          <p:cNvPr id="32781" name="Picture 13" descr="E:\C Новым годом!\ng29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4357694"/>
            <a:ext cx="2333633" cy="2277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1071546"/>
            <a:ext cx="44069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( 4х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1)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= 12х + 5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20х - 5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= 12х + 5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12х = 5 + 5 + 2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8х =  12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 = 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2757" y="3286123"/>
            <a:ext cx="228602" cy="1000133"/>
          </a:xfrm>
          <a:prstGeom prst="rect">
            <a:avLst/>
          </a:prstGeom>
          <a:noFill/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4805953" y="1285860"/>
            <a:ext cx="433804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4( 4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3х)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= - 9х + 10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12х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= - 9х + 10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- 12х + 9х = 10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16 + 2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- 3х = - 4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 = 11/3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0" y="0"/>
            <a:ext cx="49534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задание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714348" y="1857364"/>
            <a:ext cx="634545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 1159; 1156 ( а); 1162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E:\C Новым годом!\ng1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3643338" cy="1751605"/>
          </a:xfrm>
          <a:prstGeom prst="rect">
            <a:avLst/>
          </a:prstGeom>
          <a:noFill/>
        </p:spPr>
      </p:pic>
      <p:pic>
        <p:nvPicPr>
          <p:cNvPr id="3" name="Picture 10" descr="E:\C Новым годом!\ng128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14290"/>
            <a:ext cx="3330536" cy="3500462"/>
          </a:xfrm>
          <a:prstGeom prst="rect">
            <a:avLst/>
          </a:prstGeom>
          <a:noFill/>
        </p:spPr>
      </p:pic>
      <p:pic>
        <p:nvPicPr>
          <p:cNvPr id="4" name="Picture 10" descr="C:\Documents and Settings\Администратор\Рабочий стол\ng153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3714752"/>
            <a:ext cx="1838344" cy="2757516"/>
          </a:xfrm>
          <a:prstGeom prst="rect">
            <a:avLst/>
          </a:prstGeom>
          <a:noFill/>
        </p:spPr>
      </p:pic>
      <p:pic>
        <p:nvPicPr>
          <p:cNvPr id="5" name="Picture 9" descr="E:\C Новым годом!\ng21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500042"/>
            <a:ext cx="2512938" cy="3714776"/>
          </a:xfrm>
          <a:prstGeom prst="rect">
            <a:avLst/>
          </a:prstGeom>
          <a:noFill/>
        </p:spPr>
      </p:pic>
      <p:pic>
        <p:nvPicPr>
          <p:cNvPr id="6" name="Picture 9" descr="C:\Documents and Settings\Администратор\Рабочий стол\ng8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2000240"/>
            <a:ext cx="1201115" cy="2065332"/>
          </a:xfrm>
          <a:prstGeom prst="rect">
            <a:avLst/>
          </a:prstGeom>
          <a:noFill/>
        </p:spPr>
      </p:pic>
      <p:pic>
        <p:nvPicPr>
          <p:cNvPr id="7" name="Picture 14" descr="E:\C Новым годом!\ng4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1714488"/>
            <a:ext cx="2063121" cy="2547955"/>
          </a:xfrm>
          <a:prstGeom prst="rect">
            <a:avLst/>
          </a:prstGeom>
          <a:noFill/>
        </p:spPr>
      </p:pic>
      <p:pic>
        <p:nvPicPr>
          <p:cNvPr id="8" name="Picture 15" descr="E:\C Новым годом!\ng89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4000504"/>
            <a:ext cx="1790111" cy="2214570"/>
          </a:xfrm>
          <a:prstGeom prst="rect">
            <a:avLst/>
          </a:prstGeom>
          <a:noFill/>
        </p:spPr>
      </p:pic>
      <p:pic>
        <p:nvPicPr>
          <p:cNvPr id="9" name="Picture 16" descr="E:\C Новым годом!\ng243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500570"/>
            <a:ext cx="2071702" cy="2071702"/>
          </a:xfrm>
          <a:prstGeom prst="rect">
            <a:avLst/>
          </a:prstGeom>
          <a:noFill/>
        </p:spPr>
      </p:pic>
      <p:pic>
        <p:nvPicPr>
          <p:cNvPr id="10" name="Picture 15" descr="E:\C Новым годом!\ng28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57356" y="3714752"/>
            <a:ext cx="1758978" cy="1758978"/>
          </a:xfrm>
          <a:prstGeom prst="rect">
            <a:avLst/>
          </a:prstGeom>
          <a:noFill/>
        </p:spPr>
      </p:pic>
      <p:pic>
        <p:nvPicPr>
          <p:cNvPr id="11" name="Picture 14" descr="E:\C Новым годом!\ng342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14546" y="3844037"/>
            <a:ext cx="2836670" cy="301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E:\C Новым годом!\ng25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4057662" cy="3180330"/>
          </a:xfrm>
          <a:prstGeom prst="rect">
            <a:avLst/>
          </a:prstGeom>
          <a:noFill/>
        </p:spPr>
      </p:pic>
      <p:pic>
        <p:nvPicPr>
          <p:cNvPr id="31746" name="Picture 2" descr="E:\C Новым годом!\ng2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85728"/>
            <a:ext cx="2647961" cy="3374393"/>
          </a:xfrm>
          <a:prstGeom prst="rect">
            <a:avLst/>
          </a:prstGeom>
          <a:noFill/>
        </p:spPr>
      </p:pic>
      <p:pic>
        <p:nvPicPr>
          <p:cNvPr id="31747" name="Picture 3" descr="E:\C Новым годом!\ng29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0"/>
            <a:ext cx="2428844" cy="1714488"/>
          </a:xfrm>
          <a:prstGeom prst="rect">
            <a:avLst/>
          </a:prstGeom>
          <a:noFill/>
        </p:spPr>
      </p:pic>
      <p:pic>
        <p:nvPicPr>
          <p:cNvPr id="31752" name="Picture 8" descr="E:\C Новым годом!\ng22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7648" y="3929066"/>
            <a:ext cx="2208686" cy="2643182"/>
          </a:xfrm>
          <a:prstGeom prst="rect">
            <a:avLst/>
          </a:prstGeom>
          <a:noFill/>
        </p:spPr>
      </p:pic>
      <p:pic>
        <p:nvPicPr>
          <p:cNvPr id="2" name="Picture 1" descr="C:\Documents and Settings\Администратор\Рабочий стол\ng8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5514975"/>
            <a:ext cx="781050" cy="1343025"/>
          </a:xfrm>
          <a:prstGeom prst="rect">
            <a:avLst/>
          </a:prstGeom>
          <a:noFill/>
        </p:spPr>
      </p:pic>
      <p:pic>
        <p:nvPicPr>
          <p:cNvPr id="3" name="Picture 2" descr="C:\Documents and Settings\Администратор\Рабочий стол\ng5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357214"/>
            <a:ext cx="3214710" cy="2158898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ng153.gif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000504"/>
            <a:ext cx="1345140" cy="2017710"/>
          </a:xfrm>
          <a:prstGeom prst="rect">
            <a:avLst/>
          </a:prstGeom>
          <a:noFill/>
        </p:spPr>
      </p:pic>
      <p:pic>
        <p:nvPicPr>
          <p:cNvPr id="31748" name="Picture 4" descr="C:\Documents and Settings\Администратор\Рабочий стол\ng48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42" y="4143380"/>
            <a:ext cx="1666875" cy="2352675"/>
          </a:xfrm>
          <a:prstGeom prst="rect">
            <a:avLst/>
          </a:prstGeom>
          <a:noFill/>
        </p:spPr>
      </p:pic>
      <p:pic>
        <p:nvPicPr>
          <p:cNvPr id="31749" name="Picture 5" descr="C:\Documents and Settings\Администратор\Рабочий стол\ng353.gif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285860"/>
            <a:ext cx="2959441" cy="2624135"/>
          </a:xfrm>
          <a:prstGeom prst="rect">
            <a:avLst/>
          </a:prstGeom>
          <a:noFill/>
        </p:spPr>
      </p:pic>
      <p:pic>
        <p:nvPicPr>
          <p:cNvPr id="11" name="Picture 22" descr="E:\C Новым годом!\ng190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596" y="4071918"/>
            <a:ext cx="281636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E:\C Новым годом!\ng18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785794"/>
            <a:ext cx="3243794" cy="3981020"/>
          </a:xfrm>
          <a:prstGeom prst="rect">
            <a:avLst/>
          </a:prstGeom>
          <a:noFill/>
        </p:spPr>
      </p:pic>
      <p:pic>
        <p:nvPicPr>
          <p:cNvPr id="13" name="Picture 17" descr="E:\C Новым годом!\ng2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2093300" cy="2143140"/>
          </a:xfrm>
          <a:prstGeom prst="rect">
            <a:avLst/>
          </a:prstGeom>
          <a:noFill/>
        </p:spPr>
      </p:pic>
      <p:pic>
        <p:nvPicPr>
          <p:cNvPr id="14" name="Picture 8" descr="E:\C Новым годом!\ng2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54"/>
            <a:ext cx="2600343" cy="2786082"/>
          </a:xfrm>
          <a:prstGeom prst="rect">
            <a:avLst/>
          </a:prstGeom>
          <a:noFill/>
        </p:spPr>
      </p:pic>
      <p:pic>
        <p:nvPicPr>
          <p:cNvPr id="15" name="Picture 2" descr="E:\C Новым годом!\ng12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643446"/>
            <a:ext cx="2501590" cy="1843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C Новым годом!\ng4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929718" cy="5484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14282" y="214290"/>
            <a:ext cx="3714776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3" name="Picture 19" descr="E:\C Новым годом!\ng3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28"/>
            <a:ext cx="4071966" cy="1278407"/>
          </a:xfrm>
          <a:prstGeom prst="rect">
            <a:avLst/>
          </a:prstGeom>
          <a:noFill/>
        </p:spPr>
      </p:pic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0" y="1428735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Французский писатель Анатоль Франц (1844-1924 гг.) заметил: 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«Что учиться можно только весело….. 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Чтобы переваривать знания, 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надо поглощать их с аппетитом»</a:t>
            </a:r>
            <a:r>
              <a:rPr kumimoji="0" lang="en-US" sz="4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en-US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3714776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6" name="Picture 18" descr="E:\C Новым годом!\ng35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00042"/>
            <a:ext cx="1861379" cy="2424122"/>
          </a:xfrm>
          <a:prstGeom prst="rect">
            <a:avLst/>
          </a:prstGeom>
          <a:noFill/>
        </p:spPr>
      </p:pic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0" y="0"/>
            <a:ext cx="3392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1 ) 11х = 0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1142984"/>
            <a:ext cx="46698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3a+5=8a-15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357562"/>
            <a:ext cx="51651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4) 5y+27=4y+12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7" y="2214554"/>
            <a:ext cx="4450985" cy="1152773"/>
          </a:xfrm>
          <a:prstGeom prst="rect">
            <a:avLst/>
          </a:prstGeom>
          <a:noFill/>
        </p:spPr>
      </p:pic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28794" y="4929198"/>
            <a:ext cx="44291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И В Т Е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4 0 -15 2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Франсуа Виет</a:t>
            </a:r>
            <a:endParaRPr lang="ru-RU" sz="8800" dirty="0"/>
          </a:p>
        </p:txBody>
      </p:sp>
      <p:pic>
        <p:nvPicPr>
          <p:cNvPr id="3" name="Picture 20" descr="C:\Documents and Settings\Администратор\Рабочий стол\ng4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143380"/>
            <a:ext cx="1666875" cy="2352675"/>
          </a:xfrm>
          <a:prstGeom prst="rect">
            <a:avLst/>
          </a:prstGeom>
          <a:noFill/>
        </p:spPr>
      </p:pic>
      <p:pic>
        <p:nvPicPr>
          <p:cNvPr id="4" name="Picture 20" descr="E:\C Новым годом!\ng1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357694"/>
            <a:ext cx="2047884" cy="2047884"/>
          </a:xfrm>
          <a:prstGeom prst="rect">
            <a:avLst/>
          </a:prstGeom>
          <a:noFill/>
        </p:spPr>
      </p:pic>
      <p:pic>
        <p:nvPicPr>
          <p:cNvPr id="5" name="Picture 13" descr="E:\C Новым годом!\ng30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143380"/>
            <a:ext cx="2056899" cy="2428892"/>
          </a:xfrm>
          <a:prstGeom prst="rect">
            <a:avLst/>
          </a:prstGeom>
          <a:noFill/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2500" y="1366822"/>
            <a:ext cx="1905000" cy="27908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28992" y="18573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(1540-1603 гг.) </a:t>
            </a:r>
          </a:p>
          <a:p>
            <a:pP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французский математик, он был одним из первых, кто числа стал обозначать буквами, что существенно развило теорию уравнений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Найдите  ошибку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71604" y="2000240"/>
          <a:ext cx="6786609" cy="3549396"/>
        </p:xfrm>
        <a:graphic>
          <a:graphicData uri="http://schemas.openxmlformats.org/drawingml/2006/table">
            <a:tbl>
              <a:tblPr/>
              <a:tblGrid>
                <a:gridCol w="2262203"/>
                <a:gridCol w="2262203"/>
                <a:gridCol w="226220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b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34-x=17</a:t>
                      </a:r>
                      <a:b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x=17+34</a:t>
                      </a:r>
                      <a:b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x=51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  <a:b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x-18=25</a:t>
                      </a:r>
                      <a:b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x=25-18 </a:t>
                      </a:r>
                      <a:b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x=7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  <a:b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16x+1 7=2x-1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16x-2x=-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1-1 7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4)</a:t>
                      </a:r>
                      <a:b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4+25y=6+24y</a:t>
                      </a:r>
                      <a:b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-25y-24у=6-4 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5)</a:t>
                      </a:r>
                      <a:b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6x-12=5x+4</a:t>
                      </a:r>
                      <a:b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6x-5x=4+12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8" descr="E:\C Новым годом!\ng14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357562"/>
            <a:ext cx="2214578" cy="3170343"/>
          </a:xfrm>
          <a:prstGeom prst="rect">
            <a:avLst/>
          </a:prstGeom>
          <a:noFill/>
        </p:spPr>
      </p:pic>
      <p:pic>
        <p:nvPicPr>
          <p:cNvPr id="6" name="Picture 9" descr="E:\C Новым годом!\ng2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1062" y="-1143032"/>
            <a:ext cx="251293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1142984"/>
            <a:ext cx="883883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первом бидоне в 3 раза больше молока,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чем во втором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Если из первого перелить 20 л во второй,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 молока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бидонах будет поровну.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Сколько литров молока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каждом бидоне?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17" descr="E:\C Новым годом!\ng10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286124"/>
            <a:ext cx="2957540" cy="2957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3124200"/>
            <a:ext cx="1524000" cy="2895600"/>
            <a:chOff x="1248" y="2544"/>
            <a:chExt cx="779" cy="131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248" y="2544"/>
              <a:ext cx="779" cy="1314"/>
              <a:chOff x="416" y="879"/>
              <a:chExt cx="1771" cy="3202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464" y="898"/>
                <a:ext cx="1639" cy="331"/>
                <a:chOff x="584" y="1008"/>
                <a:chExt cx="1329" cy="289"/>
              </a:xfrm>
            </p:grpSpPr>
            <p:sp>
              <p:nvSpPr>
                <p:cNvPr id="97285" name="Freeform 5"/>
                <p:cNvSpPr>
                  <a:spLocks/>
                </p:cNvSpPr>
                <p:nvPr/>
              </p:nvSpPr>
              <p:spPr bwMode="auto">
                <a:xfrm>
                  <a:off x="592" y="1160"/>
                  <a:ext cx="1313" cy="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286" name="Freeform 6"/>
                <p:cNvSpPr>
                  <a:spLocks/>
                </p:cNvSpPr>
                <p:nvPr/>
              </p:nvSpPr>
              <p:spPr bwMode="auto">
                <a:xfrm flipV="1">
                  <a:off x="584" y="1008"/>
                  <a:ext cx="1329" cy="1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287" name="Freeform 7"/>
              <p:cNvSpPr>
                <a:spLocks/>
              </p:cNvSpPr>
              <p:nvPr/>
            </p:nvSpPr>
            <p:spPr bwMode="auto">
              <a:xfrm>
                <a:off x="474" y="1647"/>
                <a:ext cx="1618" cy="2221"/>
              </a:xfrm>
              <a:custGeom>
                <a:avLst/>
                <a:gdLst/>
                <a:ahLst/>
                <a:cxnLst>
                  <a:cxn ang="0">
                    <a:pos x="16" y="1920"/>
                  </a:cxn>
                  <a:cxn ang="0">
                    <a:pos x="1312" y="1944"/>
                  </a:cxn>
                  <a:cxn ang="0">
                    <a:pos x="1312" y="0"/>
                  </a:cxn>
                  <a:cxn ang="0">
                    <a:pos x="0" y="16"/>
                  </a:cxn>
                  <a:cxn ang="0">
                    <a:pos x="16" y="1920"/>
                  </a:cxn>
                </a:cxnLst>
                <a:rect l="0" t="0" r="r" b="b"/>
                <a:pathLst>
                  <a:path w="1312" h="1944">
                    <a:moveTo>
                      <a:pt x="16" y="1920"/>
                    </a:moveTo>
                    <a:lnTo>
                      <a:pt x="1312" y="1944"/>
                    </a:lnTo>
                    <a:lnTo>
                      <a:pt x="1312" y="0"/>
                    </a:lnTo>
                    <a:lnTo>
                      <a:pt x="0" y="16"/>
                    </a:lnTo>
                    <a:lnTo>
                      <a:pt x="16" y="19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FF99FF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494" y="1630"/>
                <a:ext cx="1619" cy="2451"/>
                <a:chOff x="608" y="1648"/>
                <a:chExt cx="1313" cy="2145"/>
              </a:xfrm>
            </p:grpSpPr>
            <p:grpSp>
              <p:nvGrpSpPr>
                <p:cNvPr id="6" name="Group 9"/>
                <p:cNvGrpSpPr>
                  <a:grpSpLocks/>
                </p:cNvGrpSpPr>
                <p:nvPr/>
              </p:nvGrpSpPr>
              <p:grpSpPr bwMode="auto">
                <a:xfrm>
                  <a:off x="608" y="1648"/>
                  <a:ext cx="1304" cy="1968"/>
                  <a:chOff x="608" y="1648"/>
                  <a:chExt cx="1304" cy="1968"/>
                </a:xfrm>
              </p:grpSpPr>
              <p:sp>
                <p:nvSpPr>
                  <p:cNvPr id="9729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608" y="1648"/>
                    <a:ext cx="8" cy="196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291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904" y="1656"/>
                    <a:ext cx="8" cy="196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292" name="Freeform 12"/>
                <p:cNvSpPr>
                  <a:spLocks/>
                </p:cNvSpPr>
                <p:nvPr/>
              </p:nvSpPr>
              <p:spPr bwMode="auto">
                <a:xfrm>
                  <a:off x="608" y="3576"/>
                  <a:ext cx="1313" cy="2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solidFill>
                  <a:srgbClr val="FF99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494" y="1145"/>
                <a:ext cx="1602" cy="512"/>
                <a:chOff x="608" y="1224"/>
                <a:chExt cx="1299" cy="448"/>
              </a:xfrm>
            </p:grpSpPr>
            <p:sp>
              <p:nvSpPr>
                <p:cNvPr id="97294" name="Freeform 14"/>
                <p:cNvSpPr>
                  <a:spLocks/>
                </p:cNvSpPr>
                <p:nvPr/>
              </p:nvSpPr>
              <p:spPr bwMode="auto">
                <a:xfrm>
                  <a:off x="608" y="1224"/>
                  <a:ext cx="243" cy="448"/>
                </a:xfrm>
                <a:custGeom>
                  <a:avLst/>
                  <a:gdLst/>
                  <a:ahLst/>
                  <a:cxnLst>
                    <a:cxn ang="0">
                      <a:pos x="0" y="448"/>
                    </a:cxn>
                    <a:cxn ang="0">
                      <a:pos x="48" y="352"/>
                    </a:cxn>
                    <a:cxn ang="0">
                      <a:pos x="200" y="280"/>
                    </a:cxn>
                    <a:cxn ang="0">
                      <a:pos x="232" y="128"/>
                    </a:cxn>
                    <a:cxn ang="0">
                      <a:pos x="136" y="4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295" name="Freeform 15"/>
                <p:cNvSpPr>
                  <a:spLocks/>
                </p:cNvSpPr>
                <p:nvPr/>
              </p:nvSpPr>
              <p:spPr bwMode="auto">
                <a:xfrm flipH="1">
                  <a:off x="1664" y="1224"/>
                  <a:ext cx="243" cy="448"/>
                </a:xfrm>
                <a:custGeom>
                  <a:avLst/>
                  <a:gdLst/>
                  <a:ahLst/>
                  <a:cxnLst>
                    <a:cxn ang="0">
                      <a:pos x="0" y="448"/>
                    </a:cxn>
                    <a:cxn ang="0">
                      <a:pos x="48" y="352"/>
                    </a:cxn>
                    <a:cxn ang="0">
                      <a:pos x="200" y="280"/>
                    </a:cxn>
                    <a:cxn ang="0">
                      <a:pos x="232" y="128"/>
                    </a:cxn>
                    <a:cxn ang="0">
                      <a:pos x="136" y="4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pic>
            <p:nvPicPr>
              <p:cNvPr id="97296" name="Picture 16" descr="uz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3" y="1570"/>
                <a:ext cx="1540" cy="243"/>
              </a:xfrm>
              <a:prstGeom prst="rect">
                <a:avLst/>
              </a:prstGeom>
              <a:noFill/>
            </p:spPr>
          </p:pic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1031" y="879"/>
                <a:ext cx="489" cy="222"/>
                <a:chOff x="3156" y="2103"/>
                <a:chExt cx="436" cy="250"/>
              </a:xfrm>
            </p:grpSpPr>
            <p:sp>
              <p:nvSpPr>
                <p:cNvPr id="97298" name="Freeform 18"/>
                <p:cNvSpPr>
                  <a:spLocks/>
                </p:cNvSpPr>
                <p:nvPr/>
              </p:nvSpPr>
              <p:spPr bwMode="auto">
                <a:xfrm>
                  <a:off x="3156" y="2103"/>
                  <a:ext cx="436" cy="244"/>
                </a:xfrm>
                <a:custGeom>
                  <a:avLst/>
                  <a:gdLst/>
                  <a:ahLst/>
                  <a:cxnLst>
                    <a:cxn ang="0">
                      <a:pos x="212" y="225"/>
                    </a:cxn>
                    <a:cxn ang="0">
                      <a:pos x="28" y="225"/>
                    </a:cxn>
                    <a:cxn ang="0">
                      <a:pos x="44" y="113"/>
                    </a:cxn>
                    <a:cxn ang="0">
                      <a:pos x="116" y="31"/>
                    </a:cxn>
                    <a:cxn ang="0">
                      <a:pos x="212" y="1"/>
                    </a:cxn>
                    <a:cxn ang="0">
                      <a:pos x="308" y="36"/>
                    </a:cxn>
                    <a:cxn ang="0">
                      <a:pos x="404" y="121"/>
                    </a:cxn>
                    <a:cxn ang="0">
                      <a:pos x="404" y="217"/>
                    </a:cxn>
                    <a:cxn ang="0">
                      <a:pos x="212" y="225"/>
                    </a:cxn>
                  </a:cxnLst>
                  <a:rect l="0" t="0" r="r" b="b"/>
                  <a:pathLst>
                    <a:path w="436" h="244">
                      <a:moveTo>
                        <a:pt x="212" y="225"/>
                      </a:moveTo>
                      <a:cubicBezTo>
                        <a:pt x="163" y="242"/>
                        <a:pt x="56" y="244"/>
                        <a:pt x="28" y="225"/>
                      </a:cubicBezTo>
                      <a:cubicBezTo>
                        <a:pt x="0" y="206"/>
                        <a:pt x="29" y="145"/>
                        <a:pt x="44" y="113"/>
                      </a:cubicBezTo>
                      <a:cubicBezTo>
                        <a:pt x="59" y="81"/>
                        <a:pt x="88" y="50"/>
                        <a:pt x="116" y="31"/>
                      </a:cubicBezTo>
                      <a:cubicBezTo>
                        <a:pt x="144" y="12"/>
                        <a:pt x="180" y="0"/>
                        <a:pt x="212" y="1"/>
                      </a:cubicBezTo>
                      <a:cubicBezTo>
                        <a:pt x="244" y="1"/>
                        <a:pt x="276" y="16"/>
                        <a:pt x="308" y="36"/>
                      </a:cubicBezTo>
                      <a:cubicBezTo>
                        <a:pt x="340" y="56"/>
                        <a:pt x="388" y="91"/>
                        <a:pt x="404" y="121"/>
                      </a:cubicBezTo>
                      <a:cubicBezTo>
                        <a:pt x="420" y="151"/>
                        <a:pt x="436" y="200"/>
                        <a:pt x="404" y="217"/>
                      </a:cubicBezTo>
                      <a:cubicBezTo>
                        <a:pt x="372" y="234"/>
                        <a:pt x="252" y="223"/>
                        <a:pt x="212" y="225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299" name="Freeform 19"/>
                <p:cNvSpPr>
                  <a:spLocks/>
                </p:cNvSpPr>
                <p:nvPr/>
              </p:nvSpPr>
              <p:spPr bwMode="auto">
                <a:xfrm>
                  <a:off x="3204" y="2205"/>
                  <a:ext cx="337" cy="148"/>
                </a:xfrm>
                <a:custGeom>
                  <a:avLst/>
                  <a:gdLst/>
                  <a:ahLst/>
                  <a:cxnLst>
                    <a:cxn ang="0">
                      <a:pos x="36" y="131"/>
                    </a:cxn>
                    <a:cxn ang="0">
                      <a:pos x="84" y="43"/>
                    </a:cxn>
                    <a:cxn ang="0">
                      <a:pos x="164" y="3"/>
                    </a:cxn>
                    <a:cxn ang="0">
                      <a:pos x="260" y="27"/>
                    </a:cxn>
                    <a:cxn ang="0">
                      <a:pos x="300" y="131"/>
                    </a:cxn>
                    <a:cxn ang="0">
                      <a:pos x="36" y="131"/>
                    </a:cxn>
                  </a:cxnLst>
                  <a:rect l="0" t="0" r="r" b="b"/>
                  <a:pathLst>
                    <a:path w="337" h="148">
                      <a:moveTo>
                        <a:pt x="36" y="131"/>
                      </a:moveTo>
                      <a:cubicBezTo>
                        <a:pt x="0" y="116"/>
                        <a:pt x="63" y="64"/>
                        <a:pt x="84" y="43"/>
                      </a:cubicBezTo>
                      <a:cubicBezTo>
                        <a:pt x="105" y="22"/>
                        <a:pt x="135" y="6"/>
                        <a:pt x="164" y="3"/>
                      </a:cubicBezTo>
                      <a:cubicBezTo>
                        <a:pt x="193" y="0"/>
                        <a:pt x="237" y="6"/>
                        <a:pt x="260" y="27"/>
                      </a:cubicBezTo>
                      <a:cubicBezTo>
                        <a:pt x="283" y="48"/>
                        <a:pt x="337" y="114"/>
                        <a:pt x="300" y="131"/>
                      </a:cubicBezTo>
                      <a:cubicBezTo>
                        <a:pt x="263" y="148"/>
                        <a:pt x="91" y="131"/>
                        <a:pt x="36" y="131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 flipV="1">
                <a:off x="416" y="1281"/>
                <a:ext cx="1771" cy="964"/>
                <a:chOff x="464" y="613"/>
                <a:chExt cx="1739" cy="1116"/>
              </a:xfrm>
            </p:grpSpPr>
            <p:sp>
              <p:nvSpPr>
                <p:cNvPr id="97301" name="Freeform 21"/>
                <p:cNvSpPr>
                  <a:spLocks/>
                </p:cNvSpPr>
                <p:nvPr/>
              </p:nvSpPr>
              <p:spPr bwMode="auto">
                <a:xfrm>
                  <a:off x="464" y="733"/>
                  <a:ext cx="1739" cy="960"/>
                </a:xfrm>
                <a:custGeom>
                  <a:avLst/>
                  <a:gdLst/>
                  <a:ahLst/>
                  <a:cxnLst>
                    <a:cxn ang="0">
                      <a:pos x="256" y="819"/>
                    </a:cxn>
                    <a:cxn ang="0">
                      <a:pos x="304" y="947"/>
                    </a:cxn>
                    <a:cxn ang="0">
                      <a:pos x="80" y="739"/>
                    </a:cxn>
                    <a:cxn ang="0">
                      <a:pos x="16" y="371"/>
                    </a:cxn>
                    <a:cxn ang="0">
                      <a:pos x="176" y="147"/>
                    </a:cxn>
                    <a:cxn ang="0">
                      <a:pos x="656" y="19"/>
                    </a:cxn>
                    <a:cxn ang="0">
                      <a:pos x="1120" y="35"/>
                    </a:cxn>
                    <a:cxn ang="0">
                      <a:pos x="1648" y="211"/>
                    </a:cxn>
                    <a:cxn ang="0">
                      <a:pos x="1664" y="563"/>
                    </a:cxn>
                    <a:cxn ang="0">
                      <a:pos x="1568" y="771"/>
                    </a:cxn>
                    <a:cxn ang="0">
                      <a:pos x="1344" y="947"/>
                    </a:cxn>
                    <a:cxn ang="0">
                      <a:pos x="1392" y="851"/>
                    </a:cxn>
                  </a:cxnLst>
                  <a:rect l="0" t="0" r="r" b="b"/>
                  <a:pathLst>
                    <a:path w="1739" h="960">
                      <a:moveTo>
                        <a:pt x="256" y="819"/>
                      </a:moveTo>
                      <a:cubicBezTo>
                        <a:pt x="264" y="840"/>
                        <a:pt x="333" y="960"/>
                        <a:pt x="304" y="947"/>
                      </a:cubicBezTo>
                      <a:cubicBezTo>
                        <a:pt x="275" y="934"/>
                        <a:pt x="128" y="835"/>
                        <a:pt x="80" y="739"/>
                      </a:cubicBezTo>
                      <a:cubicBezTo>
                        <a:pt x="32" y="643"/>
                        <a:pt x="0" y="470"/>
                        <a:pt x="16" y="371"/>
                      </a:cubicBezTo>
                      <a:cubicBezTo>
                        <a:pt x="32" y="272"/>
                        <a:pt x="69" y="206"/>
                        <a:pt x="176" y="147"/>
                      </a:cubicBezTo>
                      <a:cubicBezTo>
                        <a:pt x="283" y="88"/>
                        <a:pt x="499" y="38"/>
                        <a:pt x="656" y="19"/>
                      </a:cubicBezTo>
                      <a:cubicBezTo>
                        <a:pt x="813" y="0"/>
                        <a:pt x="955" y="3"/>
                        <a:pt x="1120" y="35"/>
                      </a:cubicBezTo>
                      <a:cubicBezTo>
                        <a:pt x="1285" y="67"/>
                        <a:pt x="1557" y="123"/>
                        <a:pt x="1648" y="211"/>
                      </a:cubicBezTo>
                      <a:cubicBezTo>
                        <a:pt x="1739" y="299"/>
                        <a:pt x="1677" y="470"/>
                        <a:pt x="1664" y="563"/>
                      </a:cubicBezTo>
                      <a:cubicBezTo>
                        <a:pt x="1651" y="656"/>
                        <a:pt x="1621" y="707"/>
                        <a:pt x="1568" y="771"/>
                      </a:cubicBezTo>
                      <a:cubicBezTo>
                        <a:pt x="1515" y="835"/>
                        <a:pt x="1373" y="934"/>
                        <a:pt x="1344" y="947"/>
                      </a:cubicBezTo>
                      <a:cubicBezTo>
                        <a:pt x="1315" y="960"/>
                        <a:pt x="1382" y="871"/>
                        <a:pt x="1392" y="851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02" name="Freeform 22" descr="Дуб"/>
                <p:cNvSpPr>
                  <a:spLocks/>
                </p:cNvSpPr>
                <p:nvPr/>
              </p:nvSpPr>
              <p:spPr bwMode="auto">
                <a:xfrm>
                  <a:off x="685" y="613"/>
                  <a:ext cx="1352" cy="331"/>
                </a:xfrm>
                <a:custGeom>
                  <a:avLst/>
                  <a:gdLst/>
                  <a:ahLst/>
                  <a:cxnLst>
                    <a:cxn ang="0">
                      <a:pos x="19" y="139"/>
                    </a:cxn>
                    <a:cxn ang="0">
                      <a:pos x="147" y="75"/>
                    </a:cxn>
                    <a:cxn ang="0">
                      <a:pos x="803" y="11"/>
                    </a:cxn>
                    <a:cxn ang="0">
                      <a:pos x="1283" y="139"/>
                    </a:cxn>
                    <a:cxn ang="0">
                      <a:pos x="1219" y="299"/>
                    </a:cxn>
                    <a:cxn ang="0">
                      <a:pos x="899" y="235"/>
                    </a:cxn>
                    <a:cxn ang="0">
                      <a:pos x="531" y="235"/>
                    </a:cxn>
                    <a:cxn ang="0">
                      <a:pos x="83" y="315"/>
                    </a:cxn>
                    <a:cxn ang="0">
                      <a:pos x="19" y="139"/>
                    </a:cxn>
                  </a:cxnLst>
                  <a:rect l="0" t="0" r="r" b="b"/>
                  <a:pathLst>
                    <a:path w="1352" h="331">
                      <a:moveTo>
                        <a:pt x="19" y="139"/>
                      </a:moveTo>
                      <a:cubicBezTo>
                        <a:pt x="30" y="99"/>
                        <a:pt x="16" y="96"/>
                        <a:pt x="147" y="75"/>
                      </a:cubicBezTo>
                      <a:cubicBezTo>
                        <a:pt x="278" y="54"/>
                        <a:pt x="614" y="0"/>
                        <a:pt x="803" y="11"/>
                      </a:cubicBezTo>
                      <a:cubicBezTo>
                        <a:pt x="992" y="22"/>
                        <a:pt x="1214" y="91"/>
                        <a:pt x="1283" y="139"/>
                      </a:cubicBezTo>
                      <a:cubicBezTo>
                        <a:pt x="1352" y="187"/>
                        <a:pt x="1283" y="283"/>
                        <a:pt x="1219" y="299"/>
                      </a:cubicBezTo>
                      <a:cubicBezTo>
                        <a:pt x="1155" y="315"/>
                        <a:pt x="1014" y="246"/>
                        <a:pt x="899" y="235"/>
                      </a:cubicBezTo>
                      <a:cubicBezTo>
                        <a:pt x="784" y="224"/>
                        <a:pt x="667" y="222"/>
                        <a:pt x="531" y="235"/>
                      </a:cubicBezTo>
                      <a:cubicBezTo>
                        <a:pt x="395" y="248"/>
                        <a:pt x="166" y="331"/>
                        <a:pt x="83" y="315"/>
                      </a:cubicBezTo>
                      <a:cubicBezTo>
                        <a:pt x="0" y="299"/>
                        <a:pt x="8" y="179"/>
                        <a:pt x="19" y="139"/>
                      </a:cubicBezTo>
                      <a:close/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03" name="Freeform 23"/>
                <p:cNvSpPr>
                  <a:spLocks/>
                </p:cNvSpPr>
                <p:nvPr/>
              </p:nvSpPr>
              <p:spPr bwMode="auto">
                <a:xfrm>
                  <a:off x="1760" y="1613"/>
                  <a:ext cx="117" cy="9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48" y="3"/>
                    </a:cxn>
                    <a:cxn ang="0">
                      <a:pos x="112" y="51"/>
                    </a:cxn>
                    <a:cxn ang="0">
                      <a:pos x="80" y="99"/>
                    </a:cxn>
                  </a:cxnLst>
                  <a:rect l="0" t="0" r="r" b="b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04" name="Freeform 24"/>
                <p:cNvSpPr>
                  <a:spLocks/>
                </p:cNvSpPr>
                <p:nvPr/>
              </p:nvSpPr>
              <p:spPr bwMode="auto">
                <a:xfrm rot="16891287">
                  <a:off x="680" y="1621"/>
                  <a:ext cx="117" cy="9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48" y="3"/>
                    </a:cxn>
                    <a:cxn ang="0">
                      <a:pos x="112" y="51"/>
                    </a:cxn>
                    <a:cxn ang="0">
                      <a:pos x="80" y="99"/>
                    </a:cxn>
                  </a:cxnLst>
                  <a:rect l="0" t="0" r="r" b="b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97305" name="Text Box 25"/>
            <p:cNvSpPr txBox="1">
              <a:spLocks noChangeArrowheads="1"/>
            </p:cNvSpPr>
            <p:nvPr/>
          </p:nvSpPr>
          <p:spPr bwMode="auto">
            <a:xfrm>
              <a:off x="1392" y="3073"/>
              <a:ext cx="260" cy="498"/>
            </a:xfrm>
            <a:prstGeom prst="rect">
              <a:avLst/>
            </a:prstGeom>
            <a:noFill/>
            <a:ln w="12700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6600" b="1">
                  <a:solidFill>
                    <a:srgbClr val="0033CC"/>
                  </a:solidFill>
                  <a:latin typeface="Times New Roman" pitchFamily="18" charset="0"/>
                </a:rPr>
                <a:t>I</a:t>
              </a:r>
              <a:endParaRPr lang="ru-RU" sz="6600" b="1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6096000" y="2667000"/>
            <a:ext cx="1752600" cy="3505200"/>
            <a:chOff x="4368" y="2304"/>
            <a:chExt cx="875" cy="1565"/>
          </a:xfrm>
        </p:grpSpPr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4368" y="2304"/>
              <a:ext cx="875" cy="1565"/>
              <a:chOff x="384" y="389"/>
              <a:chExt cx="1915" cy="3692"/>
            </a:xfrm>
          </p:grpSpPr>
          <p:grpSp>
            <p:nvGrpSpPr>
              <p:cNvPr id="12" name="Group 28"/>
              <p:cNvGrpSpPr>
                <a:grpSpLocks/>
              </p:cNvGrpSpPr>
              <p:nvPr/>
            </p:nvGrpSpPr>
            <p:grpSpPr bwMode="auto">
              <a:xfrm>
                <a:off x="464" y="898"/>
                <a:ext cx="1639" cy="331"/>
                <a:chOff x="584" y="1008"/>
                <a:chExt cx="1329" cy="289"/>
              </a:xfrm>
            </p:grpSpPr>
            <p:sp>
              <p:nvSpPr>
                <p:cNvPr id="97309" name="Freeform 29"/>
                <p:cNvSpPr>
                  <a:spLocks/>
                </p:cNvSpPr>
                <p:nvPr/>
              </p:nvSpPr>
              <p:spPr bwMode="auto">
                <a:xfrm>
                  <a:off x="592" y="1160"/>
                  <a:ext cx="1313" cy="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10" name="Freeform 30"/>
                <p:cNvSpPr>
                  <a:spLocks/>
                </p:cNvSpPr>
                <p:nvPr/>
              </p:nvSpPr>
              <p:spPr bwMode="auto">
                <a:xfrm flipV="1">
                  <a:off x="584" y="1008"/>
                  <a:ext cx="1329" cy="1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311" name="Freeform 31"/>
              <p:cNvSpPr>
                <a:spLocks/>
              </p:cNvSpPr>
              <p:nvPr/>
            </p:nvSpPr>
            <p:spPr bwMode="auto">
              <a:xfrm>
                <a:off x="474" y="1647"/>
                <a:ext cx="1618" cy="2221"/>
              </a:xfrm>
              <a:custGeom>
                <a:avLst/>
                <a:gdLst/>
                <a:ahLst/>
                <a:cxnLst>
                  <a:cxn ang="0">
                    <a:pos x="16" y="1920"/>
                  </a:cxn>
                  <a:cxn ang="0">
                    <a:pos x="1312" y="1944"/>
                  </a:cxn>
                  <a:cxn ang="0">
                    <a:pos x="1312" y="0"/>
                  </a:cxn>
                  <a:cxn ang="0">
                    <a:pos x="0" y="16"/>
                  </a:cxn>
                  <a:cxn ang="0">
                    <a:pos x="16" y="1920"/>
                  </a:cxn>
                </a:cxnLst>
                <a:rect l="0" t="0" r="r" b="b"/>
                <a:pathLst>
                  <a:path w="1312" h="1944">
                    <a:moveTo>
                      <a:pt x="16" y="1920"/>
                    </a:moveTo>
                    <a:lnTo>
                      <a:pt x="1312" y="1944"/>
                    </a:lnTo>
                    <a:lnTo>
                      <a:pt x="1312" y="0"/>
                    </a:lnTo>
                    <a:lnTo>
                      <a:pt x="0" y="16"/>
                    </a:lnTo>
                    <a:lnTo>
                      <a:pt x="16" y="19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66CCFF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" name="Group 32"/>
              <p:cNvGrpSpPr>
                <a:grpSpLocks/>
              </p:cNvGrpSpPr>
              <p:nvPr/>
            </p:nvGrpSpPr>
            <p:grpSpPr bwMode="auto">
              <a:xfrm>
                <a:off x="494" y="1630"/>
                <a:ext cx="1619" cy="2451"/>
                <a:chOff x="608" y="1648"/>
                <a:chExt cx="1313" cy="2145"/>
              </a:xfrm>
            </p:grpSpPr>
            <p:grpSp>
              <p:nvGrpSpPr>
                <p:cNvPr id="14" name="Group 33"/>
                <p:cNvGrpSpPr>
                  <a:grpSpLocks/>
                </p:cNvGrpSpPr>
                <p:nvPr/>
              </p:nvGrpSpPr>
              <p:grpSpPr bwMode="auto">
                <a:xfrm>
                  <a:off x="608" y="1648"/>
                  <a:ext cx="1304" cy="1968"/>
                  <a:chOff x="608" y="1648"/>
                  <a:chExt cx="1304" cy="1968"/>
                </a:xfrm>
              </p:grpSpPr>
              <p:sp>
                <p:nvSpPr>
                  <p:cNvPr id="9731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608" y="1648"/>
                    <a:ext cx="8" cy="196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1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904" y="1656"/>
                    <a:ext cx="8" cy="196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316" name="Freeform 36"/>
                <p:cNvSpPr>
                  <a:spLocks/>
                </p:cNvSpPr>
                <p:nvPr/>
              </p:nvSpPr>
              <p:spPr bwMode="auto">
                <a:xfrm>
                  <a:off x="608" y="3576"/>
                  <a:ext cx="1313" cy="2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0" y="112"/>
                    </a:cxn>
                    <a:cxn ang="0">
                      <a:pos x="632" y="216"/>
                    </a:cxn>
                    <a:cxn ang="0">
                      <a:pos x="1200" y="120"/>
                    </a:cxn>
                    <a:cxn ang="0">
                      <a:pos x="1312" y="16"/>
                    </a:cxn>
                  </a:cxnLst>
                  <a:rect l="0" t="0" r="r" b="b"/>
                  <a:pathLst>
                    <a:path w="1313" h="217">
                      <a:moveTo>
                        <a:pt x="0" y="0"/>
                      </a:moveTo>
                      <a:cubicBezTo>
                        <a:pt x="20" y="19"/>
                        <a:pt x="15" y="76"/>
                        <a:pt x="120" y="112"/>
                      </a:cubicBezTo>
                      <a:cubicBezTo>
                        <a:pt x="225" y="148"/>
                        <a:pt x="452" y="215"/>
                        <a:pt x="632" y="216"/>
                      </a:cubicBezTo>
                      <a:cubicBezTo>
                        <a:pt x="812" y="217"/>
                        <a:pt x="1087" y="153"/>
                        <a:pt x="1200" y="120"/>
                      </a:cubicBezTo>
                      <a:cubicBezTo>
                        <a:pt x="1313" y="87"/>
                        <a:pt x="1289" y="38"/>
                        <a:pt x="1312" y="16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37"/>
              <p:cNvGrpSpPr>
                <a:grpSpLocks/>
              </p:cNvGrpSpPr>
              <p:nvPr/>
            </p:nvGrpSpPr>
            <p:grpSpPr bwMode="auto">
              <a:xfrm>
                <a:off x="494" y="1145"/>
                <a:ext cx="1602" cy="512"/>
                <a:chOff x="608" y="1224"/>
                <a:chExt cx="1299" cy="448"/>
              </a:xfrm>
            </p:grpSpPr>
            <p:sp>
              <p:nvSpPr>
                <p:cNvPr id="97318" name="Freeform 38"/>
                <p:cNvSpPr>
                  <a:spLocks/>
                </p:cNvSpPr>
                <p:nvPr/>
              </p:nvSpPr>
              <p:spPr bwMode="auto">
                <a:xfrm>
                  <a:off x="608" y="1224"/>
                  <a:ext cx="243" cy="448"/>
                </a:xfrm>
                <a:custGeom>
                  <a:avLst/>
                  <a:gdLst/>
                  <a:ahLst/>
                  <a:cxnLst>
                    <a:cxn ang="0">
                      <a:pos x="0" y="448"/>
                    </a:cxn>
                    <a:cxn ang="0">
                      <a:pos x="48" y="352"/>
                    </a:cxn>
                    <a:cxn ang="0">
                      <a:pos x="200" y="280"/>
                    </a:cxn>
                    <a:cxn ang="0">
                      <a:pos x="232" y="128"/>
                    </a:cxn>
                    <a:cxn ang="0">
                      <a:pos x="136" y="4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19" name="Freeform 39"/>
                <p:cNvSpPr>
                  <a:spLocks/>
                </p:cNvSpPr>
                <p:nvPr/>
              </p:nvSpPr>
              <p:spPr bwMode="auto">
                <a:xfrm flipH="1">
                  <a:off x="1664" y="1224"/>
                  <a:ext cx="243" cy="448"/>
                </a:xfrm>
                <a:custGeom>
                  <a:avLst/>
                  <a:gdLst/>
                  <a:ahLst/>
                  <a:cxnLst>
                    <a:cxn ang="0">
                      <a:pos x="0" y="448"/>
                    </a:cxn>
                    <a:cxn ang="0">
                      <a:pos x="48" y="352"/>
                    </a:cxn>
                    <a:cxn ang="0">
                      <a:pos x="200" y="280"/>
                    </a:cxn>
                    <a:cxn ang="0">
                      <a:pos x="232" y="128"/>
                    </a:cxn>
                    <a:cxn ang="0">
                      <a:pos x="136" y="48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243" h="448">
                      <a:moveTo>
                        <a:pt x="0" y="448"/>
                      </a:moveTo>
                      <a:cubicBezTo>
                        <a:pt x="7" y="414"/>
                        <a:pt x="15" y="380"/>
                        <a:pt x="48" y="352"/>
                      </a:cubicBezTo>
                      <a:cubicBezTo>
                        <a:pt x="81" y="324"/>
                        <a:pt x="169" y="317"/>
                        <a:pt x="200" y="280"/>
                      </a:cubicBezTo>
                      <a:cubicBezTo>
                        <a:pt x="231" y="243"/>
                        <a:pt x="243" y="166"/>
                        <a:pt x="232" y="128"/>
                      </a:cubicBezTo>
                      <a:cubicBezTo>
                        <a:pt x="221" y="90"/>
                        <a:pt x="169" y="69"/>
                        <a:pt x="136" y="48"/>
                      </a:cubicBezTo>
                      <a:cubicBezTo>
                        <a:pt x="103" y="27"/>
                        <a:pt x="67" y="13"/>
                        <a:pt x="32" y="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pic>
            <p:nvPicPr>
              <p:cNvPr id="97320" name="Picture 40" descr="uz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3" y="1586"/>
                <a:ext cx="1540" cy="243"/>
              </a:xfrm>
              <a:prstGeom prst="rect">
                <a:avLst/>
              </a:prstGeom>
              <a:noFill/>
            </p:spPr>
          </p:pic>
          <p:grpSp>
            <p:nvGrpSpPr>
              <p:cNvPr id="16" name="Group 41"/>
              <p:cNvGrpSpPr>
                <a:grpSpLocks/>
              </p:cNvGrpSpPr>
              <p:nvPr/>
            </p:nvGrpSpPr>
            <p:grpSpPr bwMode="auto">
              <a:xfrm>
                <a:off x="1031" y="879"/>
                <a:ext cx="489" cy="222"/>
                <a:chOff x="3156" y="2103"/>
                <a:chExt cx="436" cy="250"/>
              </a:xfrm>
            </p:grpSpPr>
            <p:sp>
              <p:nvSpPr>
                <p:cNvPr id="97322" name="Freeform 42"/>
                <p:cNvSpPr>
                  <a:spLocks/>
                </p:cNvSpPr>
                <p:nvPr/>
              </p:nvSpPr>
              <p:spPr bwMode="auto">
                <a:xfrm>
                  <a:off x="3156" y="2103"/>
                  <a:ext cx="436" cy="244"/>
                </a:xfrm>
                <a:custGeom>
                  <a:avLst/>
                  <a:gdLst/>
                  <a:ahLst/>
                  <a:cxnLst>
                    <a:cxn ang="0">
                      <a:pos x="212" y="225"/>
                    </a:cxn>
                    <a:cxn ang="0">
                      <a:pos x="28" y="225"/>
                    </a:cxn>
                    <a:cxn ang="0">
                      <a:pos x="44" y="113"/>
                    </a:cxn>
                    <a:cxn ang="0">
                      <a:pos x="116" y="31"/>
                    </a:cxn>
                    <a:cxn ang="0">
                      <a:pos x="212" y="1"/>
                    </a:cxn>
                    <a:cxn ang="0">
                      <a:pos x="308" y="36"/>
                    </a:cxn>
                    <a:cxn ang="0">
                      <a:pos x="404" y="121"/>
                    </a:cxn>
                    <a:cxn ang="0">
                      <a:pos x="404" y="217"/>
                    </a:cxn>
                    <a:cxn ang="0">
                      <a:pos x="212" y="225"/>
                    </a:cxn>
                  </a:cxnLst>
                  <a:rect l="0" t="0" r="r" b="b"/>
                  <a:pathLst>
                    <a:path w="436" h="244">
                      <a:moveTo>
                        <a:pt x="212" y="225"/>
                      </a:moveTo>
                      <a:cubicBezTo>
                        <a:pt x="163" y="242"/>
                        <a:pt x="56" y="244"/>
                        <a:pt x="28" y="225"/>
                      </a:cubicBezTo>
                      <a:cubicBezTo>
                        <a:pt x="0" y="206"/>
                        <a:pt x="29" y="145"/>
                        <a:pt x="44" y="113"/>
                      </a:cubicBezTo>
                      <a:cubicBezTo>
                        <a:pt x="59" y="81"/>
                        <a:pt x="88" y="50"/>
                        <a:pt x="116" y="31"/>
                      </a:cubicBezTo>
                      <a:cubicBezTo>
                        <a:pt x="144" y="12"/>
                        <a:pt x="180" y="0"/>
                        <a:pt x="212" y="1"/>
                      </a:cubicBezTo>
                      <a:cubicBezTo>
                        <a:pt x="244" y="1"/>
                        <a:pt x="276" y="16"/>
                        <a:pt x="308" y="36"/>
                      </a:cubicBezTo>
                      <a:cubicBezTo>
                        <a:pt x="340" y="56"/>
                        <a:pt x="388" y="91"/>
                        <a:pt x="404" y="121"/>
                      </a:cubicBezTo>
                      <a:cubicBezTo>
                        <a:pt x="420" y="151"/>
                        <a:pt x="436" y="200"/>
                        <a:pt x="404" y="217"/>
                      </a:cubicBezTo>
                      <a:cubicBezTo>
                        <a:pt x="372" y="234"/>
                        <a:pt x="252" y="223"/>
                        <a:pt x="212" y="225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23" name="Freeform 43"/>
                <p:cNvSpPr>
                  <a:spLocks/>
                </p:cNvSpPr>
                <p:nvPr/>
              </p:nvSpPr>
              <p:spPr bwMode="auto">
                <a:xfrm>
                  <a:off x="3204" y="2205"/>
                  <a:ext cx="337" cy="148"/>
                </a:xfrm>
                <a:custGeom>
                  <a:avLst/>
                  <a:gdLst/>
                  <a:ahLst/>
                  <a:cxnLst>
                    <a:cxn ang="0">
                      <a:pos x="36" y="131"/>
                    </a:cxn>
                    <a:cxn ang="0">
                      <a:pos x="84" y="43"/>
                    </a:cxn>
                    <a:cxn ang="0">
                      <a:pos x="164" y="3"/>
                    </a:cxn>
                    <a:cxn ang="0">
                      <a:pos x="260" y="27"/>
                    </a:cxn>
                    <a:cxn ang="0">
                      <a:pos x="300" y="131"/>
                    </a:cxn>
                    <a:cxn ang="0">
                      <a:pos x="36" y="131"/>
                    </a:cxn>
                  </a:cxnLst>
                  <a:rect l="0" t="0" r="r" b="b"/>
                  <a:pathLst>
                    <a:path w="337" h="148">
                      <a:moveTo>
                        <a:pt x="36" y="131"/>
                      </a:moveTo>
                      <a:cubicBezTo>
                        <a:pt x="0" y="116"/>
                        <a:pt x="63" y="64"/>
                        <a:pt x="84" y="43"/>
                      </a:cubicBezTo>
                      <a:cubicBezTo>
                        <a:pt x="105" y="22"/>
                        <a:pt x="135" y="6"/>
                        <a:pt x="164" y="3"/>
                      </a:cubicBezTo>
                      <a:cubicBezTo>
                        <a:pt x="193" y="0"/>
                        <a:pt x="237" y="6"/>
                        <a:pt x="260" y="27"/>
                      </a:cubicBezTo>
                      <a:cubicBezTo>
                        <a:pt x="283" y="48"/>
                        <a:pt x="337" y="114"/>
                        <a:pt x="300" y="131"/>
                      </a:cubicBezTo>
                      <a:cubicBezTo>
                        <a:pt x="263" y="148"/>
                        <a:pt x="91" y="131"/>
                        <a:pt x="36" y="13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44"/>
              <p:cNvGrpSpPr>
                <a:grpSpLocks/>
              </p:cNvGrpSpPr>
              <p:nvPr/>
            </p:nvGrpSpPr>
            <p:grpSpPr bwMode="auto">
              <a:xfrm>
                <a:off x="384" y="389"/>
                <a:ext cx="1915" cy="1116"/>
                <a:chOff x="464" y="613"/>
                <a:chExt cx="1739" cy="1116"/>
              </a:xfrm>
            </p:grpSpPr>
            <p:sp>
              <p:nvSpPr>
                <p:cNvPr id="97325" name="Freeform 45"/>
                <p:cNvSpPr>
                  <a:spLocks/>
                </p:cNvSpPr>
                <p:nvPr/>
              </p:nvSpPr>
              <p:spPr bwMode="auto">
                <a:xfrm>
                  <a:off x="464" y="733"/>
                  <a:ext cx="1739" cy="960"/>
                </a:xfrm>
                <a:custGeom>
                  <a:avLst/>
                  <a:gdLst/>
                  <a:ahLst/>
                  <a:cxnLst>
                    <a:cxn ang="0">
                      <a:pos x="256" y="819"/>
                    </a:cxn>
                    <a:cxn ang="0">
                      <a:pos x="304" y="947"/>
                    </a:cxn>
                    <a:cxn ang="0">
                      <a:pos x="80" y="739"/>
                    </a:cxn>
                    <a:cxn ang="0">
                      <a:pos x="16" y="371"/>
                    </a:cxn>
                    <a:cxn ang="0">
                      <a:pos x="176" y="147"/>
                    </a:cxn>
                    <a:cxn ang="0">
                      <a:pos x="656" y="19"/>
                    </a:cxn>
                    <a:cxn ang="0">
                      <a:pos x="1120" y="35"/>
                    </a:cxn>
                    <a:cxn ang="0">
                      <a:pos x="1648" y="211"/>
                    </a:cxn>
                    <a:cxn ang="0">
                      <a:pos x="1664" y="563"/>
                    </a:cxn>
                    <a:cxn ang="0">
                      <a:pos x="1568" y="771"/>
                    </a:cxn>
                    <a:cxn ang="0">
                      <a:pos x="1344" y="947"/>
                    </a:cxn>
                    <a:cxn ang="0">
                      <a:pos x="1392" y="851"/>
                    </a:cxn>
                  </a:cxnLst>
                  <a:rect l="0" t="0" r="r" b="b"/>
                  <a:pathLst>
                    <a:path w="1739" h="960">
                      <a:moveTo>
                        <a:pt x="256" y="819"/>
                      </a:moveTo>
                      <a:cubicBezTo>
                        <a:pt x="264" y="840"/>
                        <a:pt x="333" y="960"/>
                        <a:pt x="304" y="947"/>
                      </a:cubicBezTo>
                      <a:cubicBezTo>
                        <a:pt x="275" y="934"/>
                        <a:pt x="128" y="835"/>
                        <a:pt x="80" y="739"/>
                      </a:cubicBezTo>
                      <a:cubicBezTo>
                        <a:pt x="32" y="643"/>
                        <a:pt x="0" y="470"/>
                        <a:pt x="16" y="371"/>
                      </a:cubicBezTo>
                      <a:cubicBezTo>
                        <a:pt x="32" y="272"/>
                        <a:pt x="69" y="206"/>
                        <a:pt x="176" y="147"/>
                      </a:cubicBezTo>
                      <a:cubicBezTo>
                        <a:pt x="283" y="88"/>
                        <a:pt x="499" y="38"/>
                        <a:pt x="656" y="19"/>
                      </a:cubicBezTo>
                      <a:cubicBezTo>
                        <a:pt x="813" y="0"/>
                        <a:pt x="955" y="3"/>
                        <a:pt x="1120" y="35"/>
                      </a:cubicBezTo>
                      <a:cubicBezTo>
                        <a:pt x="1285" y="67"/>
                        <a:pt x="1557" y="123"/>
                        <a:pt x="1648" y="211"/>
                      </a:cubicBezTo>
                      <a:cubicBezTo>
                        <a:pt x="1739" y="299"/>
                        <a:pt x="1677" y="470"/>
                        <a:pt x="1664" y="563"/>
                      </a:cubicBezTo>
                      <a:cubicBezTo>
                        <a:pt x="1651" y="656"/>
                        <a:pt x="1621" y="707"/>
                        <a:pt x="1568" y="771"/>
                      </a:cubicBezTo>
                      <a:cubicBezTo>
                        <a:pt x="1515" y="835"/>
                        <a:pt x="1373" y="934"/>
                        <a:pt x="1344" y="947"/>
                      </a:cubicBezTo>
                      <a:cubicBezTo>
                        <a:pt x="1315" y="960"/>
                        <a:pt x="1382" y="871"/>
                        <a:pt x="1392" y="851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26" name="Freeform 46" descr="Дуб"/>
                <p:cNvSpPr>
                  <a:spLocks/>
                </p:cNvSpPr>
                <p:nvPr/>
              </p:nvSpPr>
              <p:spPr bwMode="auto">
                <a:xfrm>
                  <a:off x="685" y="613"/>
                  <a:ext cx="1352" cy="331"/>
                </a:xfrm>
                <a:custGeom>
                  <a:avLst/>
                  <a:gdLst/>
                  <a:ahLst/>
                  <a:cxnLst>
                    <a:cxn ang="0">
                      <a:pos x="19" y="139"/>
                    </a:cxn>
                    <a:cxn ang="0">
                      <a:pos x="147" y="75"/>
                    </a:cxn>
                    <a:cxn ang="0">
                      <a:pos x="803" y="11"/>
                    </a:cxn>
                    <a:cxn ang="0">
                      <a:pos x="1283" y="139"/>
                    </a:cxn>
                    <a:cxn ang="0">
                      <a:pos x="1219" y="299"/>
                    </a:cxn>
                    <a:cxn ang="0">
                      <a:pos x="899" y="235"/>
                    </a:cxn>
                    <a:cxn ang="0">
                      <a:pos x="531" y="235"/>
                    </a:cxn>
                    <a:cxn ang="0">
                      <a:pos x="83" y="315"/>
                    </a:cxn>
                    <a:cxn ang="0">
                      <a:pos x="19" y="139"/>
                    </a:cxn>
                  </a:cxnLst>
                  <a:rect l="0" t="0" r="r" b="b"/>
                  <a:pathLst>
                    <a:path w="1352" h="331">
                      <a:moveTo>
                        <a:pt x="19" y="139"/>
                      </a:moveTo>
                      <a:cubicBezTo>
                        <a:pt x="30" y="99"/>
                        <a:pt x="16" y="96"/>
                        <a:pt x="147" y="75"/>
                      </a:cubicBezTo>
                      <a:cubicBezTo>
                        <a:pt x="278" y="54"/>
                        <a:pt x="614" y="0"/>
                        <a:pt x="803" y="11"/>
                      </a:cubicBezTo>
                      <a:cubicBezTo>
                        <a:pt x="992" y="22"/>
                        <a:pt x="1214" y="91"/>
                        <a:pt x="1283" y="139"/>
                      </a:cubicBezTo>
                      <a:cubicBezTo>
                        <a:pt x="1352" y="187"/>
                        <a:pt x="1283" y="283"/>
                        <a:pt x="1219" y="299"/>
                      </a:cubicBezTo>
                      <a:cubicBezTo>
                        <a:pt x="1155" y="315"/>
                        <a:pt x="1014" y="246"/>
                        <a:pt x="899" y="235"/>
                      </a:cubicBezTo>
                      <a:cubicBezTo>
                        <a:pt x="784" y="224"/>
                        <a:pt x="667" y="222"/>
                        <a:pt x="531" y="235"/>
                      </a:cubicBezTo>
                      <a:cubicBezTo>
                        <a:pt x="395" y="248"/>
                        <a:pt x="166" y="331"/>
                        <a:pt x="83" y="315"/>
                      </a:cubicBezTo>
                      <a:cubicBezTo>
                        <a:pt x="0" y="299"/>
                        <a:pt x="8" y="179"/>
                        <a:pt x="19" y="139"/>
                      </a:cubicBezTo>
                      <a:close/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27" name="Freeform 47"/>
                <p:cNvSpPr>
                  <a:spLocks/>
                </p:cNvSpPr>
                <p:nvPr/>
              </p:nvSpPr>
              <p:spPr bwMode="auto">
                <a:xfrm>
                  <a:off x="1760" y="1613"/>
                  <a:ext cx="117" cy="9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48" y="3"/>
                    </a:cxn>
                    <a:cxn ang="0">
                      <a:pos x="112" y="51"/>
                    </a:cxn>
                    <a:cxn ang="0">
                      <a:pos x="80" y="99"/>
                    </a:cxn>
                  </a:cxnLst>
                  <a:rect l="0" t="0" r="r" b="b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28" name="Freeform 48"/>
                <p:cNvSpPr>
                  <a:spLocks/>
                </p:cNvSpPr>
                <p:nvPr/>
              </p:nvSpPr>
              <p:spPr bwMode="auto">
                <a:xfrm rot="16891287">
                  <a:off x="680" y="1621"/>
                  <a:ext cx="117" cy="9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48" y="3"/>
                    </a:cxn>
                    <a:cxn ang="0">
                      <a:pos x="112" y="51"/>
                    </a:cxn>
                    <a:cxn ang="0">
                      <a:pos x="80" y="99"/>
                    </a:cxn>
                  </a:cxnLst>
                  <a:rect l="0" t="0" r="r" b="b"/>
                  <a:pathLst>
                    <a:path w="117" h="99">
                      <a:moveTo>
                        <a:pt x="0" y="35"/>
                      </a:moveTo>
                      <a:cubicBezTo>
                        <a:pt x="14" y="17"/>
                        <a:pt x="29" y="0"/>
                        <a:pt x="48" y="3"/>
                      </a:cubicBezTo>
                      <a:cubicBezTo>
                        <a:pt x="67" y="6"/>
                        <a:pt x="107" y="35"/>
                        <a:pt x="112" y="51"/>
                      </a:cubicBezTo>
                      <a:cubicBezTo>
                        <a:pt x="117" y="67"/>
                        <a:pt x="98" y="83"/>
                        <a:pt x="80" y="9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97329" name="Text Box 49"/>
            <p:cNvSpPr txBox="1">
              <a:spLocks noChangeArrowheads="1"/>
            </p:cNvSpPr>
            <p:nvPr/>
          </p:nvSpPr>
          <p:spPr bwMode="auto">
            <a:xfrm>
              <a:off x="4464" y="3067"/>
              <a:ext cx="417" cy="490"/>
            </a:xfrm>
            <a:prstGeom prst="rect">
              <a:avLst/>
            </a:prstGeom>
            <a:noFill/>
            <a:ln w="12700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6600" b="1">
                  <a:solidFill>
                    <a:srgbClr val="0033CC"/>
                  </a:solidFill>
                  <a:latin typeface="Times New Roman" pitchFamily="18" charset="0"/>
                </a:rPr>
                <a:t>II</a:t>
              </a:r>
              <a:endParaRPr lang="ru-RU" sz="6600" b="1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" name="Group 50"/>
          <p:cNvGrpSpPr>
            <a:grpSpLocks/>
          </p:cNvGrpSpPr>
          <p:nvPr/>
        </p:nvGrpSpPr>
        <p:grpSpPr bwMode="auto">
          <a:xfrm>
            <a:off x="228600" y="2133600"/>
            <a:ext cx="2667000" cy="930275"/>
            <a:chOff x="192" y="1248"/>
            <a:chExt cx="1680" cy="586"/>
          </a:xfrm>
        </p:grpSpPr>
        <p:sp>
          <p:nvSpPr>
            <p:cNvPr id="97331" name="Oval 51"/>
            <p:cNvSpPr>
              <a:spLocks noChangeArrowheads="1"/>
            </p:cNvSpPr>
            <p:nvPr/>
          </p:nvSpPr>
          <p:spPr bwMode="auto">
            <a:xfrm rot="-297807">
              <a:off x="1440" y="1248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5400" b="1">
                  <a:solidFill>
                    <a:srgbClr val="FF0000"/>
                  </a:solidFill>
                  <a:latin typeface="Times New Roman" pitchFamily="18" charset="0"/>
                </a:rPr>
                <a:t>&gt;</a:t>
              </a:r>
              <a:endParaRPr lang="ru-RU" sz="54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7332" name="Rectangle 52"/>
            <p:cNvSpPr>
              <a:spLocks noChangeArrowheads="1"/>
            </p:cNvSpPr>
            <p:nvPr/>
          </p:nvSpPr>
          <p:spPr bwMode="auto">
            <a:xfrm>
              <a:off x="192" y="1392"/>
              <a:ext cx="137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40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 3 раза</a:t>
              </a:r>
            </a:p>
          </p:txBody>
        </p:sp>
      </p:grpSp>
      <p:sp>
        <p:nvSpPr>
          <p:cNvPr id="97333" name="AutoShape 53"/>
          <p:cNvSpPr>
            <a:spLocks noChangeArrowheads="1"/>
          </p:cNvSpPr>
          <p:nvPr/>
        </p:nvSpPr>
        <p:spPr bwMode="auto">
          <a:xfrm>
            <a:off x="1981200" y="2819400"/>
            <a:ext cx="1905000" cy="1219200"/>
          </a:xfrm>
          <a:prstGeom prst="wedgeEllipseCallout">
            <a:avLst>
              <a:gd name="adj1" fmla="val -50250"/>
              <a:gd name="adj2" fmla="val 37111"/>
            </a:avLst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5400" b="1">
                <a:effectLst>
                  <a:outerShdw blurRad="38100" dist="38100" dir="2700000" algn="tl">
                    <a:srgbClr val="FFFFFF"/>
                  </a:outerShdw>
                </a:effectLst>
              </a:rPr>
              <a:t>20л</a:t>
            </a:r>
          </a:p>
        </p:txBody>
      </p:sp>
      <p:grpSp>
        <p:nvGrpSpPr>
          <p:cNvPr id="19" name="Group 54"/>
          <p:cNvGrpSpPr>
            <a:grpSpLocks/>
          </p:cNvGrpSpPr>
          <p:nvPr/>
        </p:nvGrpSpPr>
        <p:grpSpPr bwMode="auto">
          <a:xfrm>
            <a:off x="3352800" y="3962400"/>
            <a:ext cx="2438400" cy="1555750"/>
            <a:chOff x="2112" y="2688"/>
            <a:chExt cx="1536" cy="980"/>
          </a:xfrm>
        </p:grpSpPr>
        <p:sp>
          <p:nvSpPr>
            <p:cNvPr id="97335" name="AutoShape 55"/>
            <p:cNvSpPr>
              <a:spLocks noChangeArrowheads="1"/>
            </p:cNvSpPr>
            <p:nvPr/>
          </p:nvSpPr>
          <p:spPr bwMode="auto">
            <a:xfrm>
              <a:off x="2112" y="2736"/>
              <a:ext cx="1536" cy="912"/>
            </a:xfrm>
            <a:prstGeom prst="leftRightArrow">
              <a:avLst>
                <a:gd name="adj1" fmla="val 50000"/>
                <a:gd name="adj2" fmla="val 33684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336" name="Text Box 56"/>
            <p:cNvSpPr txBox="1">
              <a:spLocks noChangeArrowheads="1"/>
            </p:cNvSpPr>
            <p:nvPr/>
          </p:nvSpPr>
          <p:spPr bwMode="auto">
            <a:xfrm>
              <a:off x="2592" y="2688"/>
              <a:ext cx="565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9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</a:p>
          </p:txBody>
        </p:sp>
      </p:grpSp>
      <p:sp>
        <p:nvSpPr>
          <p:cNvPr id="97337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05800" y="228600"/>
            <a:ext cx="609600" cy="609600"/>
          </a:xfrm>
          <a:prstGeom prst="actionButtonInformation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338" name="Text Box 58"/>
          <p:cNvSpPr txBox="1">
            <a:spLocks noChangeArrowheads="1"/>
          </p:cNvSpPr>
          <p:nvPr/>
        </p:nvSpPr>
        <p:spPr bwMode="auto">
          <a:xfrm>
            <a:off x="2895600" y="12192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х</a:t>
            </a:r>
          </a:p>
        </p:txBody>
      </p:sp>
      <p:sp>
        <p:nvSpPr>
          <p:cNvPr id="97339" name="Text Box 59"/>
          <p:cNvSpPr txBox="1">
            <a:spLocks noChangeArrowheads="1"/>
          </p:cNvSpPr>
          <p:nvPr/>
        </p:nvSpPr>
        <p:spPr bwMode="auto">
          <a:xfrm>
            <a:off x="2667000" y="669925"/>
            <a:ext cx="80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3х</a:t>
            </a:r>
          </a:p>
        </p:txBody>
      </p:sp>
      <p:sp>
        <p:nvSpPr>
          <p:cNvPr id="97340" name="Text Box 60"/>
          <p:cNvSpPr txBox="1">
            <a:spLocks noChangeArrowheads="1"/>
          </p:cNvSpPr>
          <p:nvPr/>
        </p:nvSpPr>
        <p:spPr bwMode="auto">
          <a:xfrm>
            <a:off x="4419600" y="669925"/>
            <a:ext cx="1614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3х-20</a:t>
            </a:r>
          </a:p>
        </p:txBody>
      </p:sp>
      <p:sp>
        <p:nvSpPr>
          <p:cNvPr id="97341" name="Text Box 61"/>
          <p:cNvSpPr txBox="1">
            <a:spLocks noChangeArrowheads="1"/>
          </p:cNvSpPr>
          <p:nvPr/>
        </p:nvSpPr>
        <p:spPr bwMode="auto">
          <a:xfrm>
            <a:off x="4495800" y="1279525"/>
            <a:ext cx="1444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х+20</a:t>
            </a:r>
          </a:p>
        </p:txBody>
      </p:sp>
      <p:grpSp>
        <p:nvGrpSpPr>
          <p:cNvPr id="20" name="Group 62"/>
          <p:cNvGrpSpPr>
            <a:grpSpLocks/>
          </p:cNvGrpSpPr>
          <p:nvPr/>
        </p:nvGrpSpPr>
        <p:grpSpPr bwMode="auto">
          <a:xfrm>
            <a:off x="220663" y="204788"/>
            <a:ext cx="6448425" cy="1852612"/>
            <a:chOff x="139" y="129"/>
            <a:chExt cx="4062" cy="1167"/>
          </a:xfrm>
        </p:grpSpPr>
        <p:sp>
          <p:nvSpPr>
            <p:cNvPr id="97343" name="Rectangle 63"/>
            <p:cNvSpPr>
              <a:spLocks noChangeArrowheads="1"/>
            </p:cNvSpPr>
            <p:nvPr/>
          </p:nvSpPr>
          <p:spPr bwMode="auto">
            <a:xfrm>
              <a:off x="1632" y="182"/>
              <a:ext cx="10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Было, л</a:t>
              </a:r>
            </a:p>
          </p:txBody>
        </p:sp>
        <p:sp>
          <p:nvSpPr>
            <p:cNvPr id="97344" name="Freeform 64"/>
            <p:cNvSpPr>
              <a:spLocks/>
            </p:cNvSpPr>
            <p:nvPr/>
          </p:nvSpPr>
          <p:spPr bwMode="auto">
            <a:xfrm>
              <a:off x="139" y="129"/>
              <a:ext cx="4062" cy="1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32" y="0"/>
                </a:cxn>
                <a:cxn ang="0">
                  <a:pos x="4062" y="1137"/>
                </a:cxn>
                <a:cxn ang="0">
                  <a:pos x="0" y="1167"/>
                </a:cxn>
                <a:cxn ang="0">
                  <a:pos x="5" y="5"/>
                </a:cxn>
              </a:cxnLst>
              <a:rect l="0" t="0" r="r" b="b"/>
              <a:pathLst>
                <a:path w="4062" h="1167">
                  <a:moveTo>
                    <a:pt x="0" y="0"/>
                  </a:moveTo>
                  <a:lnTo>
                    <a:pt x="4032" y="0"/>
                  </a:lnTo>
                  <a:lnTo>
                    <a:pt x="4062" y="1137"/>
                  </a:lnTo>
                  <a:lnTo>
                    <a:pt x="0" y="1167"/>
                  </a:lnTo>
                  <a:lnTo>
                    <a:pt x="5" y="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345" name="Freeform 65"/>
            <p:cNvSpPr>
              <a:spLocks/>
            </p:cNvSpPr>
            <p:nvPr/>
          </p:nvSpPr>
          <p:spPr bwMode="auto">
            <a:xfrm>
              <a:off x="144" y="508"/>
              <a:ext cx="4057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057" y="0"/>
                </a:cxn>
              </a:cxnLst>
              <a:rect l="0" t="0" r="r" b="b"/>
              <a:pathLst>
                <a:path w="4057" h="10">
                  <a:moveTo>
                    <a:pt x="0" y="10"/>
                  </a:moveTo>
                  <a:lnTo>
                    <a:pt x="405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346" name="Freeform 66"/>
            <p:cNvSpPr>
              <a:spLocks/>
            </p:cNvSpPr>
            <p:nvPr/>
          </p:nvSpPr>
          <p:spPr bwMode="auto">
            <a:xfrm>
              <a:off x="1579" y="134"/>
              <a:ext cx="5" cy="116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162"/>
                </a:cxn>
              </a:cxnLst>
              <a:rect l="0" t="0" r="r" b="b"/>
              <a:pathLst>
                <a:path w="5" h="1162">
                  <a:moveTo>
                    <a:pt x="5" y="0"/>
                  </a:moveTo>
                  <a:lnTo>
                    <a:pt x="0" y="116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347" name="Freeform 67"/>
            <p:cNvSpPr>
              <a:spLocks/>
            </p:cNvSpPr>
            <p:nvPr/>
          </p:nvSpPr>
          <p:spPr bwMode="auto">
            <a:xfrm>
              <a:off x="2685" y="134"/>
              <a:ext cx="3" cy="116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162"/>
                </a:cxn>
              </a:cxnLst>
              <a:rect l="0" t="0" r="r" b="b"/>
              <a:pathLst>
                <a:path w="3" h="1162">
                  <a:moveTo>
                    <a:pt x="3" y="0"/>
                  </a:moveTo>
                  <a:lnTo>
                    <a:pt x="0" y="116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348" name="Freeform 68"/>
            <p:cNvSpPr>
              <a:spLocks/>
            </p:cNvSpPr>
            <p:nvPr/>
          </p:nvSpPr>
          <p:spPr bwMode="auto">
            <a:xfrm>
              <a:off x="144" y="841"/>
              <a:ext cx="4042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4042" y="0"/>
                </a:cxn>
              </a:cxnLst>
              <a:rect l="0" t="0" r="r" b="b"/>
              <a:pathLst>
                <a:path w="4042" h="18">
                  <a:moveTo>
                    <a:pt x="0" y="18"/>
                  </a:moveTo>
                  <a:lnTo>
                    <a:pt x="40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349" name="Rectangle 69"/>
            <p:cNvSpPr>
              <a:spLocks noChangeArrowheads="1"/>
            </p:cNvSpPr>
            <p:nvPr/>
          </p:nvSpPr>
          <p:spPr bwMode="auto">
            <a:xfrm>
              <a:off x="303" y="518"/>
              <a:ext cx="99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бидон</a:t>
              </a:r>
            </a:p>
          </p:txBody>
        </p:sp>
        <p:sp>
          <p:nvSpPr>
            <p:cNvPr id="97350" name="Rectangle 70"/>
            <p:cNvSpPr>
              <a:spLocks noChangeArrowheads="1"/>
            </p:cNvSpPr>
            <p:nvPr/>
          </p:nvSpPr>
          <p:spPr bwMode="auto">
            <a:xfrm>
              <a:off x="275" y="854"/>
              <a:ext cx="99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бидон</a:t>
              </a:r>
            </a:p>
          </p:txBody>
        </p:sp>
        <p:sp>
          <p:nvSpPr>
            <p:cNvPr id="97351" name="Rectangle 71"/>
            <p:cNvSpPr>
              <a:spLocks noChangeArrowheads="1"/>
            </p:cNvSpPr>
            <p:nvPr/>
          </p:nvSpPr>
          <p:spPr bwMode="auto">
            <a:xfrm>
              <a:off x="2832" y="182"/>
              <a:ext cx="105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Стало, л</a:t>
              </a:r>
              <a:endParaRPr lang="ru-RU" sz="4000" b="1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1" name="Group 72"/>
          <p:cNvGrpSpPr>
            <a:grpSpLocks/>
          </p:cNvGrpSpPr>
          <p:nvPr/>
        </p:nvGrpSpPr>
        <p:grpSpPr bwMode="auto">
          <a:xfrm>
            <a:off x="6781800" y="762000"/>
            <a:ext cx="990600" cy="1189038"/>
            <a:chOff x="4176" y="480"/>
            <a:chExt cx="624" cy="749"/>
          </a:xfrm>
        </p:grpSpPr>
        <p:sp>
          <p:nvSpPr>
            <p:cNvPr id="97353" name="Oval 73"/>
            <p:cNvSpPr>
              <a:spLocks noChangeArrowheads="1"/>
            </p:cNvSpPr>
            <p:nvPr/>
          </p:nvSpPr>
          <p:spPr bwMode="auto">
            <a:xfrm>
              <a:off x="4176" y="576"/>
              <a:ext cx="624" cy="5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354" name="Text Box 74"/>
            <p:cNvSpPr txBox="1">
              <a:spLocks noChangeArrowheads="1"/>
            </p:cNvSpPr>
            <p:nvPr/>
          </p:nvSpPr>
          <p:spPr bwMode="auto">
            <a:xfrm>
              <a:off x="4272" y="480"/>
              <a:ext cx="452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</a:p>
          </p:txBody>
        </p:sp>
      </p:grpSp>
      <p:sp>
        <p:nvSpPr>
          <p:cNvPr id="97356" name="AutoShape 7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61100"/>
            <a:ext cx="457200" cy="4445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687 -0.04444 0.09392 -0.08889 0.1368 -0.10532 C 0.17968 -0.12176 0.21528 -0.10532 0.25781 -0.09838 C 0.30034 -0.09143 0.35955 -0.0831 0.39201 -0.06319 C 0.42448 -0.04329 0.43368 -0.00694 0.4526 0.02107 C 0.47153 0.04908 0.48837 0.07708 0.50521 0.10533 " pathEditMode="relative" ptsTypes="aaaaaA">
                                      <p:cBhvr>
                                        <p:cTn id="18" dur="5000" fill="hold"/>
                                        <p:tgtEl>
                                          <p:spTgt spid="97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7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7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7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7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337"/>
                  </p:tgtEl>
                </p:cond>
              </p:nextCondLst>
            </p:seq>
          </p:childTnLst>
        </p:cTn>
      </p:par>
    </p:tnLst>
    <p:bldLst>
      <p:bldP spid="97333" grpId="0" animBg="1"/>
      <p:bldP spid="97333" grpId="1" animBg="1"/>
      <p:bldP spid="97338" grpId="0"/>
      <p:bldP spid="97339" grpId="0"/>
      <p:bldP spid="97340" grpId="0"/>
      <p:bldP spid="973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886825" cy="210185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/>
              <a:t>          В двух бочках 725 л бензина. Когда из первой</a:t>
            </a:r>
          </a:p>
          <a:p>
            <a:endParaRPr lang="ru-RU" b="1" dirty="0"/>
          </a:p>
          <a:p>
            <a:r>
              <a:rPr lang="ru-RU" sz="2400" b="1" dirty="0"/>
              <a:t>бочки взяли     , а из второй бочки       бензина, то в </a:t>
            </a:r>
          </a:p>
          <a:p>
            <a:endParaRPr lang="ru-RU" b="1" dirty="0"/>
          </a:p>
          <a:p>
            <a:r>
              <a:rPr lang="ru-RU" sz="2400" b="1" dirty="0"/>
              <a:t>обеих бочках бензина стало поровну. Сколько литров бензина было в каждой бочке первоначально?   </a:t>
            </a: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4786314" y="571480"/>
          <a:ext cx="441325" cy="1143000"/>
        </p:xfrm>
        <a:graphic>
          <a:graphicData uri="http://schemas.openxmlformats.org/presentationml/2006/ole">
            <p:oleObj spid="_x0000_s55298" name="Формула" r:id="rId4" imgW="152280" imgH="393480" progId="Equation.3">
              <p:embed/>
            </p:oleObj>
          </a:graphicData>
        </a:graphic>
      </p:graphicFrame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28604"/>
            <a:ext cx="420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905000" y="2895600"/>
            <a:ext cx="2819400" cy="1676400"/>
            <a:chOff x="1392" y="1920"/>
            <a:chExt cx="1776" cy="1056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1392" y="1920"/>
              <a:ext cx="1776" cy="1056"/>
              <a:chOff x="1392" y="1920"/>
              <a:chExt cx="1536" cy="912"/>
            </a:xfrm>
          </p:grpSpPr>
          <p:sp>
            <p:nvSpPr>
              <p:cNvPr id="30727" name="Oval 7"/>
              <p:cNvSpPr>
                <a:spLocks noChangeArrowheads="1"/>
              </p:cNvSpPr>
              <p:nvPr/>
            </p:nvSpPr>
            <p:spPr bwMode="auto">
              <a:xfrm>
                <a:off x="1392" y="2040"/>
                <a:ext cx="156" cy="59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77777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552" y="2592"/>
                <a:ext cx="221" cy="240"/>
                <a:chOff x="1000" y="3040"/>
                <a:chExt cx="432" cy="432"/>
              </a:xfrm>
            </p:grpSpPr>
            <p:sp>
              <p:nvSpPr>
                <p:cNvPr id="30729" name="Oval 9"/>
                <p:cNvSpPr>
                  <a:spLocks noChangeArrowheads="1"/>
                </p:cNvSpPr>
                <p:nvPr/>
              </p:nvSpPr>
              <p:spPr bwMode="auto">
                <a:xfrm>
                  <a:off x="1000" y="3040"/>
                  <a:ext cx="432" cy="432"/>
                </a:xfrm>
                <a:prstGeom prst="ellipse">
                  <a:avLst/>
                </a:prstGeom>
                <a:noFill/>
                <a:ln w="76200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56796" dir="20006097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0730" name="AutoShape 10"/>
                <p:cNvSpPr>
                  <a:spLocks noChangeArrowheads="1"/>
                </p:cNvSpPr>
                <p:nvPr/>
              </p:nvSpPr>
              <p:spPr bwMode="auto">
                <a:xfrm>
                  <a:off x="1000" y="3056"/>
                  <a:ext cx="432" cy="416"/>
                </a:xfrm>
                <a:prstGeom prst="star16">
                  <a:avLst>
                    <a:gd name="adj" fmla="val 5625"/>
                  </a:avLst>
                </a:prstGeom>
                <a:solidFill>
                  <a:srgbClr val="BBE0E3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56796" dir="20006097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2498" y="2583"/>
                <a:ext cx="221" cy="240"/>
                <a:chOff x="1000" y="3040"/>
                <a:chExt cx="432" cy="432"/>
              </a:xfrm>
            </p:grpSpPr>
            <p:sp>
              <p:nvSpPr>
                <p:cNvPr id="30732" name="Oval 12"/>
                <p:cNvSpPr>
                  <a:spLocks noChangeArrowheads="1"/>
                </p:cNvSpPr>
                <p:nvPr/>
              </p:nvSpPr>
              <p:spPr bwMode="auto">
                <a:xfrm>
                  <a:off x="1000" y="3040"/>
                  <a:ext cx="432" cy="432"/>
                </a:xfrm>
                <a:prstGeom prst="ellipse">
                  <a:avLst/>
                </a:prstGeom>
                <a:noFill/>
                <a:ln w="76200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63500" dir="19387806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0733" name="AutoShape 13"/>
                <p:cNvSpPr>
                  <a:spLocks noChangeArrowheads="1"/>
                </p:cNvSpPr>
                <p:nvPr/>
              </p:nvSpPr>
              <p:spPr bwMode="auto">
                <a:xfrm>
                  <a:off x="1000" y="3056"/>
                  <a:ext cx="432" cy="416"/>
                </a:xfrm>
                <a:prstGeom prst="star16">
                  <a:avLst>
                    <a:gd name="adj" fmla="val 5625"/>
                  </a:avLst>
                </a:prstGeom>
                <a:solidFill>
                  <a:srgbClr val="BBE0E3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63500" dir="19387806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sp>
            <p:nvSpPr>
              <p:cNvPr id="30734" name="Freeform 14"/>
              <p:cNvSpPr>
                <a:spLocks/>
              </p:cNvSpPr>
              <p:nvPr/>
            </p:nvSpPr>
            <p:spPr bwMode="auto">
              <a:xfrm>
                <a:off x="1400" y="2049"/>
                <a:ext cx="1458" cy="583"/>
              </a:xfrm>
              <a:custGeom>
                <a:avLst/>
                <a:gdLst/>
                <a:ahLst/>
                <a:cxnLst>
                  <a:cxn ang="0">
                    <a:pos x="136" y="32"/>
                  </a:cxn>
                  <a:cxn ang="0">
                    <a:pos x="2720" y="0"/>
                  </a:cxn>
                  <a:cxn ang="0">
                    <a:pos x="2781" y="139"/>
                  </a:cxn>
                  <a:cxn ang="0">
                    <a:pos x="2832" y="312"/>
                  </a:cxn>
                  <a:cxn ang="0">
                    <a:pos x="2847" y="499"/>
                  </a:cxn>
                  <a:cxn ang="0">
                    <a:pos x="2848" y="632"/>
                  </a:cxn>
                  <a:cxn ang="0">
                    <a:pos x="2816" y="824"/>
                  </a:cxn>
                  <a:cxn ang="0">
                    <a:pos x="2768" y="936"/>
                  </a:cxn>
                  <a:cxn ang="0">
                    <a:pos x="2800" y="1008"/>
                  </a:cxn>
                  <a:cxn ang="0">
                    <a:pos x="176" y="1048"/>
                  </a:cxn>
                  <a:cxn ang="0">
                    <a:pos x="80" y="920"/>
                  </a:cxn>
                  <a:cxn ang="0">
                    <a:pos x="16" y="760"/>
                  </a:cxn>
                  <a:cxn ang="0">
                    <a:pos x="0" y="624"/>
                  </a:cxn>
                  <a:cxn ang="0">
                    <a:pos x="0" y="504"/>
                  </a:cxn>
                  <a:cxn ang="0">
                    <a:pos x="8" y="320"/>
                  </a:cxn>
                  <a:cxn ang="0">
                    <a:pos x="40" y="176"/>
                  </a:cxn>
                  <a:cxn ang="0">
                    <a:pos x="104" y="32"/>
                  </a:cxn>
                </a:cxnLst>
                <a:rect l="0" t="0" r="r" b="b"/>
                <a:pathLst>
                  <a:path w="2848" h="1048">
                    <a:moveTo>
                      <a:pt x="136" y="32"/>
                    </a:moveTo>
                    <a:lnTo>
                      <a:pt x="2720" y="0"/>
                    </a:lnTo>
                    <a:lnTo>
                      <a:pt x="2781" y="139"/>
                    </a:lnTo>
                    <a:lnTo>
                      <a:pt x="2832" y="312"/>
                    </a:lnTo>
                    <a:lnTo>
                      <a:pt x="2847" y="499"/>
                    </a:lnTo>
                    <a:lnTo>
                      <a:pt x="2848" y="632"/>
                    </a:lnTo>
                    <a:lnTo>
                      <a:pt x="2816" y="824"/>
                    </a:lnTo>
                    <a:lnTo>
                      <a:pt x="2768" y="936"/>
                    </a:lnTo>
                    <a:lnTo>
                      <a:pt x="2800" y="1008"/>
                    </a:lnTo>
                    <a:lnTo>
                      <a:pt x="176" y="1048"/>
                    </a:lnTo>
                    <a:lnTo>
                      <a:pt x="80" y="920"/>
                    </a:lnTo>
                    <a:lnTo>
                      <a:pt x="16" y="760"/>
                    </a:lnTo>
                    <a:lnTo>
                      <a:pt x="0" y="624"/>
                    </a:lnTo>
                    <a:lnTo>
                      <a:pt x="0" y="504"/>
                    </a:lnTo>
                    <a:lnTo>
                      <a:pt x="8" y="320"/>
                    </a:lnTo>
                    <a:lnTo>
                      <a:pt x="40" y="176"/>
                    </a:lnTo>
                    <a:lnTo>
                      <a:pt x="104" y="32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50000">
                    <a:srgbClr val="777777"/>
                  </a:gs>
                  <a:gs pos="100000">
                    <a:srgbClr val="DDDDDD"/>
                  </a:gs>
                </a:gsLst>
                <a:lin ang="18900000" scaled="1"/>
              </a:gradFill>
              <a:ln w="9525" cap="flat" cmpd="sng"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legacyObliqueTopRight">
                  <a:rot lat="20999999" lon="0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EAEAEA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2475" y="1920"/>
                <a:ext cx="235" cy="151"/>
                <a:chOff x="2299" y="1640"/>
                <a:chExt cx="427" cy="336"/>
              </a:xfrm>
            </p:grpSpPr>
            <p:sp>
              <p:nvSpPr>
                <p:cNvPr id="30736" name="Oval 16"/>
                <p:cNvSpPr>
                  <a:spLocks noChangeArrowheads="1"/>
                </p:cNvSpPr>
                <p:nvPr/>
              </p:nvSpPr>
              <p:spPr bwMode="auto">
                <a:xfrm>
                  <a:off x="2299" y="1808"/>
                  <a:ext cx="410" cy="168"/>
                </a:xfrm>
                <a:prstGeom prst="ellipse">
                  <a:avLst/>
                </a:prstGeom>
                <a:solidFill>
                  <a:srgbClr val="B2B2B2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0737" name="Freeform 17"/>
                <p:cNvSpPr>
                  <a:spLocks/>
                </p:cNvSpPr>
                <p:nvPr/>
              </p:nvSpPr>
              <p:spPr bwMode="auto">
                <a:xfrm>
                  <a:off x="2316" y="1724"/>
                  <a:ext cx="376" cy="135"/>
                </a:xfrm>
                <a:custGeom>
                  <a:avLst/>
                  <a:gdLst/>
                  <a:ahLst/>
                  <a:cxnLst>
                    <a:cxn ang="0">
                      <a:pos x="0" y="128"/>
                    </a:cxn>
                    <a:cxn ang="0">
                      <a:pos x="0" y="0"/>
                    </a:cxn>
                    <a:cxn ang="0">
                      <a:pos x="352" y="0"/>
                    </a:cxn>
                    <a:cxn ang="0">
                      <a:pos x="352" y="128"/>
                    </a:cxn>
                  </a:cxnLst>
                  <a:rect l="0" t="0" r="r" b="b"/>
                  <a:pathLst>
                    <a:path w="352" h="128">
                      <a:moveTo>
                        <a:pt x="0" y="128"/>
                      </a:moveTo>
                      <a:lnTo>
                        <a:pt x="0" y="0"/>
                      </a:lnTo>
                      <a:lnTo>
                        <a:pt x="352" y="0"/>
                      </a:lnTo>
                      <a:lnTo>
                        <a:pt x="352" y="128"/>
                      </a:lnTo>
                    </a:path>
                  </a:pathLst>
                </a:custGeom>
                <a:solidFill>
                  <a:srgbClr val="B2B2B2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38" name="Oval 18"/>
                <p:cNvSpPr>
                  <a:spLocks noChangeArrowheads="1"/>
                </p:cNvSpPr>
                <p:nvPr/>
              </p:nvSpPr>
              <p:spPr bwMode="auto">
                <a:xfrm>
                  <a:off x="2299" y="1640"/>
                  <a:ext cx="427" cy="151"/>
                </a:xfrm>
                <a:prstGeom prst="ellipse">
                  <a:avLst/>
                </a:prstGeom>
                <a:solidFill>
                  <a:srgbClr val="4D4D4D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sp>
            <p:nvSpPr>
              <p:cNvPr id="30740" name="Oval 20"/>
              <p:cNvSpPr>
                <a:spLocks noChangeArrowheads="1"/>
              </p:cNvSpPr>
              <p:nvPr/>
            </p:nvSpPr>
            <p:spPr bwMode="auto">
              <a:xfrm>
                <a:off x="2772" y="2018"/>
                <a:ext cx="156" cy="59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77777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1643" y="1929"/>
                <a:ext cx="235" cy="151"/>
                <a:chOff x="2299" y="1640"/>
                <a:chExt cx="427" cy="336"/>
              </a:xfrm>
            </p:grpSpPr>
            <p:sp>
              <p:nvSpPr>
                <p:cNvPr id="30742" name="Oval 22"/>
                <p:cNvSpPr>
                  <a:spLocks noChangeArrowheads="1"/>
                </p:cNvSpPr>
                <p:nvPr/>
              </p:nvSpPr>
              <p:spPr bwMode="auto">
                <a:xfrm>
                  <a:off x="2299" y="1808"/>
                  <a:ext cx="410" cy="168"/>
                </a:xfrm>
                <a:prstGeom prst="ellipse">
                  <a:avLst/>
                </a:prstGeom>
                <a:solidFill>
                  <a:srgbClr val="B2B2B2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0743" name="Freeform 23"/>
                <p:cNvSpPr>
                  <a:spLocks/>
                </p:cNvSpPr>
                <p:nvPr/>
              </p:nvSpPr>
              <p:spPr bwMode="auto">
                <a:xfrm>
                  <a:off x="2316" y="1724"/>
                  <a:ext cx="376" cy="135"/>
                </a:xfrm>
                <a:custGeom>
                  <a:avLst/>
                  <a:gdLst/>
                  <a:ahLst/>
                  <a:cxnLst>
                    <a:cxn ang="0">
                      <a:pos x="0" y="128"/>
                    </a:cxn>
                    <a:cxn ang="0">
                      <a:pos x="0" y="0"/>
                    </a:cxn>
                    <a:cxn ang="0">
                      <a:pos x="352" y="0"/>
                    </a:cxn>
                    <a:cxn ang="0">
                      <a:pos x="352" y="128"/>
                    </a:cxn>
                  </a:cxnLst>
                  <a:rect l="0" t="0" r="r" b="b"/>
                  <a:pathLst>
                    <a:path w="352" h="128">
                      <a:moveTo>
                        <a:pt x="0" y="128"/>
                      </a:moveTo>
                      <a:lnTo>
                        <a:pt x="0" y="0"/>
                      </a:lnTo>
                      <a:lnTo>
                        <a:pt x="352" y="0"/>
                      </a:lnTo>
                      <a:lnTo>
                        <a:pt x="352" y="128"/>
                      </a:lnTo>
                    </a:path>
                  </a:pathLst>
                </a:custGeom>
                <a:solidFill>
                  <a:srgbClr val="B2B2B2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44" name="Oval 24"/>
                <p:cNvSpPr>
                  <a:spLocks noChangeArrowheads="1"/>
                </p:cNvSpPr>
                <p:nvPr/>
              </p:nvSpPr>
              <p:spPr bwMode="auto">
                <a:xfrm>
                  <a:off x="2299" y="1640"/>
                  <a:ext cx="427" cy="151"/>
                </a:xfrm>
                <a:prstGeom prst="ellipse">
                  <a:avLst/>
                </a:prstGeom>
                <a:solidFill>
                  <a:srgbClr val="4D4D4D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0739" name="Text Box 19"/>
            <p:cNvSpPr txBox="1">
              <a:spLocks noChangeArrowheads="1"/>
            </p:cNvSpPr>
            <p:nvPr/>
          </p:nvSpPr>
          <p:spPr bwMode="auto">
            <a:xfrm>
              <a:off x="1585" y="2210"/>
              <a:ext cx="1343" cy="430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4000" b="1">
                  <a:solidFill>
                    <a:srgbClr val="000000"/>
                  </a:solidFill>
                </a:rPr>
                <a:t>бензин</a:t>
              </a:r>
              <a:endParaRPr lang="ru-RU" sz="400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981200" y="4953000"/>
            <a:ext cx="2819400" cy="1676400"/>
            <a:chOff x="1392" y="1920"/>
            <a:chExt cx="1776" cy="1056"/>
          </a:xfrm>
        </p:grpSpPr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1392" y="1920"/>
              <a:ext cx="1776" cy="1056"/>
              <a:chOff x="1392" y="1920"/>
              <a:chExt cx="1536" cy="912"/>
            </a:xfrm>
          </p:grpSpPr>
          <p:sp>
            <p:nvSpPr>
              <p:cNvPr id="30749" name="Oval 29"/>
              <p:cNvSpPr>
                <a:spLocks noChangeArrowheads="1"/>
              </p:cNvSpPr>
              <p:nvPr/>
            </p:nvSpPr>
            <p:spPr bwMode="auto">
              <a:xfrm>
                <a:off x="1392" y="2040"/>
                <a:ext cx="156" cy="59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77777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grpSp>
            <p:nvGrpSpPr>
              <p:cNvPr id="10" name="Group 30"/>
              <p:cNvGrpSpPr>
                <a:grpSpLocks/>
              </p:cNvGrpSpPr>
              <p:nvPr/>
            </p:nvGrpSpPr>
            <p:grpSpPr bwMode="auto">
              <a:xfrm>
                <a:off x="1552" y="2592"/>
                <a:ext cx="221" cy="240"/>
                <a:chOff x="1000" y="3040"/>
                <a:chExt cx="432" cy="432"/>
              </a:xfrm>
            </p:grpSpPr>
            <p:sp>
              <p:nvSpPr>
                <p:cNvPr id="30751" name="Oval 31"/>
                <p:cNvSpPr>
                  <a:spLocks noChangeArrowheads="1"/>
                </p:cNvSpPr>
                <p:nvPr/>
              </p:nvSpPr>
              <p:spPr bwMode="auto">
                <a:xfrm>
                  <a:off x="1000" y="3040"/>
                  <a:ext cx="432" cy="432"/>
                </a:xfrm>
                <a:prstGeom prst="ellipse">
                  <a:avLst/>
                </a:prstGeom>
                <a:noFill/>
                <a:ln w="76200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56796" dir="20006097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0752" name="AutoShape 32"/>
                <p:cNvSpPr>
                  <a:spLocks noChangeArrowheads="1"/>
                </p:cNvSpPr>
                <p:nvPr/>
              </p:nvSpPr>
              <p:spPr bwMode="auto">
                <a:xfrm>
                  <a:off x="1000" y="3056"/>
                  <a:ext cx="432" cy="416"/>
                </a:xfrm>
                <a:prstGeom prst="star16">
                  <a:avLst>
                    <a:gd name="adj" fmla="val 5625"/>
                  </a:avLst>
                </a:prstGeom>
                <a:solidFill>
                  <a:srgbClr val="BBE0E3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56796" dir="20006097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33"/>
              <p:cNvGrpSpPr>
                <a:grpSpLocks/>
              </p:cNvGrpSpPr>
              <p:nvPr/>
            </p:nvGrpSpPr>
            <p:grpSpPr bwMode="auto">
              <a:xfrm>
                <a:off x="2498" y="2583"/>
                <a:ext cx="221" cy="240"/>
                <a:chOff x="1000" y="3040"/>
                <a:chExt cx="432" cy="432"/>
              </a:xfrm>
            </p:grpSpPr>
            <p:sp>
              <p:nvSpPr>
                <p:cNvPr id="30754" name="Oval 34"/>
                <p:cNvSpPr>
                  <a:spLocks noChangeArrowheads="1"/>
                </p:cNvSpPr>
                <p:nvPr/>
              </p:nvSpPr>
              <p:spPr bwMode="auto">
                <a:xfrm>
                  <a:off x="1000" y="3040"/>
                  <a:ext cx="432" cy="432"/>
                </a:xfrm>
                <a:prstGeom prst="ellipse">
                  <a:avLst/>
                </a:prstGeom>
                <a:noFill/>
                <a:ln w="76200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63500" dir="19387806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0755" name="AutoShape 35"/>
                <p:cNvSpPr>
                  <a:spLocks noChangeArrowheads="1"/>
                </p:cNvSpPr>
                <p:nvPr/>
              </p:nvSpPr>
              <p:spPr bwMode="auto">
                <a:xfrm>
                  <a:off x="1000" y="3056"/>
                  <a:ext cx="432" cy="416"/>
                </a:xfrm>
                <a:prstGeom prst="star16">
                  <a:avLst>
                    <a:gd name="adj" fmla="val 5625"/>
                  </a:avLst>
                </a:prstGeom>
                <a:solidFill>
                  <a:srgbClr val="BBE0E3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63500" dir="19387806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sp>
            <p:nvSpPr>
              <p:cNvPr id="30756" name="Freeform 36"/>
              <p:cNvSpPr>
                <a:spLocks/>
              </p:cNvSpPr>
              <p:nvPr/>
            </p:nvSpPr>
            <p:spPr bwMode="auto">
              <a:xfrm>
                <a:off x="1400" y="2049"/>
                <a:ext cx="1458" cy="583"/>
              </a:xfrm>
              <a:custGeom>
                <a:avLst/>
                <a:gdLst/>
                <a:ahLst/>
                <a:cxnLst>
                  <a:cxn ang="0">
                    <a:pos x="136" y="32"/>
                  </a:cxn>
                  <a:cxn ang="0">
                    <a:pos x="2720" y="0"/>
                  </a:cxn>
                  <a:cxn ang="0">
                    <a:pos x="2781" y="139"/>
                  </a:cxn>
                  <a:cxn ang="0">
                    <a:pos x="2832" y="312"/>
                  </a:cxn>
                  <a:cxn ang="0">
                    <a:pos x="2847" y="499"/>
                  </a:cxn>
                  <a:cxn ang="0">
                    <a:pos x="2848" y="632"/>
                  </a:cxn>
                  <a:cxn ang="0">
                    <a:pos x="2816" y="824"/>
                  </a:cxn>
                  <a:cxn ang="0">
                    <a:pos x="2768" y="936"/>
                  </a:cxn>
                  <a:cxn ang="0">
                    <a:pos x="2800" y="1008"/>
                  </a:cxn>
                  <a:cxn ang="0">
                    <a:pos x="176" y="1048"/>
                  </a:cxn>
                  <a:cxn ang="0">
                    <a:pos x="80" y="920"/>
                  </a:cxn>
                  <a:cxn ang="0">
                    <a:pos x="16" y="760"/>
                  </a:cxn>
                  <a:cxn ang="0">
                    <a:pos x="0" y="624"/>
                  </a:cxn>
                  <a:cxn ang="0">
                    <a:pos x="0" y="504"/>
                  </a:cxn>
                  <a:cxn ang="0">
                    <a:pos x="8" y="320"/>
                  </a:cxn>
                  <a:cxn ang="0">
                    <a:pos x="40" y="176"/>
                  </a:cxn>
                  <a:cxn ang="0">
                    <a:pos x="104" y="32"/>
                  </a:cxn>
                </a:cxnLst>
                <a:rect l="0" t="0" r="r" b="b"/>
                <a:pathLst>
                  <a:path w="2848" h="1048">
                    <a:moveTo>
                      <a:pt x="136" y="32"/>
                    </a:moveTo>
                    <a:lnTo>
                      <a:pt x="2720" y="0"/>
                    </a:lnTo>
                    <a:lnTo>
                      <a:pt x="2781" y="139"/>
                    </a:lnTo>
                    <a:lnTo>
                      <a:pt x="2832" y="312"/>
                    </a:lnTo>
                    <a:lnTo>
                      <a:pt x="2847" y="499"/>
                    </a:lnTo>
                    <a:lnTo>
                      <a:pt x="2848" y="632"/>
                    </a:lnTo>
                    <a:lnTo>
                      <a:pt x="2816" y="824"/>
                    </a:lnTo>
                    <a:lnTo>
                      <a:pt x="2768" y="936"/>
                    </a:lnTo>
                    <a:lnTo>
                      <a:pt x="2800" y="1008"/>
                    </a:lnTo>
                    <a:lnTo>
                      <a:pt x="176" y="1048"/>
                    </a:lnTo>
                    <a:lnTo>
                      <a:pt x="80" y="920"/>
                    </a:lnTo>
                    <a:lnTo>
                      <a:pt x="16" y="760"/>
                    </a:lnTo>
                    <a:lnTo>
                      <a:pt x="0" y="624"/>
                    </a:lnTo>
                    <a:lnTo>
                      <a:pt x="0" y="504"/>
                    </a:lnTo>
                    <a:lnTo>
                      <a:pt x="8" y="320"/>
                    </a:lnTo>
                    <a:lnTo>
                      <a:pt x="40" y="176"/>
                    </a:lnTo>
                    <a:lnTo>
                      <a:pt x="104" y="32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50000">
                    <a:srgbClr val="777777"/>
                  </a:gs>
                  <a:gs pos="100000">
                    <a:srgbClr val="DDDDDD"/>
                  </a:gs>
                </a:gsLst>
                <a:lin ang="18900000" scaled="1"/>
              </a:gradFill>
              <a:ln w="9525" cap="flat" cmpd="sng"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legacyObliqueTopRight">
                  <a:rot lat="20999999" lon="0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EAEAEA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12" name="Group 37"/>
              <p:cNvGrpSpPr>
                <a:grpSpLocks/>
              </p:cNvGrpSpPr>
              <p:nvPr/>
            </p:nvGrpSpPr>
            <p:grpSpPr bwMode="auto">
              <a:xfrm>
                <a:off x="2475" y="1920"/>
                <a:ext cx="235" cy="151"/>
                <a:chOff x="2299" y="1640"/>
                <a:chExt cx="427" cy="336"/>
              </a:xfrm>
            </p:grpSpPr>
            <p:sp>
              <p:nvSpPr>
                <p:cNvPr id="30758" name="Oval 38"/>
                <p:cNvSpPr>
                  <a:spLocks noChangeArrowheads="1"/>
                </p:cNvSpPr>
                <p:nvPr/>
              </p:nvSpPr>
              <p:spPr bwMode="auto">
                <a:xfrm>
                  <a:off x="2299" y="1808"/>
                  <a:ext cx="410" cy="168"/>
                </a:xfrm>
                <a:prstGeom prst="ellipse">
                  <a:avLst/>
                </a:prstGeom>
                <a:solidFill>
                  <a:srgbClr val="B2B2B2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0759" name="Freeform 39"/>
                <p:cNvSpPr>
                  <a:spLocks/>
                </p:cNvSpPr>
                <p:nvPr/>
              </p:nvSpPr>
              <p:spPr bwMode="auto">
                <a:xfrm>
                  <a:off x="2316" y="1724"/>
                  <a:ext cx="376" cy="135"/>
                </a:xfrm>
                <a:custGeom>
                  <a:avLst/>
                  <a:gdLst/>
                  <a:ahLst/>
                  <a:cxnLst>
                    <a:cxn ang="0">
                      <a:pos x="0" y="128"/>
                    </a:cxn>
                    <a:cxn ang="0">
                      <a:pos x="0" y="0"/>
                    </a:cxn>
                    <a:cxn ang="0">
                      <a:pos x="352" y="0"/>
                    </a:cxn>
                    <a:cxn ang="0">
                      <a:pos x="352" y="128"/>
                    </a:cxn>
                  </a:cxnLst>
                  <a:rect l="0" t="0" r="r" b="b"/>
                  <a:pathLst>
                    <a:path w="352" h="128">
                      <a:moveTo>
                        <a:pt x="0" y="128"/>
                      </a:moveTo>
                      <a:lnTo>
                        <a:pt x="0" y="0"/>
                      </a:lnTo>
                      <a:lnTo>
                        <a:pt x="352" y="0"/>
                      </a:lnTo>
                      <a:lnTo>
                        <a:pt x="352" y="128"/>
                      </a:lnTo>
                    </a:path>
                  </a:pathLst>
                </a:custGeom>
                <a:solidFill>
                  <a:srgbClr val="B2B2B2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60" name="Oval 40"/>
                <p:cNvSpPr>
                  <a:spLocks noChangeArrowheads="1"/>
                </p:cNvSpPr>
                <p:nvPr/>
              </p:nvSpPr>
              <p:spPr bwMode="auto">
                <a:xfrm>
                  <a:off x="2299" y="1640"/>
                  <a:ext cx="427" cy="151"/>
                </a:xfrm>
                <a:prstGeom prst="ellipse">
                  <a:avLst/>
                </a:prstGeom>
                <a:solidFill>
                  <a:srgbClr val="4D4D4D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sp>
            <p:nvSpPr>
              <p:cNvPr id="30761" name="Oval 41"/>
              <p:cNvSpPr>
                <a:spLocks noChangeArrowheads="1"/>
              </p:cNvSpPr>
              <p:nvPr/>
            </p:nvSpPr>
            <p:spPr bwMode="auto">
              <a:xfrm>
                <a:off x="2772" y="2018"/>
                <a:ext cx="156" cy="59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77777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grpSp>
            <p:nvGrpSpPr>
              <p:cNvPr id="13" name="Group 42"/>
              <p:cNvGrpSpPr>
                <a:grpSpLocks/>
              </p:cNvGrpSpPr>
              <p:nvPr/>
            </p:nvGrpSpPr>
            <p:grpSpPr bwMode="auto">
              <a:xfrm>
                <a:off x="1643" y="1929"/>
                <a:ext cx="235" cy="151"/>
                <a:chOff x="2299" y="1640"/>
                <a:chExt cx="427" cy="336"/>
              </a:xfrm>
            </p:grpSpPr>
            <p:sp>
              <p:nvSpPr>
                <p:cNvPr id="30763" name="Oval 43"/>
                <p:cNvSpPr>
                  <a:spLocks noChangeArrowheads="1"/>
                </p:cNvSpPr>
                <p:nvPr/>
              </p:nvSpPr>
              <p:spPr bwMode="auto">
                <a:xfrm>
                  <a:off x="2299" y="1808"/>
                  <a:ext cx="410" cy="168"/>
                </a:xfrm>
                <a:prstGeom prst="ellipse">
                  <a:avLst/>
                </a:prstGeom>
                <a:solidFill>
                  <a:srgbClr val="B2B2B2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0764" name="Freeform 44"/>
                <p:cNvSpPr>
                  <a:spLocks/>
                </p:cNvSpPr>
                <p:nvPr/>
              </p:nvSpPr>
              <p:spPr bwMode="auto">
                <a:xfrm>
                  <a:off x="2316" y="1724"/>
                  <a:ext cx="376" cy="135"/>
                </a:xfrm>
                <a:custGeom>
                  <a:avLst/>
                  <a:gdLst/>
                  <a:ahLst/>
                  <a:cxnLst>
                    <a:cxn ang="0">
                      <a:pos x="0" y="128"/>
                    </a:cxn>
                    <a:cxn ang="0">
                      <a:pos x="0" y="0"/>
                    </a:cxn>
                    <a:cxn ang="0">
                      <a:pos x="352" y="0"/>
                    </a:cxn>
                    <a:cxn ang="0">
                      <a:pos x="352" y="128"/>
                    </a:cxn>
                  </a:cxnLst>
                  <a:rect l="0" t="0" r="r" b="b"/>
                  <a:pathLst>
                    <a:path w="352" h="128">
                      <a:moveTo>
                        <a:pt x="0" y="128"/>
                      </a:moveTo>
                      <a:lnTo>
                        <a:pt x="0" y="0"/>
                      </a:lnTo>
                      <a:lnTo>
                        <a:pt x="352" y="0"/>
                      </a:lnTo>
                      <a:lnTo>
                        <a:pt x="352" y="128"/>
                      </a:lnTo>
                    </a:path>
                  </a:pathLst>
                </a:custGeom>
                <a:solidFill>
                  <a:srgbClr val="B2B2B2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65" name="Oval 45"/>
                <p:cNvSpPr>
                  <a:spLocks noChangeArrowheads="1"/>
                </p:cNvSpPr>
                <p:nvPr/>
              </p:nvSpPr>
              <p:spPr bwMode="auto">
                <a:xfrm>
                  <a:off x="2299" y="1640"/>
                  <a:ext cx="427" cy="151"/>
                </a:xfrm>
                <a:prstGeom prst="ellipse">
                  <a:avLst/>
                </a:prstGeom>
                <a:solidFill>
                  <a:srgbClr val="4D4D4D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0766" name="Text Box 46"/>
            <p:cNvSpPr txBox="1">
              <a:spLocks noChangeArrowheads="1"/>
            </p:cNvSpPr>
            <p:nvPr/>
          </p:nvSpPr>
          <p:spPr bwMode="auto">
            <a:xfrm>
              <a:off x="1585" y="2210"/>
              <a:ext cx="1343" cy="430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4000" b="1">
                  <a:solidFill>
                    <a:srgbClr val="000000"/>
                  </a:solidFill>
                </a:rPr>
                <a:t>бензин</a:t>
              </a:r>
              <a:endParaRPr lang="ru-RU" sz="4000"/>
            </a:p>
          </p:txBody>
        </p:sp>
      </p:grp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0" y="3124200"/>
            <a:ext cx="1676400" cy="3505200"/>
            <a:chOff x="0" y="1968"/>
            <a:chExt cx="1056" cy="2208"/>
          </a:xfrm>
        </p:grpSpPr>
        <p:sp>
          <p:nvSpPr>
            <p:cNvPr id="30787" name="AutoShape 67"/>
            <p:cNvSpPr>
              <a:spLocks/>
            </p:cNvSpPr>
            <p:nvPr/>
          </p:nvSpPr>
          <p:spPr bwMode="auto">
            <a:xfrm>
              <a:off x="912" y="1968"/>
              <a:ext cx="144" cy="2208"/>
            </a:xfrm>
            <a:prstGeom prst="leftBrace">
              <a:avLst>
                <a:gd name="adj1" fmla="val 12777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8" name="Rectangle 68"/>
            <p:cNvSpPr>
              <a:spLocks noChangeArrowheads="1"/>
            </p:cNvSpPr>
            <p:nvPr/>
          </p:nvSpPr>
          <p:spPr bwMode="auto">
            <a:xfrm>
              <a:off x="0" y="2832"/>
              <a:ext cx="94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4000" b="1"/>
                <a:t>725 л</a:t>
              </a:r>
            </a:p>
          </p:txBody>
        </p:sp>
      </p:grpSp>
      <p:pic>
        <p:nvPicPr>
          <p:cNvPr id="30790" name="Picture 7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667000"/>
            <a:ext cx="6477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91" name="Object 71"/>
          <p:cNvGraphicFramePr>
            <a:graphicFrameLocks noChangeAspect="1"/>
          </p:cNvGraphicFramePr>
          <p:nvPr/>
        </p:nvGraphicFramePr>
        <p:xfrm>
          <a:off x="5257800" y="4876800"/>
          <a:ext cx="647700" cy="1676400"/>
        </p:xfrm>
        <a:graphic>
          <a:graphicData uri="http://schemas.openxmlformats.org/presentationml/2006/ole">
            <p:oleObj spid="_x0000_s55299" name="Формула" r:id="rId6" imgW="152280" imgH="393480" progId="Equation.3">
              <p:embed/>
            </p:oleObj>
          </a:graphicData>
        </a:graphic>
      </p:graphicFrame>
      <p:grpSp>
        <p:nvGrpSpPr>
          <p:cNvPr id="15" name="Group 72"/>
          <p:cNvGrpSpPr>
            <a:grpSpLocks/>
          </p:cNvGrpSpPr>
          <p:nvPr/>
        </p:nvGrpSpPr>
        <p:grpSpPr bwMode="auto">
          <a:xfrm>
            <a:off x="4419600" y="3962400"/>
            <a:ext cx="990600" cy="1189038"/>
            <a:chOff x="4176" y="480"/>
            <a:chExt cx="624" cy="749"/>
          </a:xfrm>
        </p:grpSpPr>
        <p:sp>
          <p:nvSpPr>
            <p:cNvPr id="30793" name="Oval 73"/>
            <p:cNvSpPr>
              <a:spLocks noChangeArrowheads="1"/>
            </p:cNvSpPr>
            <p:nvPr/>
          </p:nvSpPr>
          <p:spPr bwMode="auto">
            <a:xfrm>
              <a:off x="4176" y="576"/>
              <a:ext cx="624" cy="5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4" name="Text Box 74"/>
            <p:cNvSpPr txBox="1">
              <a:spLocks noChangeArrowheads="1"/>
            </p:cNvSpPr>
            <p:nvPr/>
          </p:nvSpPr>
          <p:spPr bwMode="auto">
            <a:xfrm>
              <a:off x="4272" y="480"/>
              <a:ext cx="452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</a:p>
          </p:txBody>
        </p:sp>
      </p:grpSp>
      <p:sp>
        <p:nvSpPr>
          <p:cNvPr id="30795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29400" y="6248400"/>
            <a:ext cx="18923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Показать (5)</a:t>
            </a:r>
          </a:p>
        </p:txBody>
      </p:sp>
      <p:sp>
        <p:nvSpPr>
          <p:cNvPr id="30796" name="AutoShape 7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5791200"/>
            <a:ext cx="457200" cy="4445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0798" name="Rectangle 7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5300" name="Формула" r:id="rId7" imgW="0" imgH="0" progId="Equation.3">
              <p:embed/>
            </p:oleObj>
          </a:graphicData>
        </a:graphic>
      </p:graphicFrame>
      <p:grpSp>
        <p:nvGrpSpPr>
          <p:cNvPr id="16" name="Group 87"/>
          <p:cNvGrpSpPr>
            <a:grpSpLocks/>
          </p:cNvGrpSpPr>
          <p:nvPr/>
        </p:nvGrpSpPr>
        <p:grpSpPr bwMode="auto">
          <a:xfrm>
            <a:off x="3124200" y="2209800"/>
            <a:ext cx="609600" cy="1752600"/>
            <a:chOff x="1872" y="1392"/>
            <a:chExt cx="384" cy="1104"/>
          </a:xfrm>
        </p:grpSpPr>
        <p:sp>
          <p:nvSpPr>
            <p:cNvPr id="30801" name="Freeform 81"/>
            <p:cNvSpPr>
              <a:spLocks/>
            </p:cNvSpPr>
            <p:nvPr/>
          </p:nvSpPr>
          <p:spPr bwMode="auto">
            <a:xfrm>
              <a:off x="1872" y="1440"/>
              <a:ext cx="384" cy="1056"/>
            </a:xfrm>
            <a:custGeom>
              <a:avLst/>
              <a:gdLst/>
              <a:ahLst/>
              <a:cxnLst>
                <a:cxn ang="0">
                  <a:pos x="4" y="678"/>
                </a:cxn>
                <a:cxn ang="0">
                  <a:pos x="84" y="678"/>
                </a:cxn>
                <a:cxn ang="0">
                  <a:pos x="512" y="681"/>
                </a:cxn>
                <a:cxn ang="0">
                  <a:pos x="432" y="352"/>
                </a:cxn>
                <a:cxn ang="0">
                  <a:pos x="503" y="0"/>
                </a:cxn>
                <a:cxn ang="0">
                  <a:pos x="17" y="23"/>
                </a:cxn>
                <a:cxn ang="0">
                  <a:pos x="0" y="1104"/>
                </a:cxn>
              </a:cxnLst>
              <a:rect l="0" t="0" r="r" b="b"/>
              <a:pathLst>
                <a:path w="512" h="1104">
                  <a:moveTo>
                    <a:pt x="4" y="678"/>
                  </a:moveTo>
                  <a:lnTo>
                    <a:pt x="84" y="678"/>
                  </a:lnTo>
                  <a:lnTo>
                    <a:pt x="512" y="681"/>
                  </a:lnTo>
                  <a:lnTo>
                    <a:pt x="432" y="352"/>
                  </a:lnTo>
                  <a:lnTo>
                    <a:pt x="503" y="0"/>
                  </a:lnTo>
                  <a:lnTo>
                    <a:pt x="17" y="23"/>
                  </a:lnTo>
                  <a:lnTo>
                    <a:pt x="0" y="1104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03" name="Text Box 83"/>
            <p:cNvSpPr txBox="1">
              <a:spLocks noChangeArrowheads="1"/>
            </p:cNvSpPr>
            <p:nvPr/>
          </p:nvSpPr>
          <p:spPr bwMode="auto">
            <a:xfrm>
              <a:off x="1872" y="1392"/>
              <a:ext cx="216" cy="4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4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30804" name="Text Box 84"/>
            <p:cNvSpPr txBox="1">
              <a:spLocks noChangeArrowheads="1"/>
            </p:cNvSpPr>
            <p:nvPr/>
          </p:nvSpPr>
          <p:spPr bwMode="auto">
            <a:xfrm>
              <a:off x="1872" y="1680"/>
              <a:ext cx="216" cy="4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4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  <p:sp>
          <p:nvSpPr>
            <p:cNvPr id="30805" name="Freeform 85"/>
            <p:cNvSpPr>
              <a:spLocks/>
            </p:cNvSpPr>
            <p:nvPr/>
          </p:nvSpPr>
          <p:spPr bwMode="auto">
            <a:xfrm>
              <a:off x="1896" y="1760"/>
              <a:ext cx="25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6" y="0"/>
                </a:cxn>
              </a:cxnLst>
              <a:rect l="0" t="0" r="r" b="b"/>
              <a:pathLst>
                <a:path w="256" h="1">
                  <a:moveTo>
                    <a:pt x="0" y="0"/>
                  </a:moveTo>
                  <a:lnTo>
                    <a:pt x="256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06" name="Text Box 86"/>
            <p:cNvSpPr txBox="1">
              <a:spLocks noChangeArrowheads="1"/>
            </p:cNvSpPr>
            <p:nvPr/>
          </p:nvSpPr>
          <p:spPr bwMode="auto">
            <a:xfrm>
              <a:off x="2016" y="1536"/>
              <a:ext cx="216" cy="4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 sz="40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7" name="Group 88"/>
          <p:cNvGrpSpPr>
            <a:grpSpLocks/>
          </p:cNvGrpSpPr>
          <p:nvPr/>
        </p:nvGrpSpPr>
        <p:grpSpPr bwMode="auto">
          <a:xfrm>
            <a:off x="2895600" y="4343400"/>
            <a:ext cx="609600" cy="1752600"/>
            <a:chOff x="1872" y="1392"/>
            <a:chExt cx="384" cy="1104"/>
          </a:xfrm>
        </p:grpSpPr>
        <p:sp>
          <p:nvSpPr>
            <p:cNvPr id="30809" name="Freeform 89"/>
            <p:cNvSpPr>
              <a:spLocks/>
            </p:cNvSpPr>
            <p:nvPr/>
          </p:nvSpPr>
          <p:spPr bwMode="auto">
            <a:xfrm>
              <a:off x="1872" y="1440"/>
              <a:ext cx="384" cy="1056"/>
            </a:xfrm>
            <a:custGeom>
              <a:avLst/>
              <a:gdLst/>
              <a:ahLst/>
              <a:cxnLst>
                <a:cxn ang="0">
                  <a:pos x="4" y="678"/>
                </a:cxn>
                <a:cxn ang="0">
                  <a:pos x="84" y="678"/>
                </a:cxn>
                <a:cxn ang="0">
                  <a:pos x="512" y="681"/>
                </a:cxn>
                <a:cxn ang="0">
                  <a:pos x="432" y="352"/>
                </a:cxn>
                <a:cxn ang="0">
                  <a:pos x="503" y="0"/>
                </a:cxn>
                <a:cxn ang="0">
                  <a:pos x="17" y="23"/>
                </a:cxn>
                <a:cxn ang="0">
                  <a:pos x="0" y="1104"/>
                </a:cxn>
              </a:cxnLst>
              <a:rect l="0" t="0" r="r" b="b"/>
              <a:pathLst>
                <a:path w="512" h="1104">
                  <a:moveTo>
                    <a:pt x="4" y="678"/>
                  </a:moveTo>
                  <a:lnTo>
                    <a:pt x="84" y="678"/>
                  </a:lnTo>
                  <a:lnTo>
                    <a:pt x="512" y="681"/>
                  </a:lnTo>
                  <a:lnTo>
                    <a:pt x="432" y="352"/>
                  </a:lnTo>
                  <a:lnTo>
                    <a:pt x="503" y="0"/>
                  </a:lnTo>
                  <a:lnTo>
                    <a:pt x="17" y="23"/>
                  </a:lnTo>
                  <a:lnTo>
                    <a:pt x="0" y="1104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10" name="Text Box 90"/>
            <p:cNvSpPr txBox="1">
              <a:spLocks noChangeArrowheads="1"/>
            </p:cNvSpPr>
            <p:nvPr/>
          </p:nvSpPr>
          <p:spPr bwMode="auto">
            <a:xfrm>
              <a:off x="1872" y="1392"/>
              <a:ext cx="216" cy="4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4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</a:t>
              </a:r>
            </a:p>
          </p:txBody>
        </p:sp>
        <p:sp>
          <p:nvSpPr>
            <p:cNvPr id="30811" name="Text Box 91"/>
            <p:cNvSpPr txBox="1">
              <a:spLocks noChangeArrowheads="1"/>
            </p:cNvSpPr>
            <p:nvPr/>
          </p:nvSpPr>
          <p:spPr bwMode="auto">
            <a:xfrm>
              <a:off x="1872" y="1680"/>
              <a:ext cx="216" cy="4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4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</a:t>
              </a:r>
            </a:p>
          </p:txBody>
        </p:sp>
        <p:sp>
          <p:nvSpPr>
            <p:cNvPr id="30812" name="Freeform 92"/>
            <p:cNvSpPr>
              <a:spLocks/>
            </p:cNvSpPr>
            <p:nvPr/>
          </p:nvSpPr>
          <p:spPr bwMode="auto">
            <a:xfrm>
              <a:off x="1896" y="1760"/>
              <a:ext cx="25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6" y="0"/>
                </a:cxn>
              </a:cxnLst>
              <a:rect l="0" t="0" r="r" b="b"/>
              <a:pathLst>
                <a:path w="256" h="1">
                  <a:moveTo>
                    <a:pt x="0" y="0"/>
                  </a:moveTo>
                  <a:lnTo>
                    <a:pt x="256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13" name="Text Box 93"/>
            <p:cNvSpPr txBox="1">
              <a:spLocks noChangeArrowheads="1"/>
            </p:cNvSpPr>
            <p:nvPr/>
          </p:nvSpPr>
          <p:spPr bwMode="auto">
            <a:xfrm>
              <a:off x="2016" y="1536"/>
              <a:ext cx="216" cy="4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 sz="40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0.23958 -0.055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3958 -0.066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00" y="3429000"/>
            <a:ext cx="2819400" cy="1676400"/>
            <a:chOff x="1392" y="1920"/>
            <a:chExt cx="1776" cy="105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92" y="1920"/>
              <a:ext cx="1776" cy="1056"/>
              <a:chOff x="1392" y="1920"/>
              <a:chExt cx="1536" cy="912"/>
            </a:xfrm>
          </p:grpSpPr>
          <p:sp>
            <p:nvSpPr>
              <p:cNvPr id="99332" name="Oval 4"/>
              <p:cNvSpPr>
                <a:spLocks noChangeArrowheads="1"/>
              </p:cNvSpPr>
              <p:nvPr/>
            </p:nvSpPr>
            <p:spPr bwMode="auto">
              <a:xfrm>
                <a:off x="1392" y="2040"/>
                <a:ext cx="156" cy="59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77777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552" y="2592"/>
                <a:ext cx="221" cy="240"/>
                <a:chOff x="1000" y="3040"/>
                <a:chExt cx="432" cy="432"/>
              </a:xfrm>
            </p:grpSpPr>
            <p:sp>
              <p:nvSpPr>
                <p:cNvPr id="99334" name="Oval 6"/>
                <p:cNvSpPr>
                  <a:spLocks noChangeArrowheads="1"/>
                </p:cNvSpPr>
                <p:nvPr/>
              </p:nvSpPr>
              <p:spPr bwMode="auto">
                <a:xfrm>
                  <a:off x="1000" y="3040"/>
                  <a:ext cx="432" cy="432"/>
                </a:xfrm>
                <a:prstGeom prst="ellipse">
                  <a:avLst/>
                </a:prstGeom>
                <a:noFill/>
                <a:ln w="76200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56796" dir="20006097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99335" name="AutoShape 7"/>
                <p:cNvSpPr>
                  <a:spLocks noChangeArrowheads="1"/>
                </p:cNvSpPr>
                <p:nvPr/>
              </p:nvSpPr>
              <p:spPr bwMode="auto">
                <a:xfrm>
                  <a:off x="1000" y="3056"/>
                  <a:ext cx="432" cy="416"/>
                </a:xfrm>
                <a:prstGeom prst="star16">
                  <a:avLst>
                    <a:gd name="adj" fmla="val 5625"/>
                  </a:avLst>
                </a:prstGeom>
                <a:solidFill>
                  <a:srgbClr val="BBE0E3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56796" dir="20006097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2498" y="2583"/>
                <a:ext cx="221" cy="240"/>
                <a:chOff x="1000" y="3040"/>
                <a:chExt cx="432" cy="432"/>
              </a:xfrm>
            </p:grpSpPr>
            <p:sp>
              <p:nvSpPr>
                <p:cNvPr id="99337" name="Oval 9"/>
                <p:cNvSpPr>
                  <a:spLocks noChangeArrowheads="1"/>
                </p:cNvSpPr>
                <p:nvPr/>
              </p:nvSpPr>
              <p:spPr bwMode="auto">
                <a:xfrm>
                  <a:off x="1000" y="3040"/>
                  <a:ext cx="432" cy="432"/>
                </a:xfrm>
                <a:prstGeom prst="ellipse">
                  <a:avLst/>
                </a:prstGeom>
                <a:noFill/>
                <a:ln w="76200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63500" dir="19387806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99338" name="AutoShape 10"/>
                <p:cNvSpPr>
                  <a:spLocks noChangeArrowheads="1"/>
                </p:cNvSpPr>
                <p:nvPr/>
              </p:nvSpPr>
              <p:spPr bwMode="auto">
                <a:xfrm>
                  <a:off x="1000" y="3056"/>
                  <a:ext cx="432" cy="416"/>
                </a:xfrm>
                <a:prstGeom prst="star16">
                  <a:avLst>
                    <a:gd name="adj" fmla="val 5625"/>
                  </a:avLst>
                </a:prstGeom>
                <a:solidFill>
                  <a:srgbClr val="BBE0E3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63500" dir="19387806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sp>
            <p:nvSpPr>
              <p:cNvPr id="99339" name="Freeform 11"/>
              <p:cNvSpPr>
                <a:spLocks/>
              </p:cNvSpPr>
              <p:nvPr/>
            </p:nvSpPr>
            <p:spPr bwMode="auto">
              <a:xfrm>
                <a:off x="1400" y="2049"/>
                <a:ext cx="1458" cy="583"/>
              </a:xfrm>
              <a:custGeom>
                <a:avLst/>
                <a:gdLst/>
                <a:ahLst/>
                <a:cxnLst>
                  <a:cxn ang="0">
                    <a:pos x="136" y="32"/>
                  </a:cxn>
                  <a:cxn ang="0">
                    <a:pos x="2720" y="0"/>
                  </a:cxn>
                  <a:cxn ang="0">
                    <a:pos x="2781" y="139"/>
                  </a:cxn>
                  <a:cxn ang="0">
                    <a:pos x="2832" y="312"/>
                  </a:cxn>
                  <a:cxn ang="0">
                    <a:pos x="2847" y="499"/>
                  </a:cxn>
                  <a:cxn ang="0">
                    <a:pos x="2848" y="632"/>
                  </a:cxn>
                  <a:cxn ang="0">
                    <a:pos x="2816" y="824"/>
                  </a:cxn>
                  <a:cxn ang="0">
                    <a:pos x="2768" y="936"/>
                  </a:cxn>
                  <a:cxn ang="0">
                    <a:pos x="2800" y="1008"/>
                  </a:cxn>
                  <a:cxn ang="0">
                    <a:pos x="176" y="1048"/>
                  </a:cxn>
                  <a:cxn ang="0">
                    <a:pos x="80" y="920"/>
                  </a:cxn>
                  <a:cxn ang="0">
                    <a:pos x="16" y="760"/>
                  </a:cxn>
                  <a:cxn ang="0">
                    <a:pos x="0" y="624"/>
                  </a:cxn>
                  <a:cxn ang="0">
                    <a:pos x="0" y="504"/>
                  </a:cxn>
                  <a:cxn ang="0">
                    <a:pos x="8" y="320"/>
                  </a:cxn>
                  <a:cxn ang="0">
                    <a:pos x="40" y="176"/>
                  </a:cxn>
                  <a:cxn ang="0">
                    <a:pos x="104" y="32"/>
                  </a:cxn>
                </a:cxnLst>
                <a:rect l="0" t="0" r="r" b="b"/>
                <a:pathLst>
                  <a:path w="2848" h="1048">
                    <a:moveTo>
                      <a:pt x="136" y="32"/>
                    </a:moveTo>
                    <a:lnTo>
                      <a:pt x="2720" y="0"/>
                    </a:lnTo>
                    <a:lnTo>
                      <a:pt x="2781" y="139"/>
                    </a:lnTo>
                    <a:lnTo>
                      <a:pt x="2832" y="312"/>
                    </a:lnTo>
                    <a:lnTo>
                      <a:pt x="2847" y="499"/>
                    </a:lnTo>
                    <a:lnTo>
                      <a:pt x="2848" y="632"/>
                    </a:lnTo>
                    <a:lnTo>
                      <a:pt x="2816" y="824"/>
                    </a:lnTo>
                    <a:lnTo>
                      <a:pt x="2768" y="936"/>
                    </a:lnTo>
                    <a:lnTo>
                      <a:pt x="2800" y="1008"/>
                    </a:lnTo>
                    <a:lnTo>
                      <a:pt x="176" y="1048"/>
                    </a:lnTo>
                    <a:lnTo>
                      <a:pt x="80" y="920"/>
                    </a:lnTo>
                    <a:lnTo>
                      <a:pt x="16" y="760"/>
                    </a:lnTo>
                    <a:lnTo>
                      <a:pt x="0" y="624"/>
                    </a:lnTo>
                    <a:lnTo>
                      <a:pt x="0" y="504"/>
                    </a:lnTo>
                    <a:lnTo>
                      <a:pt x="8" y="320"/>
                    </a:lnTo>
                    <a:lnTo>
                      <a:pt x="40" y="176"/>
                    </a:lnTo>
                    <a:lnTo>
                      <a:pt x="104" y="32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50000">
                    <a:srgbClr val="777777"/>
                  </a:gs>
                  <a:gs pos="100000">
                    <a:srgbClr val="DDDDDD"/>
                  </a:gs>
                </a:gsLst>
                <a:lin ang="18900000" scaled="1"/>
              </a:gradFill>
              <a:ln w="9525" cap="flat" cmpd="sng"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legacyObliqueTopRight">
                  <a:rot lat="20999999" lon="0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EAEAEA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2475" y="1920"/>
                <a:ext cx="235" cy="151"/>
                <a:chOff x="2299" y="1640"/>
                <a:chExt cx="427" cy="336"/>
              </a:xfrm>
            </p:grpSpPr>
            <p:sp>
              <p:nvSpPr>
                <p:cNvPr id="99341" name="Oval 13"/>
                <p:cNvSpPr>
                  <a:spLocks noChangeArrowheads="1"/>
                </p:cNvSpPr>
                <p:nvPr/>
              </p:nvSpPr>
              <p:spPr bwMode="auto">
                <a:xfrm>
                  <a:off x="2299" y="1808"/>
                  <a:ext cx="410" cy="168"/>
                </a:xfrm>
                <a:prstGeom prst="ellipse">
                  <a:avLst/>
                </a:prstGeom>
                <a:solidFill>
                  <a:srgbClr val="B2B2B2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99342" name="Freeform 14"/>
                <p:cNvSpPr>
                  <a:spLocks/>
                </p:cNvSpPr>
                <p:nvPr/>
              </p:nvSpPr>
              <p:spPr bwMode="auto">
                <a:xfrm>
                  <a:off x="2316" y="1724"/>
                  <a:ext cx="376" cy="135"/>
                </a:xfrm>
                <a:custGeom>
                  <a:avLst/>
                  <a:gdLst/>
                  <a:ahLst/>
                  <a:cxnLst>
                    <a:cxn ang="0">
                      <a:pos x="0" y="128"/>
                    </a:cxn>
                    <a:cxn ang="0">
                      <a:pos x="0" y="0"/>
                    </a:cxn>
                    <a:cxn ang="0">
                      <a:pos x="352" y="0"/>
                    </a:cxn>
                    <a:cxn ang="0">
                      <a:pos x="352" y="128"/>
                    </a:cxn>
                  </a:cxnLst>
                  <a:rect l="0" t="0" r="r" b="b"/>
                  <a:pathLst>
                    <a:path w="352" h="128">
                      <a:moveTo>
                        <a:pt x="0" y="128"/>
                      </a:moveTo>
                      <a:lnTo>
                        <a:pt x="0" y="0"/>
                      </a:lnTo>
                      <a:lnTo>
                        <a:pt x="352" y="0"/>
                      </a:lnTo>
                      <a:lnTo>
                        <a:pt x="352" y="128"/>
                      </a:lnTo>
                    </a:path>
                  </a:pathLst>
                </a:custGeom>
                <a:solidFill>
                  <a:srgbClr val="B2B2B2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343" name="Oval 15"/>
                <p:cNvSpPr>
                  <a:spLocks noChangeArrowheads="1"/>
                </p:cNvSpPr>
                <p:nvPr/>
              </p:nvSpPr>
              <p:spPr bwMode="auto">
                <a:xfrm>
                  <a:off x="2299" y="1640"/>
                  <a:ext cx="427" cy="151"/>
                </a:xfrm>
                <a:prstGeom prst="ellipse">
                  <a:avLst/>
                </a:prstGeom>
                <a:solidFill>
                  <a:srgbClr val="4D4D4D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sp>
            <p:nvSpPr>
              <p:cNvPr id="99344" name="Oval 16"/>
              <p:cNvSpPr>
                <a:spLocks noChangeArrowheads="1"/>
              </p:cNvSpPr>
              <p:nvPr/>
            </p:nvSpPr>
            <p:spPr bwMode="auto">
              <a:xfrm>
                <a:off x="2772" y="2018"/>
                <a:ext cx="156" cy="59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77777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1643" y="1929"/>
                <a:ext cx="235" cy="151"/>
                <a:chOff x="2299" y="1640"/>
                <a:chExt cx="427" cy="336"/>
              </a:xfrm>
            </p:grpSpPr>
            <p:sp>
              <p:nvSpPr>
                <p:cNvPr id="99346" name="Oval 18"/>
                <p:cNvSpPr>
                  <a:spLocks noChangeArrowheads="1"/>
                </p:cNvSpPr>
                <p:nvPr/>
              </p:nvSpPr>
              <p:spPr bwMode="auto">
                <a:xfrm>
                  <a:off x="2299" y="1808"/>
                  <a:ext cx="410" cy="168"/>
                </a:xfrm>
                <a:prstGeom prst="ellipse">
                  <a:avLst/>
                </a:prstGeom>
                <a:solidFill>
                  <a:srgbClr val="B2B2B2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99347" name="Freeform 19"/>
                <p:cNvSpPr>
                  <a:spLocks/>
                </p:cNvSpPr>
                <p:nvPr/>
              </p:nvSpPr>
              <p:spPr bwMode="auto">
                <a:xfrm>
                  <a:off x="2316" y="1724"/>
                  <a:ext cx="376" cy="135"/>
                </a:xfrm>
                <a:custGeom>
                  <a:avLst/>
                  <a:gdLst/>
                  <a:ahLst/>
                  <a:cxnLst>
                    <a:cxn ang="0">
                      <a:pos x="0" y="128"/>
                    </a:cxn>
                    <a:cxn ang="0">
                      <a:pos x="0" y="0"/>
                    </a:cxn>
                    <a:cxn ang="0">
                      <a:pos x="352" y="0"/>
                    </a:cxn>
                    <a:cxn ang="0">
                      <a:pos x="352" y="128"/>
                    </a:cxn>
                  </a:cxnLst>
                  <a:rect l="0" t="0" r="r" b="b"/>
                  <a:pathLst>
                    <a:path w="352" h="128">
                      <a:moveTo>
                        <a:pt x="0" y="128"/>
                      </a:moveTo>
                      <a:lnTo>
                        <a:pt x="0" y="0"/>
                      </a:lnTo>
                      <a:lnTo>
                        <a:pt x="352" y="0"/>
                      </a:lnTo>
                      <a:lnTo>
                        <a:pt x="352" y="128"/>
                      </a:lnTo>
                    </a:path>
                  </a:pathLst>
                </a:custGeom>
                <a:solidFill>
                  <a:srgbClr val="B2B2B2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348" name="Oval 20"/>
                <p:cNvSpPr>
                  <a:spLocks noChangeArrowheads="1"/>
                </p:cNvSpPr>
                <p:nvPr/>
              </p:nvSpPr>
              <p:spPr bwMode="auto">
                <a:xfrm>
                  <a:off x="2299" y="1640"/>
                  <a:ext cx="427" cy="151"/>
                </a:xfrm>
                <a:prstGeom prst="ellipse">
                  <a:avLst/>
                </a:prstGeom>
                <a:solidFill>
                  <a:srgbClr val="4D4D4D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99349" name="Text Box 21"/>
            <p:cNvSpPr txBox="1">
              <a:spLocks noChangeArrowheads="1"/>
            </p:cNvSpPr>
            <p:nvPr/>
          </p:nvSpPr>
          <p:spPr bwMode="auto">
            <a:xfrm>
              <a:off x="1585" y="2210"/>
              <a:ext cx="1343" cy="430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4000" b="1">
                  <a:solidFill>
                    <a:srgbClr val="000000"/>
                  </a:solidFill>
                </a:rPr>
                <a:t>бензин</a:t>
              </a:r>
              <a:endParaRPr lang="ru-RU" sz="40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981200" y="5181600"/>
            <a:ext cx="2819400" cy="1676400"/>
            <a:chOff x="1392" y="1920"/>
            <a:chExt cx="1776" cy="1056"/>
          </a:xfrm>
        </p:grpSpPr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1392" y="1920"/>
              <a:ext cx="1776" cy="1056"/>
              <a:chOff x="1392" y="1920"/>
              <a:chExt cx="1536" cy="912"/>
            </a:xfrm>
          </p:grpSpPr>
          <p:sp>
            <p:nvSpPr>
              <p:cNvPr id="99352" name="Oval 24"/>
              <p:cNvSpPr>
                <a:spLocks noChangeArrowheads="1"/>
              </p:cNvSpPr>
              <p:nvPr/>
            </p:nvSpPr>
            <p:spPr bwMode="auto">
              <a:xfrm>
                <a:off x="1392" y="2040"/>
                <a:ext cx="156" cy="59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77777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1552" y="2592"/>
                <a:ext cx="221" cy="240"/>
                <a:chOff x="1000" y="3040"/>
                <a:chExt cx="432" cy="432"/>
              </a:xfrm>
            </p:grpSpPr>
            <p:sp>
              <p:nvSpPr>
                <p:cNvPr id="99354" name="Oval 26"/>
                <p:cNvSpPr>
                  <a:spLocks noChangeArrowheads="1"/>
                </p:cNvSpPr>
                <p:nvPr/>
              </p:nvSpPr>
              <p:spPr bwMode="auto">
                <a:xfrm>
                  <a:off x="1000" y="3040"/>
                  <a:ext cx="432" cy="432"/>
                </a:xfrm>
                <a:prstGeom prst="ellipse">
                  <a:avLst/>
                </a:prstGeom>
                <a:noFill/>
                <a:ln w="76200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56796" dir="20006097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99355" name="AutoShape 27"/>
                <p:cNvSpPr>
                  <a:spLocks noChangeArrowheads="1"/>
                </p:cNvSpPr>
                <p:nvPr/>
              </p:nvSpPr>
              <p:spPr bwMode="auto">
                <a:xfrm>
                  <a:off x="1000" y="3056"/>
                  <a:ext cx="432" cy="416"/>
                </a:xfrm>
                <a:prstGeom prst="star16">
                  <a:avLst>
                    <a:gd name="adj" fmla="val 5625"/>
                  </a:avLst>
                </a:prstGeom>
                <a:solidFill>
                  <a:srgbClr val="BBE0E3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56796" dir="20006097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498" y="2583"/>
                <a:ext cx="221" cy="240"/>
                <a:chOff x="1000" y="3040"/>
                <a:chExt cx="432" cy="432"/>
              </a:xfrm>
            </p:grpSpPr>
            <p:sp>
              <p:nvSpPr>
                <p:cNvPr id="99357" name="Oval 29"/>
                <p:cNvSpPr>
                  <a:spLocks noChangeArrowheads="1"/>
                </p:cNvSpPr>
                <p:nvPr/>
              </p:nvSpPr>
              <p:spPr bwMode="auto">
                <a:xfrm>
                  <a:off x="1000" y="3040"/>
                  <a:ext cx="432" cy="432"/>
                </a:xfrm>
                <a:prstGeom prst="ellipse">
                  <a:avLst/>
                </a:prstGeom>
                <a:noFill/>
                <a:ln w="76200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63500" dir="19387806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99358" name="AutoShape 30"/>
                <p:cNvSpPr>
                  <a:spLocks noChangeArrowheads="1"/>
                </p:cNvSpPr>
                <p:nvPr/>
              </p:nvSpPr>
              <p:spPr bwMode="auto">
                <a:xfrm>
                  <a:off x="1000" y="3056"/>
                  <a:ext cx="432" cy="416"/>
                </a:xfrm>
                <a:prstGeom prst="star16">
                  <a:avLst>
                    <a:gd name="adj" fmla="val 5625"/>
                  </a:avLst>
                </a:prstGeom>
                <a:solidFill>
                  <a:srgbClr val="BBE0E3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63500" dir="19387806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sp>
            <p:nvSpPr>
              <p:cNvPr id="99359" name="Freeform 31"/>
              <p:cNvSpPr>
                <a:spLocks/>
              </p:cNvSpPr>
              <p:nvPr/>
            </p:nvSpPr>
            <p:spPr bwMode="auto">
              <a:xfrm>
                <a:off x="1400" y="2049"/>
                <a:ext cx="1458" cy="583"/>
              </a:xfrm>
              <a:custGeom>
                <a:avLst/>
                <a:gdLst/>
                <a:ahLst/>
                <a:cxnLst>
                  <a:cxn ang="0">
                    <a:pos x="136" y="32"/>
                  </a:cxn>
                  <a:cxn ang="0">
                    <a:pos x="2720" y="0"/>
                  </a:cxn>
                  <a:cxn ang="0">
                    <a:pos x="2781" y="139"/>
                  </a:cxn>
                  <a:cxn ang="0">
                    <a:pos x="2832" y="312"/>
                  </a:cxn>
                  <a:cxn ang="0">
                    <a:pos x="2847" y="499"/>
                  </a:cxn>
                  <a:cxn ang="0">
                    <a:pos x="2848" y="632"/>
                  </a:cxn>
                  <a:cxn ang="0">
                    <a:pos x="2816" y="824"/>
                  </a:cxn>
                  <a:cxn ang="0">
                    <a:pos x="2768" y="936"/>
                  </a:cxn>
                  <a:cxn ang="0">
                    <a:pos x="2800" y="1008"/>
                  </a:cxn>
                  <a:cxn ang="0">
                    <a:pos x="176" y="1048"/>
                  </a:cxn>
                  <a:cxn ang="0">
                    <a:pos x="80" y="920"/>
                  </a:cxn>
                  <a:cxn ang="0">
                    <a:pos x="16" y="760"/>
                  </a:cxn>
                  <a:cxn ang="0">
                    <a:pos x="0" y="624"/>
                  </a:cxn>
                  <a:cxn ang="0">
                    <a:pos x="0" y="504"/>
                  </a:cxn>
                  <a:cxn ang="0">
                    <a:pos x="8" y="320"/>
                  </a:cxn>
                  <a:cxn ang="0">
                    <a:pos x="40" y="176"/>
                  </a:cxn>
                  <a:cxn ang="0">
                    <a:pos x="104" y="32"/>
                  </a:cxn>
                </a:cxnLst>
                <a:rect l="0" t="0" r="r" b="b"/>
                <a:pathLst>
                  <a:path w="2848" h="1048">
                    <a:moveTo>
                      <a:pt x="136" y="32"/>
                    </a:moveTo>
                    <a:lnTo>
                      <a:pt x="2720" y="0"/>
                    </a:lnTo>
                    <a:lnTo>
                      <a:pt x="2781" y="139"/>
                    </a:lnTo>
                    <a:lnTo>
                      <a:pt x="2832" y="312"/>
                    </a:lnTo>
                    <a:lnTo>
                      <a:pt x="2847" y="499"/>
                    </a:lnTo>
                    <a:lnTo>
                      <a:pt x="2848" y="632"/>
                    </a:lnTo>
                    <a:lnTo>
                      <a:pt x="2816" y="824"/>
                    </a:lnTo>
                    <a:lnTo>
                      <a:pt x="2768" y="936"/>
                    </a:lnTo>
                    <a:lnTo>
                      <a:pt x="2800" y="1008"/>
                    </a:lnTo>
                    <a:lnTo>
                      <a:pt x="176" y="1048"/>
                    </a:lnTo>
                    <a:lnTo>
                      <a:pt x="80" y="920"/>
                    </a:lnTo>
                    <a:lnTo>
                      <a:pt x="16" y="760"/>
                    </a:lnTo>
                    <a:lnTo>
                      <a:pt x="0" y="624"/>
                    </a:lnTo>
                    <a:lnTo>
                      <a:pt x="0" y="504"/>
                    </a:lnTo>
                    <a:lnTo>
                      <a:pt x="8" y="320"/>
                    </a:lnTo>
                    <a:lnTo>
                      <a:pt x="40" y="176"/>
                    </a:lnTo>
                    <a:lnTo>
                      <a:pt x="104" y="32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50000">
                    <a:srgbClr val="777777"/>
                  </a:gs>
                  <a:gs pos="100000">
                    <a:srgbClr val="DDDDDD"/>
                  </a:gs>
                </a:gsLst>
                <a:lin ang="18900000" scaled="1"/>
              </a:gradFill>
              <a:ln w="9525" cap="flat" cmpd="sng"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legacyObliqueTopRight">
                  <a:rot lat="20999999" lon="0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EAEAEA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12" name="Group 32"/>
              <p:cNvGrpSpPr>
                <a:grpSpLocks/>
              </p:cNvGrpSpPr>
              <p:nvPr/>
            </p:nvGrpSpPr>
            <p:grpSpPr bwMode="auto">
              <a:xfrm>
                <a:off x="2475" y="1920"/>
                <a:ext cx="235" cy="151"/>
                <a:chOff x="2299" y="1640"/>
                <a:chExt cx="427" cy="336"/>
              </a:xfrm>
            </p:grpSpPr>
            <p:sp>
              <p:nvSpPr>
                <p:cNvPr id="99361" name="Oval 33"/>
                <p:cNvSpPr>
                  <a:spLocks noChangeArrowheads="1"/>
                </p:cNvSpPr>
                <p:nvPr/>
              </p:nvSpPr>
              <p:spPr bwMode="auto">
                <a:xfrm>
                  <a:off x="2299" y="1808"/>
                  <a:ext cx="410" cy="168"/>
                </a:xfrm>
                <a:prstGeom prst="ellipse">
                  <a:avLst/>
                </a:prstGeom>
                <a:solidFill>
                  <a:srgbClr val="B2B2B2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99362" name="Freeform 34"/>
                <p:cNvSpPr>
                  <a:spLocks/>
                </p:cNvSpPr>
                <p:nvPr/>
              </p:nvSpPr>
              <p:spPr bwMode="auto">
                <a:xfrm>
                  <a:off x="2316" y="1724"/>
                  <a:ext cx="376" cy="135"/>
                </a:xfrm>
                <a:custGeom>
                  <a:avLst/>
                  <a:gdLst/>
                  <a:ahLst/>
                  <a:cxnLst>
                    <a:cxn ang="0">
                      <a:pos x="0" y="128"/>
                    </a:cxn>
                    <a:cxn ang="0">
                      <a:pos x="0" y="0"/>
                    </a:cxn>
                    <a:cxn ang="0">
                      <a:pos x="352" y="0"/>
                    </a:cxn>
                    <a:cxn ang="0">
                      <a:pos x="352" y="128"/>
                    </a:cxn>
                  </a:cxnLst>
                  <a:rect l="0" t="0" r="r" b="b"/>
                  <a:pathLst>
                    <a:path w="352" h="128">
                      <a:moveTo>
                        <a:pt x="0" y="128"/>
                      </a:moveTo>
                      <a:lnTo>
                        <a:pt x="0" y="0"/>
                      </a:lnTo>
                      <a:lnTo>
                        <a:pt x="352" y="0"/>
                      </a:lnTo>
                      <a:lnTo>
                        <a:pt x="352" y="128"/>
                      </a:lnTo>
                    </a:path>
                  </a:pathLst>
                </a:custGeom>
                <a:solidFill>
                  <a:srgbClr val="B2B2B2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363" name="Oval 35"/>
                <p:cNvSpPr>
                  <a:spLocks noChangeArrowheads="1"/>
                </p:cNvSpPr>
                <p:nvPr/>
              </p:nvSpPr>
              <p:spPr bwMode="auto">
                <a:xfrm>
                  <a:off x="2299" y="1640"/>
                  <a:ext cx="427" cy="151"/>
                </a:xfrm>
                <a:prstGeom prst="ellipse">
                  <a:avLst/>
                </a:prstGeom>
                <a:solidFill>
                  <a:srgbClr val="4D4D4D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sp>
            <p:nvSpPr>
              <p:cNvPr id="99364" name="Oval 36"/>
              <p:cNvSpPr>
                <a:spLocks noChangeArrowheads="1"/>
              </p:cNvSpPr>
              <p:nvPr/>
            </p:nvSpPr>
            <p:spPr bwMode="auto">
              <a:xfrm>
                <a:off x="2772" y="2018"/>
                <a:ext cx="156" cy="59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77777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grpSp>
            <p:nvGrpSpPr>
              <p:cNvPr id="13" name="Group 37"/>
              <p:cNvGrpSpPr>
                <a:grpSpLocks/>
              </p:cNvGrpSpPr>
              <p:nvPr/>
            </p:nvGrpSpPr>
            <p:grpSpPr bwMode="auto">
              <a:xfrm>
                <a:off x="1643" y="1929"/>
                <a:ext cx="235" cy="151"/>
                <a:chOff x="2299" y="1640"/>
                <a:chExt cx="427" cy="336"/>
              </a:xfrm>
            </p:grpSpPr>
            <p:sp>
              <p:nvSpPr>
                <p:cNvPr id="99366" name="Oval 38"/>
                <p:cNvSpPr>
                  <a:spLocks noChangeArrowheads="1"/>
                </p:cNvSpPr>
                <p:nvPr/>
              </p:nvSpPr>
              <p:spPr bwMode="auto">
                <a:xfrm>
                  <a:off x="2299" y="1808"/>
                  <a:ext cx="410" cy="168"/>
                </a:xfrm>
                <a:prstGeom prst="ellipse">
                  <a:avLst/>
                </a:prstGeom>
                <a:solidFill>
                  <a:srgbClr val="B2B2B2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99367" name="Freeform 39"/>
                <p:cNvSpPr>
                  <a:spLocks/>
                </p:cNvSpPr>
                <p:nvPr/>
              </p:nvSpPr>
              <p:spPr bwMode="auto">
                <a:xfrm>
                  <a:off x="2316" y="1724"/>
                  <a:ext cx="376" cy="135"/>
                </a:xfrm>
                <a:custGeom>
                  <a:avLst/>
                  <a:gdLst/>
                  <a:ahLst/>
                  <a:cxnLst>
                    <a:cxn ang="0">
                      <a:pos x="0" y="128"/>
                    </a:cxn>
                    <a:cxn ang="0">
                      <a:pos x="0" y="0"/>
                    </a:cxn>
                    <a:cxn ang="0">
                      <a:pos x="352" y="0"/>
                    </a:cxn>
                    <a:cxn ang="0">
                      <a:pos x="352" y="128"/>
                    </a:cxn>
                  </a:cxnLst>
                  <a:rect l="0" t="0" r="r" b="b"/>
                  <a:pathLst>
                    <a:path w="352" h="128">
                      <a:moveTo>
                        <a:pt x="0" y="128"/>
                      </a:moveTo>
                      <a:lnTo>
                        <a:pt x="0" y="0"/>
                      </a:lnTo>
                      <a:lnTo>
                        <a:pt x="352" y="0"/>
                      </a:lnTo>
                      <a:lnTo>
                        <a:pt x="352" y="128"/>
                      </a:lnTo>
                    </a:path>
                  </a:pathLst>
                </a:custGeom>
                <a:solidFill>
                  <a:srgbClr val="B2B2B2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368" name="Oval 40"/>
                <p:cNvSpPr>
                  <a:spLocks noChangeArrowheads="1"/>
                </p:cNvSpPr>
                <p:nvPr/>
              </p:nvSpPr>
              <p:spPr bwMode="auto">
                <a:xfrm>
                  <a:off x="2299" y="1640"/>
                  <a:ext cx="427" cy="151"/>
                </a:xfrm>
                <a:prstGeom prst="ellipse">
                  <a:avLst/>
                </a:prstGeom>
                <a:solidFill>
                  <a:srgbClr val="4D4D4D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99369" name="Text Box 41"/>
            <p:cNvSpPr txBox="1">
              <a:spLocks noChangeArrowheads="1"/>
            </p:cNvSpPr>
            <p:nvPr/>
          </p:nvSpPr>
          <p:spPr bwMode="auto">
            <a:xfrm>
              <a:off x="1585" y="2210"/>
              <a:ext cx="1343" cy="430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4000" b="1">
                  <a:solidFill>
                    <a:srgbClr val="000000"/>
                  </a:solidFill>
                </a:rPr>
                <a:t>бензин</a:t>
              </a:r>
              <a:endParaRPr lang="ru-RU" sz="4000"/>
            </a:p>
          </p:txBody>
        </p:sp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-152400" y="3886200"/>
            <a:ext cx="1981200" cy="2819400"/>
            <a:chOff x="0" y="1968"/>
            <a:chExt cx="1056" cy="2208"/>
          </a:xfrm>
        </p:grpSpPr>
        <p:sp>
          <p:nvSpPr>
            <p:cNvPr id="99371" name="AutoShape 43"/>
            <p:cNvSpPr>
              <a:spLocks/>
            </p:cNvSpPr>
            <p:nvPr/>
          </p:nvSpPr>
          <p:spPr bwMode="auto">
            <a:xfrm>
              <a:off x="912" y="1968"/>
              <a:ext cx="144" cy="2208"/>
            </a:xfrm>
            <a:prstGeom prst="leftBrace">
              <a:avLst>
                <a:gd name="adj1" fmla="val 12777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72" name="Rectangle 44"/>
            <p:cNvSpPr>
              <a:spLocks noChangeArrowheads="1"/>
            </p:cNvSpPr>
            <p:nvPr/>
          </p:nvSpPr>
          <p:spPr bwMode="auto">
            <a:xfrm>
              <a:off x="0" y="2832"/>
              <a:ext cx="942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4000" b="1"/>
                <a:t> 725 л</a:t>
              </a:r>
            </a:p>
          </p:txBody>
        </p:sp>
      </p:grpSp>
      <p:pic>
        <p:nvPicPr>
          <p:cNvPr id="99373" name="Picture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200400"/>
            <a:ext cx="6477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9374" name="Object 46"/>
          <p:cNvGraphicFramePr>
            <a:graphicFrameLocks noChangeAspect="1"/>
          </p:cNvGraphicFramePr>
          <p:nvPr/>
        </p:nvGraphicFramePr>
        <p:xfrm>
          <a:off x="5791200" y="5181600"/>
          <a:ext cx="647700" cy="1676400"/>
        </p:xfrm>
        <a:graphic>
          <a:graphicData uri="http://schemas.openxmlformats.org/presentationml/2006/ole">
            <p:oleObj spid="_x0000_s56322" name="Формула" r:id="rId5" imgW="152280" imgH="393480" progId="Equation.3">
              <p:embed/>
            </p:oleObj>
          </a:graphicData>
        </a:graphic>
      </p:graphicFrame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4495800" y="4343400"/>
            <a:ext cx="990600" cy="1189038"/>
            <a:chOff x="4176" y="480"/>
            <a:chExt cx="624" cy="749"/>
          </a:xfrm>
        </p:grpSpPr>
        <p:sp>
          <p:nvSpPr>
            <p:cNvPr id="99376" name="Oval 48"/>
            <p:cNvSpPr>
              <a:spLocks noChangeArrowheads="1"/>
            </p:cNvSpPr>
            <p:nvPr/>
          </p:nvSpPr>
          <p:spPr bwMode="auto">
            <a:xfrm>
              <a:off x="4176" y="576"/>
              <a:ext cx="624" cy="5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77" name="Text Box 49"/>
            <p:cNvSpPr txBox="1">
              <a:spLocks noChangeArrowheads="1"/>
            </p:cNvSpPr>
            <p:nvPr/>
          </p:nvSpPr>
          <p:spPr bwMode="auto">
            <a:xfrm>
              <a:off x="4272" y="480"/>
              <a:ext cx="452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</a:p>
          </p:txBody>
        </p:sp>
      </p:grpSp>
      <p:sp>
        <p:nvSpPr>
          <p:cNvPr id="99378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29400" y="6248400"/>
            <a:ext cx="18923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Показать (5)</a:t>
            </a:r>
          </a:p>
        </p:txBody>
      </p:sp>
      <p:sp>
        <p:nvSpPr>
          <p:cNvPr id="99379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61100"/>
            <a:ext cx="457200" cy="4445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99380" name="Rectangle 5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6323" name="Формула" r:id="rId6" imgW="0" imgH="0" progId="Equation.3">
              <p:embed/>
            </p:oleObj>
          </a:graphicData>
        </a:graphic>
      </p:graphicFrame>
      <p:grpSp>
        <p:nvGrpSpPr>
          <p:cNvPr id="16" name="Group 53"/>
          <p:cNvGrpSpPr>
            <a:grpSpLocks/>
          </p:cNvGrpSpPr>
          <p:nvPr/>
        </p:nvGrpSpPr>
        <p:grpSpPr bwMode="auto">
          <a:xfrm>
            <a:off x="2667000" y="3429000"/>
            <a:ext cx="609600" cy="1752600"/>
            <a:chOff x="1872" y="1392"/>
            <a:chExt cx="384" cy="1104"/>
          </a:xfrm>
        </p:grpSpPr>
        <p:sp>
          <p:nvSpPr>
            <p:cNvPr id="99382" name="Freeform 54"/>
            <p:cNvSpPr>
              <a:spLocks/>
            </p:cNvSpPr>
            <p:nvPr/>
          </p:nvSpPr>
          <p:spPr bwMode="auto">
            <a:xfrm>
              <a:off x="1872" y="1440"/>
              <a:ext cx="384" cy="1056"/>
            </a:xfrm>
            <a:custGeom>
              <a:avLst/>
              <a:gdLst/>
              <a:ahLst/>
              <a:cxnLst>
                <a:cxn ang="0">
                  <a:pos x="4" y="678"/>
                </a:cxn>
                <a:cxn ang="0">
                  <a:pos x="84" y="678"/>
                </a:cxn>
                <a:cxn ang="0">
                  <a:pos x="512" y="681"/>
                </a:cxn>
                <a:cxn ang="0">
                  <a:pos x="432" y="352"/>
                </a:cxn>
                <a:cxn ang="0">
                  <a:pos x="503" y="0"/>
                </a:cxn>
                <a:cxn ang="0">
                  <a:pos x="17" y="23"/>
                </a:cxn>
                <a:cxn ang="0">
                  <a:pos x="0" y="1104"/>
                </a:cxn>
              </a:cxnLst>
              <a:rect l="0" t="0" r="r" b="b"/>
              <a:pathLst>
                <a:path w="512" h="1104">
                  <a:moveTo>
                    <a:pt x="4" y="678"/>
                  </a:moveTo>
                  <a:lnTo>
                    <a:pt x="84" y="678"/>
                  </a:lnTo>
                  <a:lnTo>
                    <a:pt x="512" y="681"/>
                  </a:lnTo>
                  <a:lnTo>
                    <a:pt x="432" y="352"/>
                  </a:lnTo>
                  <a:lnTo>
                    <a:pt x="503" y="0"/>
                  </a:lnTo>
                  <a:lnTo>
                    <a:pt x="17" y="23"/>
                  </a:lnTo>
                  <a:lnTo>
                    <a:pt x="0" y="1104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83" name="Text Box 55"/>
            <p:cNvSpPr txBox="1">
              <a:spLocks noChangeArrowheads="1"/>
            </p:cNvSpPr>
            <p:nvPr/>
          </p:nvSpPr>
          <p:spPr bwMode="auto">
            <a:xfrm>
              <a:off x="1872" y="1392"/>
              <a:ext cx="216" cy="4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4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99384" name="Text Box 56"/>
            <p:cNvSpPr txBox="1">
              <a:spLocks noChangeArrowheads="1"/>
            </p:cNvSpPr>
            <p:nvPr/>
          </p:nvSpPr>
          <p:spPr bwMode="auto">
            <a:xfrm>
              <a:off x="1872" y="1680"/>
              <a:ext cx="216" cy="4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4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  <p:sp>
          <p:nvSpPr>
            <p:cNvPr id="99385" name="Freeform 57"/>
            <p:cNvSpPr>
              <a:spLocks/>
            </p:cNvSpPr>
            <p:nvPr/>
          </p:nvSpPr>
          <p:spPr bwMode="auto">
            <a:xfrm>
              <a:off x="1896" y="1760"/>
              <a:ext cx="25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6" y="0"/>
                </a:cxn>
              </a:cxnLst>
              <a:rect l="0" t="0" r="r" b="b"/>
              <a:pathLst>
                <a:path w="256" h="1">
                  <a:moveTo>
                    <a:pt x="0" y="0"/>
                  </a:moveTo>
                  <a:lnTo>
                    <a:pt x="256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86" name="Text Box 58"/>
            <p:cNvSpPr txBox="1">
              <a:spLocks noChangeArrowheads="1"/>
            </p:cNvSpPr>
            <p:nvPr/>
          </p:nvSpPr>
          <p:spPr bwMode="auto">
            <a:xfrm>
              <a:off x="2016" y="1536"/>
              <a:ext cx="216" cy="4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 sz="40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7" name="Group 59"/>
          <p:cNvGrpSpPr>
            <a:grpSpLocks/>
          </p:cNvGrpSpPr>
          <p:nvPr/>
        </p:nvGrpSpPr>
        <p:grpSpPr bwMode="auto">
          <a:xfrm>
            <a:off x="2971800" y="5105400"/>
            <a:ext cx="609600" cy="1752600"/>
            <a:chOff x="1872" y="1392"/>
            <a:chExt cx="384" cy="1104"/>
          </a:xfrm>
        </p:grpSpPr>
        <p:sp>
          <p:nvSpPr>
            <p:cNvPr id="99388" name="Freeform 60"/>
            <p:cNvSpPr>
              <a:spLocks/>
            </p:cNvSpPr>
            <p:nvPr/>
          </p:nvSpPr>
          <p:spPr bwMode="auto">
            <a:xfrm>
              <a:off x="1872" y="1440"/>
              <a:ext cx="384" cy="1056"/>
            </a:xfrm>
            <a:custGeom>
              <a:avLst/>
              <a:gdLst/>
              <a:ahLst/>
              <a:cxnLst>
                <a:cxn ang="0">
                  <a:pos x="4" y="678"/>
                </a:cxn>
                <a:cxn ang="0">
                  <a:pos x="84" y="678"/>
                </a:cxn>
                <a:cxn ang="0">
                  <a:pos x="512" y="681"/>
                </a:cxn>
                <a:cxn ang="0">
                  <a:pos x="432" y="352"/>
                </a:cxn>
                <a:cxn ang="0">
                  <a:pos x="503" y="0"/>
                </a:cxn>
                <a:cxn ang="0">
                  <a:pos x="17" y="23"/>
                </a:cxn>
                <a:cxn ang="0">
                  <a:pos x="0" y="1104"/>
                </a:cxn>
              </a:cxnLst>
              <a:rect l="0" t="0" r="r" b="b"/>
              <a:pathLst>
                <a:path w="512" h="1104">
                  <a:moveTo>
                    <a:pt x="4" y="678"/>
                  </a:moveTo>
                  <a:lnTo>
                    <a:pt x="84" y="678"/>
                  </a:lnTo>
                  <a:lnTo>
                    <a:pt x="512" y="681"/>
                  </a:lnTo>
                  <a:lnTo>
                    <a:pt x="432" y="352"/>
                  </a:lnTo>
                  <a:lnTo>
                    <a:pt x="503" y="0"/>
                  </a:lnTo>
                  <a:lnTo>
                    <a:pt x="17" y="23"/>
                  </a:lnTo>
                  <a:lnTo>
                    <a:pt x="0" y="1104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89" name="Text Box 61"/>
            <p:cNvSpPr txBox="1">
              <a:spLocks noChangeArrowheads="1"/>
            </p:cNvSpPr>
            <p:nvPr/>
          </p:nvSpPr>
          <p:spPr bwMode="auto">
            <a:xfrm>
              <a:off x="1872" y="1392"/>
              <a:ext cx="216" cy="4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4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</a:t>
              </a:r>
            </a:p>
          </p:txBody>
        </p:sp>
        <p:sp>
          <p:nvSpPr>
            <p:cNvPr id="99390" name="Text Box 62"/>
            <p:cNvSpPr txBox="1">
              <a:spLocks noChangeArrowheads="1"/>
            </p:cNvSpPr>
            <p:nvPr/>
          </p:nvSpPr>
          <p:spPr bwMode="auto">
            <a:xfrm>
              <a:off x="1872" y="1680"/>
              <a:ext cx="216" cy="4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4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</a:t>
              </a:r>
            </a:p>
          </p:txBody>
        </p:sp>
        <p:sp>
          <p:nvSpPr>
            <p:cNvPr id="99391" name="Freeform 63"/>
            <p:cNvSpPr>
              <a:spLocks/>
            </p:cNvSpPr>
            <p:nvPr/>
          </p:nvSpPr>
          <p:spPr bwMode="auto">
            <a:xfrm>
              <a:off x="1896" y="1760"/>
              <a:ext cx="25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6" y="0"/>
                </a:cxn>
              </a:cxnLst>
              <a:rect l="0" t="0" r="r" b="b"/>
              <a:pathLst>
                <a:path w="256" h="1">
                  <a:moveTo>
                    <a:pt x="0" y="0"/>
                  </a:moveTo>
                  <a:lnTo>
                    <a:pt x="256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92" name="Text Box 64"/>
            <p:cNvSpPr txBox="1">
              <a:spLocks noChangeArrowheads="1"/>
            </p:cNvSpPr>
            <p:nvPr/>
          </p:nvSpPr>
          <p:spPr bwMode="auto">
            <a:xfrm>
              <a:off x="2016" y="1536"/>
              <a:ext cx="216" cy="4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 sz="40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99393" name="Text Box 65"/>
          <p:cNvSpPr txBox="1">
            <a:spLocks noChangeArrowheads="1"/>
          </p:cNvSpPr>
          <p:nvPr/>
        </p:nvSpPr>
        <p:spPr bwMode="auto">
          <a:xfrm>
            <a:off x="3238500" y="8382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х</a:t>
            </a:r>
          </a:p>
        </p:txBody>
      </p:sp>
      <p:sp>
        <p:nvSpPr>
          <p:cNvPr id="99394" name="Text Box 66"/>
          <p:cNvSpPr txBox="1">
            <a:spLocks noChangeArrowheads="1"/>
          </p:cNvSpPr>
          <p:nvPr/>
        </p:nvSpPr>
        <p:spPr bwMode="auto">
          <a:xfrm>
            <a:off x="2805113" y="2209800"/>
            <a:ext cx="16144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725-х</a:t>
            </a:r>
          </a:p>
        </p:txBody>
      </p:sp>
      <p:sp>
        <p:nvSpPr>
          <p:cNvPr id="99395" name="Text Box 67"/>
          <p:cNvSpPr txBox="1">
            <a:spLocks noChangeArrowheads="1"/>
          </p:cNvSpPr>
          <p:nvPr/>
        </p:nvSpPr>
        <p:spPr bwMode="auto">
          <a:xfrm>
            <a:off x="5943600" y="8382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х</a:t>
            </a:r>
          </a:p>
        </p:txBody>
      </p:sp>
      <p:sp>
        <p:nvSpPr>
          <p:cNvPr id="99396" name="Text Box 68"/>
          <p:cNvSpPr txBox="1">
            <a:spLocks noChangeArrowheads="1"/>
          </p:cNvSpPr>
          <p:nvPr/>
        </p:nvSpPr>
        <p:spPr bwMode="auto">
          <a:xfrm>
            <a:off x="5257800" y="2133600"/>
            <a:ext cx="19859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(725-х)</a:t>
            </a:r>
          </a:p>
        </p:txBody>
      </p:sp>
      <p:grpSp>
        <p:nvGrpSpPr>
          <p:cNvPr id="18" name="Group 69"/>
          <p:cNvGrpSpPr>
            <a:grpSpLocks/>
          </p:cNvGrpSpPr>
          <p:nvPr/>
        </p:nvGrpSpPr>
        <p:grpSpPr bwMode="auto">
          <a:xfrm>
            <a:off x="762000" y="152400"/>
            <a:ext cx="6705600" cy="3124200"/>
            <a:chOff x="480" y="96"/>
            <a:chExt cx="4224" cy="1968"/>
          </a:xfrm>
        </p:grpSpPr>
        <p:sp>
          <p:nvSpPr>
            <p:cNvPr id="99398" name="Rectangle 70"/>
            <p:cNvSpPr>
              <a:spLocks noChangeArrowheads="1"/>
            </p:cNvSpPr>
            <p:nvPr/>
          </p:nvSpPr>
          <p:spPr bwMode="auto">
            <a:xfrm>
              <a:off x="1680" y="96"/>
              <a:ext cx="10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Было, л</a:t>
              </a:r>
            </a:p>
          </p:txBody>
        </p:sp>
        <p:sp>
          <p:nvSpPr>
            <p:cNvPr id="99399" name="Freeform 71"/>
            <p:cNvSpPr>
              <a:spLocks/>
            </p:cNvSpPr>
            <p:nvPr/>
          </p:nvSpPr>
          <p:spPr bwMode="auto">
            <a:xfrm>
              <a:off x="619" y="129"/>
              <a:ext cx="4085" cy="19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32" y="0"/>
                </a:cxn>
                <a:cxn ang="0">
                  <a:pos x="4062" y="1137"/>
                </a:cxn>
                <a:cxn ang="0">
                  <a:pos x="0" y="1167"/>
                </a:cxn>
                <a:cxn ang="0">
                  <a:pos x="5" y="5"/>
                </a:cxn>
              </a:cxnLst>
              <a:rect l="0" t="0" r="r" b="b"/>
              <a:pathLst>
                <a:path w="4062" h="1167">
                  <a:moveTo>
                    <a:pt x="0" y="0"/>
                  </a:moveTo>
                  <a:lnTo>
                    <a:pt x="4032" y="0"/>
                  </a:lnTo>
                  <a:lnTo>
                    <a:pt x="4062" y="1137"/>
                  </a:lnTo>
                  <a:lnTo>
                    <a:pt x="0" y="1167"/>
                  </a:lnTo>
                  <a:lnTo>
                    <a:pt x="5" y="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00" name="Freeform 72"/>
            <p:cNvSpPr>
              <a:spLocks/>
            </p:cNvSpPr>
            <p:nvPr/>
          </p:nvSpPr>
          <p:spPr bwMode="auto">
            <a:xfrm>
              <a:off x="624" y="400"/>
              <a:ext cx="4056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056" y="0"/>
                </a:cxn>
              </a:cxnLst>
              <a:rect l="0" t="0" r="r" b="b"/>
              <a:pathLst>
                <a:path w="4056" h="9">
                  <a:moveTo>
                    <a:pt x="0" y="9"/>
                  </a:moveTo>
                  <a:lnTo>
                    <a:pt x="40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01" name="Freeform 73"/>
            <p:cNvSpPr>
              <a:spLocks/>
            </p:cNvSpPr>
            <p:nvPr/>
          </p:nvSpPr>
          <p:spPr bwMode="auto">
            <a:xfrm>
              <a:off x="1589" y="144"/>
              <a:ext cx="19" cy="1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888"/>
                </a:cxn>
              </a:cxnLst>
              <a:rect l="0" t="0" r="r" b="b"/>
              <a:pathLst>
                <a:path w="19" h="1888">
                  <a:moveTo>
                    <a:pt x="0" y="0"/>
                  </a:moveTo>
                  <a:lnTo>
                    <a:pt x="19" y="18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02" name="Freeform 74"/>
            <p:cNvSpPr>
              <a:spLocks/>
            </p:cNvSpPr>
            <p:nvPr/>
          </p:nvSpPr>
          <p:spPr bwMode="auto">
            <a:xfrm>
              <a:off x="2931" y="144"/>
              <a:ext cx="21" cy="18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1872"/>
                </a:cxn>
              </a:cxnLst>
              <a:rect l="0" t="0" r="r" b="b"/>
              <a:pathLst>
                <a:path w="21" h="1872">
                  <a:moveTo>
                    <a:pt x="0" y="0"/>
                  </a:moveTo>
                  <a:lnTo>
                    <a:pt x="21" y="187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03" name="Freeform 75"/>
            <p:cNvSpPr>
              <a:spLocks/>
            </p:cNvSpPr>
            <p:nvPr/>
          </p:nvSpPr>
          <p:spPr bwMode="auto">
            <a:xfrm>
              <a:off x="632" y="1200"/>
              <a:ext cx="4064" cy="3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4064" y="0"/>
                </a:cxn>
              </a:cxnLst>
              <a:rect l="0" t="0" r="r" b="b"/>
              <a:pathLst>
                <a:path w="4064" h="32">
                  <a:moveTo>
                    <a:pt x="0" y="32"/>
                  </a:moveTo>
                  <a:lnTo>
                    <a:pt x="406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404" name="Rectangle 76"/>
            <p:cNvSpPr>
              <a:spLocks noChangeArrowheads="1"/>
            </p:cNvSpPr>
            <p:nvPr/>
          </p:nvSpPr>
          <p:spPr bwMode="auto">
            <a:xfrm>
              <a:off x="496" y="614"/>
              <a:ext cx="106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1 бочка</a:t>
              </a:r>
            </a:p>
          </p:txBody>
        </p:sp>
        <p:sp>
          <p:nvSpPr>
            <p:cNvPr id="99405" name="Rectangle 77"/>
            <p:cNvSpPr>
              <a:spLocks noChangeArrowheads="1"/>
            </p:cNvSpPr>
            <p:nvPr/>
          </p:nvSpPr>
          <p:spPr bwMode="auto">
            <a:xfrm>
              <a:off x="480" y="1488"/>
              <a:ext cx="106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2 бочка</a:t>
              </a:r>
            </a:p>
          </p:txBody>
        </p:sp>
        <p:sp>
          <p:nvSpPr>
            <p:cNvPr id="99406" name="Rectangle 78"/>
            <p:cNvSpPr>
              <a:spLocks noChangeArrowheads="1"/>
            </p:cNvSpPr>
            <p:nvPr/>
          </p:nvSpPr>
          <p:spPr bwMode="auto">
            <a:xfrm>
              <a:off x="3024" y="100"/>
              <a:ext cx="105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Стало, л</a:t>
              </a:r>
            </a:p>
          </p:txBody>
        </p:sp>
      </p:grpSp>
      <p:grpSp>
        <p:nvGrpSpPr>
          <p:cNvPr id="19" name="Group 79"/>
          <p:cNvGrpSpPr>
            <a:grpSpLocks/>
          </p:cNvGrpSpPr>
          <p:nvPr/>
        </p:nvGrpSpPr>
        <p:grpSpPr bwMode="auto">
          <a:xfrm>
            <a:off x="7162800" y="1219200"/>
            <a:ext cx="990600" cy="1189038"/>
            <a:chOff x="4176" y="480"/>
            <a:chExt cx="624" cy="749"/>
          </a:xfrm>
        </p:grpSpPr>
        <p:sp>
          <p:nvSpPr>
            <p:cNvPr id="99408" name="Oval 80"/>
            <p:cNvSpPr>
              <a:spLocks noChangeArrowheads="1"/>
            </p:cNvSpPr>
            <p:nvPr/>
          </p:nvSpPr>
          <p:spPr bwMode="auto">
            <a:xfrm>
              <a:off x="4176" y="576"/>
              <a:ext cx="624" cy="5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409" name="Text Box 81"/>
            <p:cNvSpPr txBox="1">
              <a:spLocks noChangeArrowheads="1"/>
            </p:cNvSpPr>
            <p:nvPr/>
          </p:nvSpPr>
          <p:spPr bwMode="auto">
            <a:xfrm>
              <a:off x="4272" y="480"/>
              <a:ext cx="452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</a:p>
          </p:txBody>
        </p:sp>
      </p:grpSp>
      <p:sp>
        <p:nvSpPr>
          <p:cNvPr id="99410" name="AutoShape 8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05800" y="228600"/>
            <a:ext cx="609600" cy="609600"/>
          </a:xfrm>
          <a:prstGeom prst="actionButtonInformation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9411" name="Picture 8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609600"/>
            <a:ext cx="530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9412" name="Rectangle 8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6324" name="Формула" r:id="rId8" imgW="0" imgH="0" progId="Equation.3">
              <p:embed/>
            </p:oleObj>
          </a:graphicData>
        </a:graphic>
      </p:graphicFrame>
      <p:pic>
        <p:nvPicPr>
          <p:cNvPr id="99413" name="Picture 8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1936750"/>
            <a:ext cx="51911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L 0.18125 -0.0666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9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0.15625 -0.07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9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7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9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9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9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9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9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9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410"/>
                  </p:tgtEl>
                </p:cond>
              </p:nextCondLst>
            </p:seq>
          </p:childTnLst>
        </p:cTn>
      </p:par>
    </p:tnLst>
    <p:bldLst>
      <p:bldP spid="99393" grpId="0"/>
      <p:bldP spid="99394" grpId="0"/>
      <p:bldP spid="99395" grpId="0"/>
      <p:bldP spid="9939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449</Words>
  <Application>Microsoft Office PowerPoint</Application>
  <PresentationFormat>Экран (4:3)</PresentationFormat>
  <Paragraphs>99</Paragraphs>
  <Slides>16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Формула</vt:lpstr>
      <vt:lpstr>Решение уравнений и задач с помощью уравнений</vt:lpstr>
      <vt:lpstr>Слайд 2</vt:lpstr>
      <vt:lpstr>Слайд 3</vt:lpstr>
      <vt:lpstr>Франсуа Виет</vt:lpstr>
      <vt:lpstr>Найдите  ошибку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.школа 236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Потапова Елена Авиевна</dc:creator>
  <cp:lastModifiedBy>Vova</cp:lastModifiedBy>
  <cp:revision>56</cp:revision>
  <dcterms:created xsi:type="dcterms:W3CDTF">2010-01-03T18:58:16Z</dcterms:created>
  <dcterms:modified xsi:type="dcterms:W3CDTF">2011-12-23T13:12:46Z</dcterms:modified>
</cp:coreProperties>
</file>