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7" r:id="rId2"/>
    <p:sldId id="257" r:id="rId3"/>
    <p:sldId id="256" r:id="rId4"/>
    <p:sldId id="258" r:id="rId5"/>
    <p:sldId id="264" r:id="rId6"/>
    <p:sldId id="265" r:id="rId7"/>
    <p:sldId id="267" r:id="rId8"/>
    <p:sldId id="266" r:id="rId9"/>
    <p:sldId id="268" r:id="rId10"/>
    <p:sldId id="269" r:id="rId11"/>
    <p:sldId id="270" r:id="rId12"/>
    <p:sldId id="271" r:id="rId13"/>
    <p:sldId id="272" r:id="rId14"/>
    <p:sldId id="273" r:id="rId15"/>
    <p:sldId id="274" r:id="rId16"/>
    <p:sldId id="286" r:id="rId17"/>
    <p:sldId id="275" r:id="rId18"/>
    <p:sldId id="277" r:id="rId19"/>
    <p:sldId id="276" r:id="rId20"/>
    <p:sldId id="278" r:id="rId21"/>
    <p:sldId id="282" r:id="rId22"/>
    <p:sldId id="281" r:id="rId23"/>
    <p:sldId id="283" r:id="rId24"/>
    <p:sldId id="284" r:id="rId25"/>
    <p:sldId id="285" r:id="rId26"/>
    <p:sldId id="279" r:id="rId27"/>
    <p:sldId id="280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175" autoAdjust="0"/>
    <p:restoredTop sz="94660"/>
  </p:normalViewPr>
  <p:slideViewPr>
    <p:cSldViewPr>
      <p:cViewPr varScale="1">
        <p:scale>
          <a:sx n="69" d="100"/>
          <a:sy n="69" d="100"/>
        </p:scale>
        <p:origin x="-143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50938" y="214313"/>
            <a:ext cx="7793037" cy="146208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1182688" y="2017713"/>
            <a:ext cx="7772400" cy="4114800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C6F90A-B1BC-4E3A-87DE-76B5D8691CA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09.12.2012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09.12.2012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09.12.2012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09.12.2012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 smtClean="0"/>
              <a:t> Обобщающий урок по разделу «Делимость»</a:t>
            </a:r>
          </a:p>
          <a:p>
            <a:pPr algn="ctr">
              <a:buNone/>
            </a:pPr>
            <a:r>
              <a:rPr lang="ru-RU" dirty="0" smtClean="0"/>
              <a:t>Учитель:   Комарова Елена Игоревна</a:t>
            </a:r>
          </a:p>
          <a:p>
            <a:pPr algn="ctr">
              <a:buNone/>
            </a:pPr>
            <a:r>
              <a:rPr lang="ru-RU" dirty="0" smtClean="0"/>
              <a:t>МБОУ СОШ №3 г. Сасово</a:t>
            </a:r>
          </a:p>
          <a:p>
            <a:pPr algn="ctr">
              <a:buNone/>
            </a:pPr>
            <a:endParaRPr lang="ru-RU" dirty="0" smtClean="0"/>
          </a:p>
          <a:p>
            <a:pPr algn="ctr">
              <a:buNone/>
            </a:pPr>
            <a:endParaRPr lang="ru-RU" dirty="0" smtClean="0"/>
          </a:p>
          <a:p>
            <a:pPr algn="ctr">
              <a:buNone/>
            </a:pPr>
            <a:endParaRPr lang="ru-RU" dirty="0" smtClean="0"/>
          </a:p>
          <a:p>
            <a:pPr algn="ctr">
              <a:buNone/>
            </a:pPr>
            <a:r>
              <a:rPr lang="ru-RU" smtClean="0"/>
              <a:t>2012г</a:t>
            </a:r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Найдите НОК</a:t>
            </a:r>
            <a:br>
              <a:rPr lang="ru-RU" b="1" dirty="0" smtClean="0"/>
            </a:b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4400" b="1" dirty="0" smtClean="0"/>
              <a:t>НОК (45, 15)            НОК (14, 70)</a:t>
            </a:r>
          </a:p>
          <a:p>
            <a:pPr>
              <a:buNone/>
            </a:pPr>
            <a:endParaRPr lang="ru-RU" sz="4400" b="1" dirty="0" smtClean="0"/>
          </a:p>
          <a:p>
            <a:r>
              <a:rPr lang="ru-RU" sz="4400" b="1" dirty="0" smtClean="0"/>
              <a:t>НОК (5, 7)                НОК (11, 6)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Найди  ошибки в разложении на множители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114948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         56</a:t>
            </a:r>
            <a:r>
              <a:rPr lang="en-US" dirty="0" smtClean="0"/>
              <a:t>|8                       63|7</a:t>
            </a:r>
          </a:p>
          <a:p>
            <a:r>
              <a:rPr lang="en-US" dirty="0" smtClean="0"/>
              <a:t>           7|7                         9|9</a:t>
            </a:r>
          </a:p>
          <a:p>
            <a:r>
              <a:rPr lang="en-US" dirty="0" smtClean="0"/>
              <a:t>            1                             1</a:t>
            </a:r>
          </a:p>
          <a:p>
            <a:r>
              <a:rPr lang="en-US" dirty="0" smtClean="0"/>
              <a:t>           56|2            63|7</a:t>
            </a:r>
          </a:p>
          <a:p>
            <a:r>
              <a:rPr lang="en-US" dirty="0" smtClean="0"/>
              <a:t>           14|2              3|3</a:t>
            </a:r>
          </a:p>
          <a:p>
            <a:r>
              <a:rPr lang="en-US" dirty="0" smtClean="0"/>
              <a:t>           28|2              9|3</a:t>
            </a:r>
          </a:p>
          <a:p>
            <a:pPr>
              <a:buNone/>
            </a:pPr>
            <a:r>
              <a:rPr lang="ru-RU" dirty="0" smtClean="0"/>
              <a:t>     </a:t>
            </a:r>
            <a:r>
              <a:rPr lang="en-US" dirty="0" smtClean="0"/>
              <a:t>            7|7               1</a:t>
            </a:r>
          </a:p>
          <a:p>
            <a:pPr>
              <a:buNone/>
            </a:pPr>
            <a:r>
              <a:rPr lang="en-US" dirty="0" smtClean="0"/>
              <a:t>        </a:t>
            </a:r>
            <a:r>
              <a:rPr lang="ru-RU" dirty="0" smtClean="0"/>
              <a:t>   </a:t>
            </a:r>
            <a:r>
              <a:rPr lang="en-US" dirty="0" smtClean="0"/>
              <a:t>     1           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            </a:t>
            </a:r>
            <a:r>
              <a:rPr lang="ru-RU" dirty="0" smtClean="0">
                <a:solidFill>
                  <a:srgbClr val="FF0000"/>
                </a:solidFill>
              </a:rPr>
              <a:t>НОК (56, 63) =  63 ∙ 2∙ 2∙ 2</a:t>
            </a:r>
            <a:endParaRPr lang="en-US" dirty="0" smtClean="0">
              <a:solidFill>
                <a:srgbClr val="FF0000"/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4800" dirty="0" smtClean="0">
                <a:solidFill>
                  <a:srgbClr val="0070C0"/>
                </a:solidFill>
              </a:rPr>
              <a:t>ВСПОМНИ ТЕРМИНЫ!</a:t>
            </a:r>
            <a:endParaRPr lang="ru-RU" sz="4800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4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САМОСТОЯТЕЛЬНАЯ   РАБОТА</a:t>
            </a:r>
          </a:p>
          <a:p>
            <a:pPr algn="ctr">
              <a:buNone/>
            </a:pPr>
            <a:endParaRPr lang="ru-RU" sz="48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4" descr="detia-824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3098800"/>
            <a:ext cx="4071937" cy="375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600200"/>
            <a:ext cx="8401080" cy="5043510"/>
          </a:xfrm>
        </p:spPr>
        <p:txBody>
          <a:bodyPr>
            <a:normAutofit fontScale="77500" lnSpcReduction="20000"/>
          </a:bodyPr>
          <a:lstStyle/>
          <a:p>
            <a:pPr lvl="0"/>
            <a:r>
              <a:rPr lang="ru-RU" sz="3800" b="1" dirty="0" smtClean="0">
                <a:latin typeface="Times New Roman" pitchFamily="18" charset="0"/>
                <a:cs typeface="Times New Roman" pitchFamily="18" charset="0"/>
              </a:rPr>
              <a:t>1. Какое из чисел является делителем числа 216?</a:t>
            </a:r>
            <a:endParaRPr lang="ru-RU" sz="3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А)  108        Б) 5         В)7       Г)0</a:t>
            </a:r>
          </a:p>
          <a:p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ru-RU" sz="3800" b="1" dirty="0" smtClean="0">
                <a:latin typeface="Times New Roman" pitchFamily="18" charset="0"/>
                <a:cs typeface="Times New Roman" pitchFamily="18" charset="0"/>
              </a:rPr>
              <a:t>Какое из чисел является кратным числа 28?</a:t>
            </a:r>
            <a:endParaRPr lang="ru-RU" sz="3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А)1         Б) 7           В)14            Г)28</a:t>
            </a:r>
          </a:p>
          <a:p>
            <a:r>
              <a:rPr lang="ru-RU" sz="3800" b="1" dirty="0" smtClean="0">
                <a:latin typeface="Times New Roman" pitchFamily="18" charset="0"/>
                <a:cs typeface="Times New Roman" pitchFamily="18" charset="0"/>
              </a:rPr>
              <a:t>3. Какую цифру нужно поставить вместо звездочки, чтобы полученное число 31*01 делилось на 9?</a:t>
            </a:r>
            <a:endParaRPr lang="ru-RU" sz="3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А) 0     Б) 9     В)3      Г)4</a:t>
            </a:r>
          </a:p>
          <a:p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4. </a:t>
            </a:r>
            <a:r>
              <a:rPr lang="ru-RU" sz="3800" b="1" dirty="0" smtClean="0">
                <a:latin typeface="Times New Roman" pitchFamily="18" charset="0"/>
                <a:cs typeface="Times New Roman" pitchFamily="18" charset="0"/>
              </a:rPr>
              <a:t>Укажите пару взаимно простых чисел</a:t>
            </a:r>
            <a:endParaRPr lang="ru-RU" sz="3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А) 5 и 60       Б)9 и 40     В)6 и 18    Г)8 и 52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214282" y="1428736"/>
            <a:ext cx="8429684" cy="5723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5.Разложите число  84 на простые множители</a:t>
            </a: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А)12∙ 7        Б) 2∙3∙ 3∙ 7     В)2∙ 2∙ 3∙ 7 Г) 2∙ 6 ∙7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6.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Найдите НОД (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а,в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), если </a:t>
            </a: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а=2∙2∙3∙3∙5∙7   и  в=2∙2∙2∙3∙7</a:t>
            </a: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А) 2∙2∙3∙3∙5∙7          Б)1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В)2∙2∙5∙7                   Г)2∙2∙3∙7</a:t>
            </a: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7. Найдите НОК (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а,в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), если</a:t>
            </a: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а=2∙3∙3∙5∙5   и  в=3∙5∙7∙7∙7</a:t>
            </a: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А)1                 Б) 3∙ 5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В)2∙3∙3∙5∙5∙7∙7∙7      Г) 2∙3∙5∙7∙7∙7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000" dirty="0" smtClean="0"/>
              <a:t>ВЫСТАВЛЯЕМ  ОЦЕНКИ</a:t>
            </a:r>
          </a:p>
          <a:p>
            <a:pPr>
              <a:buNone/>
            </a:pPr>
            <a:endParaRPr lang="ru-RU" sz="4000" dirty="0" smtClean="0"/>
          </a:p>
          <a:p>
            <a:r>
              <a:rPr lang="ru-RU" sz="4000" dirty="0" smtClean="0"/>
              <a:t>«</a:t>
            </a:r>
            <a:r>
              <a:rPr lang="ru-RU" sz="4000" dirty="0" smtClean="0">
                <a:solidFill>
                  <a:srgbClr val="FF0000"/>
                </a:solidFill>
              </a:rPr>
              <a:t>5</a:t>
            </a:r>
            <a:r>
              <a:rPr lang="ru-RU" sz="4000" dirty="0" smtClean="0"/>
              <a:t>» - 7 правильных ответов</a:t>
            </a:r>
          </a:p>
          <a:p>
            <a:r>
              <a:rPr lang="ru-RU" sz="4000" dirty="0" smtClean="0"/>
              <a:t>«</a:t>
            </a:r>
            <a:r>
              <a:rPr lang="ru-RU" sz="4000" dirty="0" smtClean="0">
                <a:solidFill>
                  <a:srgbClr val="0070C0"/>
                </a:solidFill>
              </a:rPr>
              <a:t>4</a:t>
            </a:r>
            <a:r>
              <a:rPr lang="ru-RU" sz="4000" dirty="0" smtClean="0"/>
              <a:t>» – 6-5 правильных ответов</a:t>
            </a:r>
          </a:p>
          <a:p>
            <a:r>
              <a:rPr lang="ru-RU" sz="4000" dirty="0" smtClean="0"/>
              <a:t>«</a:t>
            </a:r>
            <a:r>
              <a:rPr lang="ru-RU" sz="4000" dirty="0" smtClean="0">
                <a:solidFill>
                  <a:srgbClr val="00B050"/>
                </a:solidFill>
              </a:rPr>
              <a:t>3</a:t>
            </a:r>
            <a:r>
              <a:rPr lang="ru-RU" sz="4000" dirty="0" smtClean="0"/>
              <a:t>» – 4 правильных ответа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5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ФИЗКУЛЬТМИНУТКА</a:t>
            </a:r>
            <a:endParaRPr lang="ru-RU" sz="54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10" descr="MCBD05092_0000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43174" y="2616591"/>
            <a:ext cx="4433901" cy="3855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736"/>
            <a:ext cx="8229600" cy="857256"/>
          </a:xfrm>
        </p:spPr>
        <p:txBody>
          <a:bodyPr/>
          <a:lstStyle/>
          <a:p>
            <a:r>
              <a:rPr lang="ru-RU" dirty="0" smtClean="0"/>
              <a:t>ВЫЧИСЛИ: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571472" y="2285964"/>
          <a:ext cx="8229600" cy="457203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7400"/>
                <a:gridCol w="2057400"/>
                <a:gridCol w="2057400"/>
                <a:gridCol w="2057400"/>
              </a:tblGrid>
              <a:tr h="1143009">
                <a:tc>
                  <a:txBody>
                    <a:bodyPr/>
                    <a:lstStyle/>
                    <a:p>
                      <a:r>
                        <a:rPr lang="ru-RU" sz="3200" dirty="0" smtClean="0"/>
                        <a:t>а</a:t>
                      </a:r>
                      <a:r>
                        <a:rPr lang="ru-RU" sz="3200" baseline="0" dirty="0" smtClean="0"/>
                        <a:t>  </a:t>
                      </a:r>
                      <a:r>
                        <a:rPr lang="ru-RU" sz="3200" dirty="0" smtClean="0"/>
                        <a:t>и   в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/>
                        <a:t>а∙ в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dirty="0" smtClean="0"/>
                        <a:t>НОД(</a:t>
                      </a:r>
                      <a:r>
                        <a:rPr lang="ru-RU" sz="3200" dirty="0" err="1" smtClean="0"/>
                        <a:t>а,в</a:t>
                      </a:r>
                      <a:r>
                        <a:rPr lang="ru-RU" sz="3200" dirty="0" smtClean="0"/>
                        <a:t>)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dirty="0" smtClean="0"/>
                        <a:t>НОК (</a:t>
                      </a:r>
                      <a:r>
                        <a:rPr lang="ru-RU" sz="3200" dirty="0" err="1" smtClean="0"/>
                        <a:t>а,в</a:t>
                      </a:r>
                      <a:r>
                        <a:rPr lang="ru-RU" sz="3200" dirty="0" smtClean="0"/>
                        <a:t>)</a:t>
                      </a:r>
                      <a:endParaRPr lang="ru-RU" sz="3200" dirty="0"/>
                    </a:p>
                  </a:txBody>
                  <a:tcPr/>
                </a:tc>
              </a:tr>
              <a:tr h="1143009"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dirty="0">
                          <a:latin typeface="Times New Roman"/>
                          <a:ea typeface="Times New Roman"/>
                          <a:cs typeface="Times New Roman"/>
                        </a:rPr>
                        <a:t>12 и 6</a:t>
                      </a:r>
                      <a:endParaRPr lang="ru-RU" sz="4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143009"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dirty="0">
                          <a:latin typeface="Times New Roman"/>
                          <a:ea typeface="Times New Roman"/>
                          <a:cs typeface="Times New Roman"/>
                        </a:rPr>
                        <a:t>9 и 12</a:t>
                      </a:r>
                      <a:endParaRPr lang="ru-RU" sz="4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143009"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dirty="0">
                          <a:latin typeface="Times New Roman"/>
                          <a:ea typeface="Times New Roman"/>
                          <a:cs typeface="Times New Roman"/>
                        </a:rPr>
                        <a:t>14 и 8</a:t>
                      </a:r>
                      <a:endParaRPr lang="ru-RU" sz="4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ru-RU" dirty="0" smtClean="0"/>
          </a:p>
          <a:p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000100" y="1397000"/>
          <a:ext cx="7572428" cy="48180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93107"/>
                <a:gridCol w="1893107"/>
                <a:gridCol w="1893107"/>
                <a:gridCol w="1893107"/>
              </a:tblGrid>
              <a:tr h="1204521">
                <a:tc>
                  <a:txBody>
                    <a:bodyPr/>
                    <a:lstStyle/>
                    <a:p>
                      <a:r>
                        <a:rPr lang="ru-RU" sz="3200" dirty="0" smtClean="0"/>
                        <a:t>а</a:t>
                      </a:r>
                      <a:r>
                        <a:rPr lang="ru-RU" sz="3200" baseline="0" dirty="0" smtClean="0"/>
                        <a:t>  </a:t>
                      </a:r>
                      <a:r>
                        <a:rPr lang="ru-RU" sz="3200" dirty="0" smtClean="0"/>
                        <a:t>и   в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/>
                        <a:t>а∙ в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dirty="0" smtClean="0"/>
                        <a:t>НОД(</a:t>
                      </a:r>
                      <a:r>
                        <a:rPr lang="ru-RU" sz="3200" dirty="0" err="1" smtClean="0"/>
                        <a:t>а,в</a:t>
                      </a:r>
                      <a:r>
                        <a:rPr lang="ru-RU" sz="3200" dirty="0" smtClean="0"/>
                        <a:t>)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dirty="0" smtClean="0"/>
                        <a:t>НОК (</a:t>
                      </a:r>
                      <a:r>
                        <a:rPr lang="ru-RU" sz="3200" dirty="0" err="1" smtClean="0"/>
                        <a:t>а,в</a:t>
                      </a:r>
                      <a:r>
                        <a:rPr lang="ru-RU" sz="3200" dirty="0" smtClean="0"/>
                        <a:t>)</a:t>
                      </a:r>
                      <a:endParaRPr lang="ru-RU" sz="3200" dirty="0"/>
                    </a:p>
                  </a:txBody>
                  <a:tcPr/>
                </a:tc>
              </a:tr>
              <a:tr h="1204521"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dirty="0">
                          <a:latin typeface="Times New Roman"/>
                          <a:ea typeface="Times New Roman"/>
                          <a:cs typeface="Times New Roman"/>
                        </a:rPr>
                        <a:t>12 и 6</a:t>
                      </a:r>
                      <a:endParaRPr lang="ru-RU" sz="4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i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72</a:t>
                      </a:r>
                      <a:endParaRPr lang="ru-RU" sz="4000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i="1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4000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i="1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12</a:t>
                      </a:r>
                      <a:endParaRPr lang="ru-RU" sz="4000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204521"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dirty="0">
                          <a:latin typeface="Times New Roman"/>
                          <a:ea typeface="Times New Roman"/>
                          <a:cs typeface="Times New Roman"/>
                        </a:rPr>
                        <a:t>9 и 12</a:t>
                      </a:r>
                      <a:endParaRPr lang="ru-RU" sz="4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i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108</a:t>
                      </a:r>
                      <a:endParaRPr lang="ru-RU" sz="4000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i="1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4000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i="1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36</a:t>
                      </a:r>
                      <a:endParaRPr lang="ru-RU" sz="4000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204521"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dirty="0">
                          <a:latin typeface="Times New Roman"/>
                          <a:ea typeface="Times New Roman"/>
                          <a:cs typeface="Times New Roman"/>
                        </a:rPr>
                        <a:t>14 и 8</a:t>
                      </a:r>
                      <a:endParaRPr lang="ru-RU" sz="4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i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112</a:t>
                      </a:r>
                      <a:endParaRPr lang="ru-RU" sz="4000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i="1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4000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i="1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56</a:t>
                      </a:r>
                      <a:endParaRPr lang="ru-RU" sz="4000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257800"/>
          </a:xfrm>
        </p:spPr>
        <p:txBody>
          <a:bodyPr/>
          <a:lstStyle/>
          <a:p>
            <a:r>
              <a:rPr lang="ru-RU" u="sng" dirty="0" smtClean="0"/>
              <a:t>ВЫВОД</a:t>
            </a:r>
            <a:r>
              <a:rPr lang="ru-RU" dirty="0" smtClean="0"/>
              <a:t>:</a:t>
            </a:r>
          </a:p>
          <a:p>
            <a:pPr>
              <a:buNone/>
            </a:pP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Произведение двух  чисел равно произведению их наибольшего общего делителя и наименьшего общего кратного.</a:t>
            </a:r>
          </a:p>
          <a:p>
            <a:pPr>
              <a:buNone/>
            </a:pPr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а∙ в = НОД (</a:t>
            </a:r>
            <a:r>
              <a:rPr lang="ru-RU" sz="4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а,в</a:t>
            </a:r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) ∙ НОК(</a:t>
            </a:r>
            <a:r>
              <a:rPr lang="ru-RU" sz="4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а,в</a:t>
            </a:r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ru-RU" sz="4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РЕШИ   ЗАДАЧУ: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/>
              <a:t>В шкатулке лежали ракушки. Когда их разложили по 4, то 1 ракушка осталась; когда их разложили по 6, то тоже 1 ракушка осталась, когда их разложили по 13, то и в этом случае осталась 1 ракушка. Какое наименьшее количество ракушек могло лежать в шкатулке?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РЕШИ   ЗАДАЧУ: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/>
              <a:t>В шкатулке лежали ракушки. Когда их </a:t>
            </a:r>
            <a:r>
              <a:rPr lang="ru-RU" b="1" dirty="0" smtClean="0">
                <a:solidFill>
                  <a:srgbClr val="FF0000"/>
                </a:solidFill>
              </a:rPr>
              <a:t>разложили по 4</a:t>
            </a:r>
            <a:r>
              <a:rPr lang="ru-RU" b="1" dirty="0" smtClean="0"/>
              <a:t>, то </a:t>
            </a:r>
            <a:r>
              <a:rPr lang="ru-RU" b="1" u="sng" dirty="0" smtClean="0"/>
              <a:t>1 ракушка осталась</a:t>
            </a:r>
            <a:r>
              <a:rPr lang="ru-RU" b="1" dirty="0" smtClean="0"/>
              <a:t>; когда их </a:t>
            </a:r>
            <a:r>
              <a:rPr lang="ru-RU" b="1" dirty="0" smtClean="0">
                <a:solidFill>
                  <a:srgbClr val="FF0000"/>
                </a:solidFill>
              </a:rPr>
              <a:t>разложили по 6</a:t>
            </a:r>
            <a:r>
              <a:rPr lang="ru-RU" b="1" dirty="0" smtClean="0"/>
              <a:t>, то тоже </a:t>
            </a:r>
            <a:r>
              <a:rPr lang="ru-RU" b="1" u="sng" dirty="0" smtClean="0"/>
              <a:t>1 ракушка осталась</a:t>
            </a:r>
            <a:r>
              <a:rPr lang="ru-RU" b="1" dirty="0" smtClean="0"/>
              <a:t>, когда их </a:t>
            </a:r>
            <a:r>
              <a:rPr lang="ru-RU" b="1" dirty="0" smtClean="0">
                <a:solidFill>
                  <a:srgbClr val="FF0000"/>
                </a:solidFill>
              </a:rPr>
              <a:t>разложили по 13</a:t>
            </a:r>
            <a:r>
              <a:rPr lang="ru-RU" b="1" dirty="0" smtClean="0"/>
              <a:t>, то и в этом случае </a:t>
            </a:r>
            <a:r>
              <a:rPr lang="ru-RU" b="1" u="sng" dirty="0" smtClean="0"/>
              <a:t>осталась 1 ракушка</a:t>
            </a:r>
            <a:r>
              <a:rPr lang="ru-RU" b="1" dirty="0" smtClean="0"/>
              <a:t>. Какое наименьшее количество ракушек могло лежать в шкатулке?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АЛГОРИТМ   РЕШЕНИЯ: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4800" dirty="0" smtClean="0"/>
              <a:t>1. Найти НОК (4, 6, 13)</a:t>
            </a:r>
          </a:p>
          <a:p>
            <a:pPr>
              <a:buNone/>
            </a:pPr>
            <a:r>
              <a:rPr lang="ru-RU" sz="4800" dirty="0" smtClean="0"/>
              <a:t>2. К полученному числу прибавить 1.</a:t>
            </a:r>
            <a:endParaRPr lang="ru-RU" sz="4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КАРТА САМООЦЕНКИ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357298"/>
            <a:ext cx="8229600" cy="5286412"/>
          </a:xfrm>
        </p:spPr>
        <p:txBody>
          <a:bodyPr>
            <a:normAutofit fontScale="62500" lnSpcReduction="20000"/>
          </a:bodyPr>
          <a:lstStyle/>
          <a:p>
            <a:r>
              <a:rPr lang="ru-RU" sz="4100" dirty="0" smtClean="0">
                <a:latin typeface="Times New Roman" pitchFamily="18" charset="0"/>
                <a:cs typeface="Times New Roman" pitchFamily="18" charset="0"/>
              </a:rPr>
              <a:t>Я знаю, что такое </a:t>
            </a:r>
          </a:p>
          <a:p>
            <a:pPr>
              <a:buNone/>
            </a:pPr>
            <a:r>
              <a:rPr lang="ru-RU" sz="4100" dirty="0" smtClean="0">
                <a:latin typeface="Times New Roman" pitchFamily="18" charset="0"/>
                <a:cs typeface="Times New Roman" pitchFamily="18" charset="0"/>
              </a:rPr>
              <a:t>                     - делитель натурального числа</a:t>
            </a:r>
          </a:p>
          <a:p>
            <a:pPr>
              <a:buNone/>
            </a:pPr>
            <a:r>
              <a:rPr lang="ru-RU" sz="4100" dirty="0" smtClean="0">
                <a:latin typeface="Times New Roman" pitchFamily="18" charset="0"/>
                <a:cs typeface="Times New Roman" pitchFamily="18" charset="0"/>
              </a:rPr>
              <a:t>                     - кратное   натурального числа</a:t>
            </a:r>
          </a:p>
          <a:p>
            <a:pPr>
              <a:buNone/>
            </a:pPr>
            <a:r>
              <a:rPr lang="ru-RU" sz="4100" dirty="0" smtClean="0">
                <a:latin typeface="Times New Roman" pitchFamily="18" charset="0"/>
                <a:cs typeface="Times New Roman" pitchFamily="18" charset="0"/>
              </a:rPr>
              <a:t>                     - наибольший общий делитель</a:t>
            </a:r>
          </a:p>
          <a:p>
            <a:pPr>
              <a:buNone/>
            </a:pPr>
            <a:r>
              <a:rPr lang="ru-RU" sz="4100" dirty="0" smtClean="0">
                <a:latin typeface="Times New Roman" pitchFamily="18" charset="0"/>
                <a:cs typeface="Times New Roman" pitchFamily="18" charset="0"/>
              </a:rPr>
              <a:t>                     - наименьшее общее кратное</a:t>
            </a:r>
          </a:p>
          <a:p>
            <a:r>
              <a:rPr lang="ru-RU" sz="4100" dirty="0" smtClean="0">
                <a:latin typeface="Times New Roman" pitchFamily="18" charset="0"/>
                <a:cs typeface="Times New Roman" pitchFamily="18" charset="0"/>
              </a:rPr>
              <a:t>Я знаю признаки делимости  </a:t>
            </a:r>
          </a:p>
          <a:p>
            <a:pPr>
              <a:buNone/>
            </a:pPr>
            <a:r>
              <a:rPr lang="ru-RU" sz="4100" dirty="0" smtClean="0">
                <a:latin typeface="Times New Roman" pitchFamily="18" charset="0"/>
                <a:cs typeface="Times New Roman" pitchFamily="18" charset="0"/>
              </a:rPr>
              <a:t>                  - на 10</a:t>
            </a:r>
          </a:p>
          <a:p>
            <a:pPr>
              <a:buNone/>
            </a:pPr>
            <a:r>
              <a:rPr lang="ru-RU" sz="4100" dirty="0" smtClean="0">
                <a:latin typeface="Times New Roman" pitchFamily="18" charset="0"/>
                <a:cs typeface="Times New Roman" pitchFamily="18" charset="0"/>
              </a:rPr>
              <a:t>                  - на 5</a:t>
            </a:r>
          </a:p>
          <a:p>
            <a:pPr>
              <a:buNone/>
            </a:pPr>
            <a:r>
              <a:rPr lang="ru-RU" sz="4100" dirty="0" smtClean="0">
                <a:latin typeface="Times New Roman" pitchFamily="18" charset="0"/>
                <a:cs typeface="Times New Roman" pitchFamily="18" charset="0"/>
              </a:rPr>
              <a:t>                  - на 2</a:t>
            </a:r>
          </a:p>
          <a:p>
            <a:pPr>
              <a:buNone/>
            </a:pPr>
            <a:r>
              <a:rPr lang="ru-RU" sz="4100" dirty="0" smtClean="0">
                <a:latin typeface="Times New Roman" pitchFamily="18" charset="0"/>
                <a:cs typeface="Times New Roman" pitchFamily="18" charset="0"/>
              </a:rPr>
              <a:t>                  -  на 3</a:t>
            </a:r>
          </a:p>
          <a:p>
            <a:pPr>
              <a:buNone/>
            </a:pPr>
            <a:r>
              <a:rPr lang="ru-RU" sz="4100" dirty="0" smtClean="0">
                <a:latin typeface="Times New Roman" pitchFamily="18" charset="0"/>
                <a:cs typeface="Times New Roman" pitchFamily="18" charset="0"/>
              </a:rPr>
              <a:t>                  - на 9</a:t>
            </a:r>
          </a:p>
          <a:p>
            <a:endParaRPr lang="ru-RU" dirty="0" smtClean="0"/>
          </a:p>
          <a:p>
            <a:r>
              <a:rPr lang="ru-RU" dirty="0" smtClean="0"/>
              <a:t> 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20000" b="-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Я знаю, какие числа называются 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              -  простыми                                                    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              -  составными    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              -  взаимно простыми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Я умею раскладывать на простые множители числа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Я умею вычислять 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                 НОД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                 НОК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Я справился (справилась) с тестом</a:t>
            </a: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           Я готов (готова) к контрольной работе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 dpi="0" rotWithShape="1">
          <a:blip r:embed="rId2" cstate="print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Заголовок 1"/>
          <p:cNvSpPr>
            <a:spLocks noGrp="1"/>
          </p:cNvSpPr>
          <p:nvPr>
            <p:ph type="title" idx="4294967295"/>
          </p:nvPr>
        </p:nvSpPr>
        <p:spPr>
          <a:xfrm>
            <a:off x="685800" y="152400"/>
            <a:ext cx="6870700" cy="919163"/>
          </a:xfrm>
        </p:spPr>
        <p:txBody>
          <a:bodyPr/>
          <a:lstStyle/>
          <a:p>
            <a:pPr eaLnBrk="1" hangingPunct="1"/>
            <a:r>
              <a:rPr lang="ru-RU" smtClean="0"/>
              <a:t> Итог урока:</a:t>
            </a:r>
          </a:p>
        </p:txBody>
      </p:sp>
      <p:sp>
        <p:nvSpPr>
          <p:cNvPr id="23555" name="Содержимое 2"/>
          <p:cNvSpPr>
            <a:spLocks noGrp="1"/>
          </p:cNvSpPr>
          <p:nvPr>
            <p:ph idx="4294967295"/>
          </p:nvPr>
        </p:nvSpPr>
        <p:spPr>
          <a:xfrm>
            <a:off x="685800" y="1285875"/>
            <a:ext cx="7696200" cy="5357813"/>
          </a:xfrm>
        </p:spPr>
        <p:txBody>
          <a:bodyPr>
            <a:normAutofit lnSpcReduction="10000"/>
          </a:bodyPr>
          <a:lstStyle/>
          <a:p>
            <a:pPr>
              <a:lnSpc>
                <a:spcPct val="80000"/>
              </a:lnSpc>
            </a:pPr>
            <a:r>
              <a:rPr lang="ru-RU" b="1" dirty="0" smtClean="0"/>
              <a:t>сегодня я узнал…</a:t>
            </a:r>
          </a:p>
          <a:p>
            <a:pPr>
              <a:lnSpc>
                <a:spcPct val="80000"/>
              </a:lnSpc>
            </a:pPr>
            <a:r>
              <a:rPr lang="ru-RU" b="1" dirty="0" smtClean="0"/>
              <a:t>было трудно…</a:t>
            </a:r>
          </a:p>
          <a:p>
            <a:pPr>
              <a:lnSpc>
                <a:spcPct val="80000"/>
              </a:lnSpc>
            </a:pPr>
            <a:r>
              <a:rPr lang="ru-RU" b="1" dirty="0" smtClean="0"/>
              <a:t>я выполнял задания…</a:t>
            </a:r>
          </a:p>
          <a:p>
            <a:pPr>
              <a:lnSpc>
                <a:spcPct val="80000"/>
              </a:lnSpc>
            </a:pPr>
            <a:r>
              <a:rPr lang="ru-RU" b="1" dirty="0" smtClean="0"/>
              <a:t>я понял, что…</a:t>
            </a:r>
          </a:p>
          <a:p>
            <a:pPr>
              <a:lnSpc>
                <a:spcPct val="80000"/>
              </a:lnSpc>
            </a:pPr>
            <a:r>
              <a:rPr lang="ru-RU" b="1" dirty="0" smtClean="0"/>
              <a:t>теперь я могу…</a:t>
            </a:r>
          </a:p>
          <a:p>
            <a:pPr>
              <a:lnSpc>
                <a:spcPct val="80000"/>
              </a:lnSpc>
            </a:pPr>
            <a:r>
              <a:rPr lang="ru-RU" b="1" dirty="0" smtClean="0"/>
              <a:t>я приобрел…</a:t>
            </a:r>
          </a:p>
          <a:p>
            <a:pPr>
              <a:lnSpc>
                <a:spcPct val="80000"/>
              </a:lnSpc>
            </a:pPr>
            <a:r>
              <a:rPr lang="ru-RU" b="1" dirty="0" smtClean="0"/>
              <a:t>я научился…</a:t>
            </a:r>
          </a:p>
          <a:p>
            <a:pPr>
              <a:lnSpc>
                <a:spcPct val="80000"/>
              </a:lnSpc>
            </a:pPr>
            <a:r>
              <a:rPr lang="ru-RU" b="1" dirty="0" smtClean="0"/>
              <a:t>           у меня получилось …</a:t>
            </a:r>
          </a:p>
          <a:p>
            <a:pPr>
              <a:lnSpc>
                <a:spcPct val="80000"/>
              </a:lnSpc>
            </a:pPr>
            <a:r>
              <a:rPr lang="ru-RU" b="1" dirty="0" smtClean="0"/>
              <a:t>           я смог…</a:t>
            </a:r>
          </a:p>
          <a:p>
            <a:pPr>
              <a:lnSpc>
                <a:spcPct val="80000"/>
              </a:lnSpc>
              <a:buNone/>
            </a:pPr>
            <a:r>
              <a:rPr lang="ru-RU" b="1" dirty="0" smtClean="0"/>
              <a:t>                     меня удивило…</a:t>
            </a:r>
          </a:p>
          <a:p>
            <a:pPr>
              <a:lnSpc>
                <a:spcPct val="80000"/>
              </a:lnSpc>
              <a:buNone/>
            </a:pPr>
            <a:r>
              <a:rPr lang="ru-RU" b="1" smtClean="0"/>
              <a:t>                        мне </a:t>
            </a:r>
            <a:r>
              <a:rPr lang="ru-RU" b="1" dirty="0" smtClean="0"/>
              <a:t>захотелось…</a:t>
            </a:r>
          </a:p>
          <a:p>
            <a:pPr eaLnBrk="1" hangingPunct="1"/>
            <a:endParaRPr lang="ru-RU" dirty="0" smtClean="0"/>
          </a:p>
        </p:txBody>
      </p:sp>
      <p:pic>
        <p:nvPicPr>
          <p:cNvPr id="23556" name="Рисунок 3" descr="chasa-37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86644" y="642918"/>
            <a:ext cx="1643062" cy="123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4291"/>
            <a:ext cx="7772400" cy="1857387"/>
          </a:xfrm>
        </p:spPr>
        <p:txBody>
          <a:bodyPr/>
          <a:lstStyle/>
          <a:p>
            <a:pPr algn="r"/>
            <a:r>
              <a:rPr lang="ru-RU" dirty="0" smtClean="0">
                <a:solidFill>
                  <a:srgbClr val="00B050"/>
                </a:solidFill>
              </a:rPr>
              <a:t>Спасибо за урок!</a:t>
            </a:r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00175"/>
            <a:ext cx="7772400" cy="1000131"/>
          </a:xfrm>
        </p:spPr>
        <p:txBody>
          <a:bodyPr/>
          <a:lstStyle/>
          <a:p>
            <a:r>
              <a:rPr lang="ru-RU" dirty="0" smtClean="0"/>
              <a:t>УСТНЫЙ   СЧЕТ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8596" y="2285992"/>
            <a:ext cx="8358246" cy="4286280"/>
          </a:xfrm>
        </p:spPr>
        <p:txBody>
          <a:bodyPr>
            <a:normAutofit/>
          </a:bodyPr>
          <a:lstStyle/>
          <a:p>
            <a:pPr algn="l"/>
            <a:r>
              <a:rPr lang="ru-RU" b="1" dirty="0" smtClean="0">
                <a:solidFill>
                  <a:srgbClr val="FF0000"/>
                </a:solidFill>
              </a:rPr>
              <a:t>28</a:t>
            </a:r>
            <a:r>
              <a:rPr lang="ru-RU" b="1" dirty="0" smtClean="0">
                <a:solidFill>
                  <a:schemeClr val="tx1"/>
                </a:solidFill>
              </a:rPr>
              <a:t> + 32             </a:t>
            </a:r>
            <a:r>
              <a:rPr lang="ru-RU" b="1" dirty="0" smtClean="0">
                <a:solidFill>
                  <a:srgbClr val="FF0000"/>
                </a:solidFill>
              </a:rPr>
              <a:t>100</a:t>
            </a:r>
            <a:r>
              <a:rPr lang="ru-RU" b="1" dirty="0" smtClean="0">
                <a:solidFill>
                  <a:schemeClr val="tx1"/>
                </a:solidFill>
              </a:rPr>
              <a:t> – 8             </a:t>
            </a:r>
            <a:r>
              <a:rPr lang="ru-RU" b="1" dirty="0" smtClean="0">
                <a:solidFill>
                  <a:srgbClr val="00B050"/>
                </a:solidFill>
              </a:rPr>
              <a:t>90</a:t>
            </a:r>
            <a:r>
              <a:rPr lang="ru-RU" b="1" dirty="0" smtClean="0">
                <a:solidFill>
                  <a:schemeClr val="tx1"/>
                </a:solidFill>
              </a:rPr>
              <a:t> – 34        </a:t>
            </a:r>
            <a:r>
              <a:rPr lang="ru-RU" b="1" dirty="0" smtClean="0">
                <a:solidFill>
                  <a:srgbClr val="00B050"/>
                </a:solidFill>
              </a:rPr>
              <a:t>95</a:t>
            </a:r>
            <a:r>
              <a:rPr lang="ru-RU" b="1" dirty="0" smtClean="0">
                <a:solidFill>
                  <a:schemeClr val="tx1"/>
                </a:solidFill>
              </a:rPr>
              <a:t> – 37</a:t>
            </a:r>
          </a:p>
          <a:p>
            <a:pPr algn="l"/>
            <a:r>
              <a:rPr lang="ru-RU" b="1" dirty="0" smtClean="0">
                <a:solidFill>
                  <a:schemeClr val="tx1"/>
                </a:solidFill>
              </a:rPr>
              <a:t>        :12                      : 2                     :14               : 29</a:t>
            </a:r>
          </a:p>
          <a:p>
            <a:pPr algn="l"/>
            <a:r>
              <a:rPr lang="ru-RU" b="1" dirty="0" smtClean="0">
                <a:solidFill>
                  <a:schemeClr val="tx1"/>
                </a:solidFill>
              </a:rPr>
              <a:t>       ∙ 17                      - 2                    ∙ 13             + 90</a:t>
            </a:r>
          </a:p>
          <a:p>
            <a:pPr algn="l"/>
            <a:r>
              <a:rPr lang="ru-RU" b="1" dirty="0" smtClean="0">
                <a:solidFill>
                  <a:schemeClr val="tx1"/>
                </a:solidFill>
              </a:rPr>
              <a:t>       - 71                     : 11                   +18              :23</a:t>
            </a:r>
          </a:p>
          <a:p>
            <a:pPr algn="l"/>
            <a:r>
              <a:rPr lang="ru-RU" b="1" dirty="0" smtClean="0">
                <a:solidFill>
                  <a:schemeClr val="tx1"/>
                </a:solidFill>
              </a:rPr>
              <a:t>      __________________               </a:t>
            </a:r>
            <a:r>
              <a:rPr lang="ru-RU" b="1" u="sng" dirty="0" smtClean="0">
                <a:solidFill>
                  <a:schemeClr val="tx1"/>
                </a:solidFill>
              </a:rPr>
              <a:t>: 14               +1</a:t>
            </a:r>
          </a:p>
          <a:p>
            <a:pPr algn="l"/>
            <a:r>
              <a:rPr lang="ru-RU" b="1" dirty="0" smtClean="0">
                <a:solidFill>
                  <a:srgbClr val="FF0000"/>
                </a:solidFill>
              </a:rPr>
              <a:t>           4                       4                         </a:t>
            </a:r>
            <a:r>
              <a:rPr lang="ru-RU" b="1" dirty="0" smtClean="0">
                <a:solidFill>
                  <a:srgbClr val="00B050"/>
                </a:solidFill>
              </a:rPr>
              <a:t>5                5</a:t>
            </a:r>
            <a:endParaRPr lang="ru-RU" b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dirty="0" smtClean="0"/>
              <a:t> Обобщающий урок по разделу «Делимость»</a:t>
            </a:r>
          </a:p>
          <a:p>
            <a:r>
              <a:rPr lang="ru-RU" u="sng" dirty="0" smtClean="0"/>
              <a:t>Цель урока</a:t>
            </a:r>
            <a:r>
              <a:rPr lang="ru-RU" dirty="0" smtClean="0"/>
              <a:t>:  обобщить и систематизировать знания по разделу «Делимость».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5506" name="Rectangle 2"/>
          <p:cNvSpPr>
            <a:spLocks noGrp="1" noChangeArrowheads="1"/>
          </p:cNvSpPr>
          <p:nvPr>
            <p:ph type="title"/>
          </p:nvPr>
        </p:nvSpPr>
        <p:spPr>
          <a:xfrm>
            <a:off x="1150938" y="142852"/>
            <a:ext cx="7793037" cy="1912961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sz="4000" b="1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По какому признаку объединены числа в строчках таблицы</a:t>
            </a:r>
          </a:p>
        </p:txBody>
      </p:sp>
      <p:graphicFrame>
        <p:nvGraphicFramePr>
          <p:cNvPr id="405609" name="Group 105"/>
          <p:cNvGraphicFramePr>
            <a:graphicFrameLocks noGrp="1"/>
          </p:cNvGraphicFramePr>
          <p:nvPr>
            <p:ph idx="1"/>
          </p:nvPr>
        </p:nvGraphicFramePr>
        <p:xfrm>
          <a:off x="1428728" y="2143116"/>
          <a:ext cx="7065963" cy="3327401"/>
        </p:xfrm>
        <a:graphic>
          <a:graphicData uri="http://schemas.openxmlformats.org/drawingml/2006/table">
            <a:tbl>
              <a:tblPr/>
              <a:tblGrid>
                <a:gridCol w="1766888"/>
                <a:gridCol w="1766887"/>
                <a:gridCol w="1765300"/>
                <a:gridCol w="1766888"/>
              </a:tblGrid>
              <a:tr h="0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SimSun" pitchFamily="2" charset="-122"/>
                          <a:cs typeface="Times New Roman" pitchFamily="18" charset="0"/>
                        </a:rPr>
                        <a:t>248</a:t>
                      </a:r>
                      <a:endParaRPr kumimoji="0" lang="ru-RU" sz="4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SimSun" pitchFamily="2" charset="-122"/>
                        <a:cs typeface="Arial" charset="0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SimSun" pitchFamily="2" charset="-122"/>
                          <a:cs typeface="Times New Roman" pitchFamily="18" charset="0"/>
                        </a:rPr>
                        <a:t>24</a:t>
                      </a:r>
                      <a:endParaRPr kumimoji="0" lang="ru-RU" sz="4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SimSun" pitchFamily="2" charset="-122"/>
                        <a:cs typeface="Arial" charset="0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SimSun" pitchFamily="2" charset="-122"/>
                          <a:cs typeface="Times New Roman" pitchFamily="18" charset="0"/>
                        </a:rPr>
                        <a:t>46</a:t>
                      </a:r>
                      <a:endParaRPr kumimoji="0" lang="ru-RU" sz="4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SimSun" pitchFamily="2" charset="-122"/>
                        <a:cs typeface="Arial" charset="0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SimSun" pitchFamily="2" charset="-122"/>
                          <a:cs typeface="Times New Roman" pitchFamily="18" charset="0"/>
                        </a:rPr>
                        <a:t>342</a:t>
                      </a:r>
                      <a:endParaRPr kumimoji="0" lang="ru-RU" sz="4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SimSun" pitchFamily="2" charset="-122"/>
                        <a:cs typeface="Arial" charset="0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55663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SimSun" pitchFamily="2" charset="-122"/>
                          <a:cs typeface="Times New Roman" pitchFamily="18" charset="0"/>
                        </a:rPr>
                        <a:t>505</a:t>
                      </a:r>
                      <a:endParaRPr kumimoji="0" lang="ru-RU" sz="4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SimSun" pitchFamily="2" charset="-122"/>
                        <a:cs typeface="Arial" charset="0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SimSun" pitchFamily="2" charset="-122"/>
                          <a:cs typeface="Times New Roman" pitchFamily="18" charset="0"/>
                        </a:rPr>
                        <a:t>270</a:t>
                      </a:r>
                      <a:endParaRPr kumimoji="0" lang="ru-RU" sz="4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SimSun" pitchFamily="2" charset="-122"/>
                        <a:cs typeface="Arial" charset="0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SimSun" pitchFamily="2" charset="-122"/>
                          <a:cs typeface="Times New Roman" pitchFamily="18" charset="0"/>
                        </a:rPr>
                        <a:t>455</a:t>
                      </a:r>
                      <a:endParaRPr kumimoji="0" lang="ru-RU" sz="4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SimSun" pitchFamily="2" charset="-122"/>
                        <a:cs typeface="Arial" charset="0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SimSun" pitchFamily="2" charset="-122"/>
                          <a:cs typeface="Times New Roman" pitchFamily="18" charset="0"/>
                        </a:rPr>
                        <a:t>725</a:t>
                      </a:r>
                      <a:endParaRPr kumimoji="0" lang="ru-RU" sz="4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SimSun" pitchFamily="2" charset="-122"/>
                        <a:cs typeface="Arial" charset="0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54075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SimSun" pitchFamily="2" charset="-122"/>
                          <a:cs typeface="Times New Roman" pitchFamily="18" charset="0"/>
                        </a:rPr>
                        <a:t>123</a:t>
                      </a:r>
                      <a:endParaRPr kumimoji="0" lang="ru-RU" sz="4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SimSun" pitchFamily="2" charset="-122"/>
                        <a:cs typeface="Arial" charset="0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SimSun" pitchFamily="2" charset="-122"/>
                          <a:cs typeface="Times New Roman" pitchFamily="18" charset="0"/>
                        </a:rPr>
                        <a:t>321</a:t>
                      </a:r>
                      <a:endParaRPr kumimoji="0" lang="ru-RU" sz="4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SimSun" pitchFamily="2" charset="-122"/>
                        <a:cs typeface="Arial" charset="0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SimSun" pitchFamily="2" charset="-122"/>
                          <a:cs typeface="Times New Roman" pitchFamily="18" charset="0"/>
                        </a:rPr>
                        <a:t>60</a:t>
                      </a:r>
                      <a:endParaRPr kumimoji="0" lang="ru-RU" sz="4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SimSun" pitchFamily="2" charset="-122"/>
                        <a:cs typeface="Arial" charset="0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SimSun" pitchFamily="2" charset="-122"/>
                          <a:cs typeface="Times New Roman" pitchFamily="18" charset="0"/>
                        </a:rPr>
                        <a:t>57</a:t>
                      </a:r>
                      <a:endParaRPr kumimoji="0" lang="ru-RU" sz="4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SimSun" pitchFamily="2" charset="-122"/>
                        <a:cs typeface="Arial" charset="0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55663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SimSun" pitchFamily="2" charset="-122"/>
                          <a:cs typeface="Times New Roman" pitchFamily="18" charset="0"/>
                        </a:rPr>
                        <a:t>2</a:t>
                      </a:r>
                      <a:endParaRPr kumimoji="0" lang="ru-RU" sz="4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SimSun" pitchFamily="2" charset="-122"/>
                        <a:cs typeface="Arial" charset="0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SimSun" pitchFamily="2" charset="-122"/>
                          <a:cs typeface="Times New Roman" pitchFamily="18" charset="0"/>
                        </a:rPr>
                        <a:t>31</a:t>
                      </a:r>
                      <a:endParaRPr kumimoji="0" lang="ru-RU" sz="4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SimSun" pitchFamily="2" charset="-122"/>
                        <a:cs typeface="Arial" charset="0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SimSun" pitchFamily="2" charset="-122"/>
                          <a:cs typeface="Times New Roman" pitchFamily="18" charset="0"/>
                        </a:rPr>
                        <a:t>29</a:t>
                      </a:r>
                      <a:endParaRPr kumimoji="0" lang="ru-RU" sz="4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SimSun" pitchFamily="2" charset="-122"/>
                        <a:cs typeface="Arial" charset="0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SimSun" pitchFamily="2" charset="-122"/>
                          <a:cs typeface="Times New Roman" pitchFamily="18" charset="0"/>
                        </a:rPr>
                        <a:t>19</a:t>
                      </a:r>
                      <a:endParaRPr kumimoji="0" lang="ru-RU" sz="4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SimSun" pitchFamily="2" charset="-122"/>
                        <a:cs typeface="Arial" charset="0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Верно или неверно утверждение?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lvl="0">
              <a:buNone/>
            </a:pPr>
            <a:r>
              <a:rPr lang="ru-RU" b="1" dirty="0" smtClean="0"/>
              <a:t>А)    1 является простым числом.</a:t>
            </a:r>
          </a:p>
          <a:p>
            <a:pPr lvl="0">
              <a:buNone/>
            </a:pPr>
            <a:r>
              <a:rPr lang="ru-RU" b="1" dirty="0" smtClean="0"/>
              <a:t>Б)    Все четные числа составные.</a:t>
            </a:r>
          </a:p>
          <a:p>
            <a:pPr lvl="0">
              <a:buNone/>
            </a:pPr>
            <a:r>
              <a:rPr lang="ru-RU" b="1" dirty="0" smtClean="0"/>
              <a:t>В)  В результате умножения двух простых чисел получается составное число.</a:t>
            </a:r>
          </a:p>
          <a:p>
            <a:pPr lvl="0">
              <a:buNone/>
            </a:pPr>
            <a:r>
              <a:rPr lang="ru-RU" b="1" dirty="0" smtClean="0"/>
              <a:t>Г) Сумма двух четных чисел является нечетным</a:t>
            </a:r>
          </a:p>
          <a:p>
            <a:pPr lvl="0">
              <a:buNone/>
            </a:pPr>
            <a:r>
              <a:rPr lang="ru-RU" b="1" dirty="0" smtClean="0"/>
              <a:t>            числом.</a:t>
            </a:r>
          </a:p>
          <a:p>
            <a:pPr lvl="0">
              <a:buNone/>
            </a:pPr>
            <a:r>
              <a:rPr lang="ru-RU" b="1" dirty="0" smtClean="0"/>
              <a:t>             Д) 2 455 + 3895 делится на 5.</a:t>
            </a:r>
          </a:p>
          <a:p>
            <a:pPr lvl="0">
              <a:buNone/>
            </a:pPr>
            <a:r>
              <a:rPr lang="ru-RU" b="1" dirty="0" smtClean="0"/>
              <a:t>              Е) Если число оканчивается цифрой 3, то</a:t>
            </a:r>
          </a:p>
          <a:p>
            <a:pPr lvl="0">
              <a:buNone/>
            </a:pPr>
            <a:r>
              <a:rPr lang="ru-RU" b="1" dirty="0" smtClean="0"/>
              <a:t>                оно всегда делится  на 3.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42919"/>
            <a:ext cx="8472518" cy="4143404"/>
          </a:xfrm>
        </p:spPr>
        <p:txBody>
          <a:bodyPr/>
          <a:lstStyle/>
          <a:p>
            <a:r>
              <a:rPr lang="ru-RU" dirty="0" smtClean="0"/>
              <a:t>Докажите, что 153 – кратно 3. 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Назовите два последующих  числа, кратных 3.</a:t>
            </a:r>
          </a:p>
          <a:p>
            <a:pPr>
              <a:buNone/>
            </a:pPr>
            <a:r>
              <a:rPr lang="ru-RU" dirty="0" smtClean="0"/>
              <a:t>   Назовите два предыдущих  числа, кратных 3.</a:t>
            </a:r>
          </a:p>
          <a:p>
            <a:pPr>
              <a:buNone/>
            </a:pPr>
            <a:r>
              <a:rPr lang="ru-RU" dirty="0" smtClean="0"/>
              <a:t>           Назовите  наибольшее кратное  числа 3 .</a:t>
            </a:r>
          </a:p>
          <a:p>
            <a:endParaRPr lang="ru-RU" dirty="0"/>
          </a:p>
        </p:txBody>
      </p:sp>
      <p:pic>
        <p:nvPicPr>
          <p:cNvPr id="4" name="Рисунок 3" descr="knigi-97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750" y="0"/>
            <a:ext cx="2000250" cy="1928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Назовите числа, </a:t>
            </a:r>
            <a:r>
              <a:rPr lang="ru-RU" b="1" u="sng" dirty="0" smtClean="0"/>
              <a:t>не являющиеся </a:t>
            </a:r>
            <a:r>
              <a:rPr lang="ru-RU" b="1" dirty="0" smtClean="0"/>
              <a:t>взаимно простыми</a:t>
            </a:r>
            <a:endParaRPr lang="ru-RU" b="1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А)  99   и 18        </a:t>
            </a:r>
          </a:p>
          <a:p>
            <a:pPr>
              <a:buNone/>
            </a:pP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       Б)   24 и 246</a:t>
            </a:r>
          </a:p>
          <a:p>
            <a:pPr>
              <a:buNone/>
            </a:pP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                 В)  17  и 19         </a:t>
            </a:r>
          </a:p>
          <a:p>
            <a:pPr>
              <a:buNone/>
            </a:pP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                         Г)  345 и 225</a:t>
            </a:r>
          </a:p>
          <a:p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Найдите НОД (а, в), если</a:t>
            </a:r>
            <a:br>
              <a:rPr lang="ru-RU" b="1" dirty="0" smtClean="0"/>
            </a:b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11494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800" b="1" dirty="0" smtClean="0"/>
              <a:t>1)а=2∙2∙3∙3∙5</a:t>
            </a:r>
          </a:p>
          <a:p>
            <a:r>
              <a:rPr lang="ru-RU" sz="4800" b="1" dirty="0" smtClean="0"/>
              <a:t>в=2∙2∙2∙3    </a:t>
            </a:r>
          </a:p>
          <a:p>
            <a:pPr>
              <a:buNone/>
            </a:pPr>
            <a:r>
              <a:rPr lang="ru-RU" sz="4800" b="1" dirty="0" smtClean="0">
                <a:solidFill>
                  <a:srgbClr val="FF0000"/>
                </a:solidFill>
              </a:rPr>
              <a:t>НОД(</a:t>
            </a:r>
            <a:r>
              <a:rPr lang="ru-RU" sz="4800" b="1" dirty="0" err="1" smtClean="0">
                <a:solidFill>
                  <a:srgbClr val="FF0000"/>
                </a:solidFill>
              </a:rPr>
              <a:t>а,в</a:t>
            </a:r>
            <a:r>
              <a:rPr lang="ru-RU" sz="4800" b="1" dirty="0" smtClean="0">
                <a:solidFill>
                  <a:srgbClr val="FF0000"/>
                </a:solidFill>
              </a:rPr>
              <a:t>)=2∙2∙3=12</a:t>
            </a:r>
          </a:p>
          <a:p>
            <a:pPr>
              <a:buNone/>
            </a:pPr>
            <a:r>
              <a:rPr lang="ru-RU" dirty="0" smtClean="0"/>
              <a:t>                                    </a:t>
            </a:r>
            <a:r>
              <a:rPr lang="ru-RU" sz="4400" b="1" dirty="0" smtClean="0"/>
              <a:t>2) </a:t>
            </a:r>
            <a:r>
              <a:rPr lang="ru-RU" sz="4400" b="1" dirty="0" err="1" smtClean="0"/>
              <a:t>а=</a:t>
            </a:r>
            <a:r>
              <a:rPr lang="ru-RU" sz="4400" b="1" dirty="0" smtClean="0"/>
              <a:t> 2²∙ 3∙ 5³</a:t>
            </a:r>
          </a:p>
          <a:p>
            <a:pPr>
              <a:buNone/>
            </a:pPr>
            <a:r>
              <a:rPr lang="ru-RU" sz="4400" b="1" dirty="0" smtClean="0"/>
              <a:t>                               </a:t>
            </a:r>
            <a:r>
              <a:rPr lang="ru-RU" sz="4400" b="1" dirty="0" err="1" smtClean="0"/>
              <a:t>в=</a:t>
            </a:r>
            <a:r>
              <a:rPr lang="ru-RU" sz="4400" b="1" dirty="0" smtClean="0"/>
              <a:t> 2∙ 5²</a:t>
            </a:r>
          </a:p>
          <a:p>
            <a:pPr>
              <a:buNone/>
            </a:pPr>
            <a:r>
              <a:rPr lang="ru-RU" sz="4400" b="1" dirty="0" smtClean="0"/>
              <a:t>                         </a:t>
            </a:r>
            <a:r>
              <a:rPr lang="ru-RU" sz="4400" b="1" dirty="0" smtClean="0">
                <a:solidFill>
                  <a:srgbClr val="FF0000"/>
                </a:solidFill>
              </a:rPr>
              <a:t>НОД (</a:t>
            </a:r>
            <a:r>
              <a:rPr lang="ru-RU" sz="4400" b="1" dirty="0" err="1" smtClean="0">
                <a:solidFill>
                  <a:srgbClr val="FF0000"/>
                </a:solidFill>
              </a:rPr>
              <a:t>а,в</a:t>
            </a:r>
            <a:r>
              <a:rPr lang="ru-RU" sz="4400" b="1" dirty="0" smtClean="0">
                <a:solidFill>
                  <a:srgbClr val="FF0000"/>
                </a:solidFill>
              </a:rPr>
              <a:t>)= 2∙ 5² =50</a:t>
            </a:r>
            <a:endParaRPr lang="ru-RU" sz="4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229</TotalTime>
  <Words>918</Words>
  <Application>Microsoft Office PowerPoint</Application>
  <PresentationFormat>Экран (4:3)</PresentationFormat>
  <Paragraphs>171</Paragraphs>
  <Slides>27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Тема Office</vt:lpstr>
      <vt:lpstr>Слайд 1</vt:lpstr>
      <vt:lpstr>Слайд 2</vt:lpstr>
      <vt:lpstr>УСТНЫЙ   СЧЕТ</vt:lpstr>
      <vt:lpstr>Слайд 4</vt:lpstr>
      <vt:lpstr>По какому признаку объединены числа в строчках таблицы</vt:lpstr>
      <vt:lpstr>Верно или неверно утверждение?</vt:lpstr>
      <vt:lpstr>Слайд 7</vt:lpstr>
      <vt:lpstr>Назовите числа, не являющиеся взаимно простыми</vt:lpstr>
      <vt:lpstr>Найдите НОД (а, в), если </vt:lpstr>
      <vt:lpstr>Найдите НОК </vt:lpstr>
      <vt:lpstr>Найди  ошибки в разложении на множители</vt:lpstr>
      <vt:lpstr>Слайд 12</vt:lpstr>
      <vt:lpstr>Слайд 13</vt:lpstr>
      <vt:lpstr>Слайд 14</vt:lpstr>
      <vt:lpstr>Слайд 15</vt:lpstr>
      <vt:lpstr>Слайд 16</vt:lpstr>
      <vt:lpstr>Слайд 17</vt:lpstr>
      <vt:lpstr>ВЫЧИСЛИ:</vt:lpstr>
      <vt:lpstr>Слайд 19</vt:lpstr>
      <vt:lpstr>Слайд 20</vt:lpstr>
      <vt:lpstr>РЕШИ   ЗАДАЧУ:</vt:lpstr>
      <vt:lpstr>РЕШИ   ЗАДАЧУ:</vt:lpstr>
      <vt:lpstr>АЛГОРИТМ   РЕШЕНИЯ:</vt:lpstr>
      <vt:lpstr>КАРТА САМООЦЕНКИ</vt:lpstr>
      <vt:lpstr>Слайд 25</vt:lpstr>
      <vt:lpstr> Итог урока:</vt:lpstr>
      <vt:lpstr>Спасибо за урок!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УСТНЫЙ   СЧЕТ</dc:title>
  <dc:creator>User</dc:creator>
  <cp:lastModifiedBy>User</cp:lastModifiedBy>
  <cp:revision>25</cp:revision>
  <dcterms:created xsi:type="dcterms:W3CDTF">2012-12-06T15:24:57Z</dcterms:created>
  <dcterms:modified xsi:type="dcterms:W3CDTF">2012-12-09T12:24:42Z</dcterms:modified>
</cp:coreProperties>
</file>