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6" r:id="rId4"/>
    <p:sldId id="271" r:id="rId5"/>
    <p:sldId id="27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67" r:id="rId17"/>
    <p:sldId id="268" r:id="rId18"/>
    <p:sldId id="270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5"/>
    <p:penClr>
      <a:srgbClr val="FF0000"/>
    </p:penClr>
  </p:showPr>
  <p:clrMru>
    <a:srgbClr val="E1F808"/>
    <a:srgbClr val="7295DC"/>
    <a:srgbClr val="FFFFC1"/>
    <a:srgbClr val="3366CC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EqWorld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052638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0" descr="6ac6efb25e0a35d160b484086b39328b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57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31"/>
          <p:cNvSpPr>
            <a:spLocks/>
          </p:cNvSpPr>
          <p:nvPr userDrawn="1"/>
        </p:nvSpPr>
        <p:spPr bwMode="gray">
          <a:xfrm>
            <a:off x="0" y="5181600"/>
            <a:ext cx="9169400" cy="977900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584" y="586"/>
              </a:cxn>
              <a:cxn ang="0">
                <a:pos x="5768" y="0"/>
              </a:cxn>
              <a:cxn ang="0">
                <a:pos x="5776" y="32"/>
              </a:cxn>
              <a:cxn ang="0">
                <a:pos x="1584" y="598"/>
              </a:cxn>
              <a:cxn ang="0">
                <a:pos x="4" y="92"/>
              </a:cxn>
              <a:cxn ang="0">
                <a:pos x="0" y="58"/>
              </a:cxn>
            </a:cxnLst>
            <a:rect l="0" t="0" r="r" b="b"/>
            <a:pathLst>
              <a:path w="5776" h="616">
                <a:moveTo>
                  <a:pt x="0" y="58"/>
                </a:moveTo>
                <a:cubicBezTo>
                  <a:pt x="116" y="98"/>
                  <a:pt x="606" y="574"/>
                  <a:pt x="1584" y="586"/>
                </a:cubicBezTo>
                <a:cubicBezTo>
                  <a:pt x="2562" y="598"/>
                  <a:pt x="4364" y="324"/>
                  <a:pt x="5768" y="0"/>
                </a:cubicBezTo>
                <a:lnTo>
                  <a:pt x="5776" y="32"/>
                </a:lnTo>
                <a:cubicBezTo>
                  <a:pt x="4336" y="356"/>
                  <a:pt x="2550" y="616"/>
                  <a:pt x="1584" y="598"/>
                </a:cubicBezTo>
                <a:cubicBezTo>
                  <a:pt x="618" y="580"/>
                  <a:pt x="152" y="157"/>
                  <a:pt x="4" y="92"/>
                </a:cubicBezTo>
                <a:lnTo>
                  <a:pt x="0" y="58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Picture 32" descr="6ac6efb25e0a35d160b484086b39328b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09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FEE40-FA0B-4703-B83C-4272347F0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2D69F-8884-4FB1-B266-69A610A16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E93D-FB9B-4FB0-9763-3EFDB960C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8018B-6887-41B2-ADE9-0001E9E27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1698E-7A1B-4771-B296-F980CA46B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A860F-0A7D-4614-A410-15EDBAE3B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FAB0D-05D2-43F4-87DE-B7FE2F260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A31D9-531F-49AF-A2BF-D74A911F3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D99FB-4A6C-4795-9F4C-DDCCF0CAF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08391-D2FE-4962-93FA-4E9815884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B3E99-B78E-4D65-B686-183F467FE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295DC"/>
            </a:gs>
            <a:gs pos="100000">
              <a:srgbClr val="FFFFC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F5BD608-5976-415F-8D62-2368BBE54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4" name="Freeform 10"/>
          <p:cNvSpPr>
            <a:spLocks/>
          </p:cNvSpPr>
          <p:nvPr userDrawn="1"/>
        </p:nvSpPr>
        <p:spPr bwMode="gray">
          <a:xfrm>
            <a:off x="0" y="5715000"/>
            <a:ext cx="9169400" cy="977900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584" y="586"/>
              </a:cxn>
              <a:cxn ang="0">
                <a:pos x="5768" y="0"/>
              </a:cxn>
              <a:cxn ang="0">
                <a:pos x="5776" y="32"/>
              </a:cxn>
              <a:cxn ang="0">
                <a:pos x="1584" y="598"/>
              </a:cxn>
              <a:cxn ang="0">
                <a:pos x="4" y="92"/>
              </a:cxn>
              <a:cxn ang="0">
                <a:pos x="0" y="58"/>
              </a:cxn>
            </a:cxnLst>
            <a:rect l="0" t="0" r="r" b="b"/>
            <a:pathLst>
              <a:path w="5776" h="616">
                <a:moveTo>
                  <a:pt x="0" y="58"/>
                </a:moveTo>
                <a:cubicBezTo>
                  <a:pt x="116" y="98"/>
                  <a:pt x="606" y="574"/>
                  <a:pt x="1584" y="586"/>
                </a:cubicBezTo>
                <a:cubicBezTo>
                  <a:pt x="2562" y="598"/>
                  <a:pt x="4364" y="324"/>
                  <a:pt x="5768" y="0"/>
                </a:cubicBezTo>
                <a:lnTo>
                  <a:pt x="5776" y="32"/>
                </a:lnTo>
                <a:cubicBezTo>
                  <a:pt x="4336" y="356"/>
                  <a:pt x="2550" y="616"/>
                  <a:pt x="1584" y="598"/>
                </a:cubicBezTo>
                <a:cubicBezTo>
                  <a:pt x="618" y="580"/>
                  <a:pt x="152" y="157"/>
                  <a:pt x="4" y="92"/>
                </a:cubicBezTo>
                <a:lnTo>
                  <a:pt x="0" y="58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2" name="Picture 11" descr="6ac6efb25e0a35d160b484086b39328b"/>
          <p:cNvPicPr>
            <a:picLocks noChangeAspect="1" noChangeArrowheads="1" noCrop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304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6%20&#1082;&#1083;&#1072;&#1089;&#1089;\&#1063;&#1090;&#1086;%20&#1075;&#1076;&#1077;%20&#1082;&#1086;&#1075;&#1076;&#1072;\Chto-Gde-Kogda-Zastavka-v-nachale(muzofon.com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6%20&#1082;&#1083;&#1072;&#1089;&#1089;\&#1063;&#1090;&#1086;%20&#1075;&#1076;&#1077;%20&#1082;&#1086;&#1075;&#1076;&#1072;\&#1092;&#1080;&#1083;&#1100;&#1084;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5.xml"/><Relationship Id="rId3" Type="http://schemas.openxmlformats.org/officeDocument/2006/relationships/slide" Target="slide9.xml"/><Relationship Id="rId7" Type="http://schemas.openxmlformats.org/officeDocument/2006/relationships/slide" Target="slide19.xml"/><Relationship Id="rId12" Type="http://schemas.openxmlformats.org/officeDocument/2006/relationships/slide" Target="slide1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6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8.xml"/><Relationship Id="rId4" Type="http://schemas.openxmlformats.org/officeDocument/2006/relationships/slide" Target="slide14.xml"/><Relationship Id="rId9" Type="http://schemas.openxmlformats.org/officeDocument/2006/relationships/slide" Target="slide16.xml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6%20&#1082;&#1083;&#1072;&#1089;&#1089;\&#1063;&#1090;&#1086;%20&#1075;&#1076;&#1077;%20&#1082;&#1086;&#1075;&#1076;&#1072;\alla_pugacheva_-_pesenka_pervoklassnika_(zaycev.net).mp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hlinkClick r:id="" action="ppaction://noaction">
              <a:snd r:embed="rId3" name="наша жизнь игра.wav"/>
            </a:hlinkClick>
          </p:cNvPr>
          <p:cNvSpPr txBox="1">
            <a:spLocks noChangeArrowheads="1"/>
          </p:cNvSpPr>
          <p:nvPr/>
        </p:nvSpPr>
        <p:spPr bwMode="auto">
          <a:xfrm>
            <a:off x="2438400" y="381000"/>
            <a:ext cx="6705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i="1" kern="0" dirty="0">
                <a:solidFill>
                  <a:schemeClr val="accent3">
                    <a:lumMod val="95000"/>
                  </a:schemeClr>
                </a:solidFill>
                <a:latin typeface="Arno Pro" pitchFamily="18" charset="0"/>
                <a:ea typeface="+mj-ea"/>
                <a:cs typeface="+mj-cs"/>
              </a:rPr>
              <a:t>Что наша жизнь – игра!!!</a:t>
            </a:r>
          </a:p>
        </p:txBody>
      </p:sp>
      <p:pic>
        <p:nvPicPr>
          <p:cNvPr id="3075" name="Picture 9" descr="1283781846_ch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552575"/>
            <a:ext cx="70104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Chto-Gde-Kogda-Zastavka-v-nachale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17" fill="hold"/>
                                        <p:tgtEl>
                                          <p:spTgt spid="30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E1F808"/>
                </a:solidFill>
              </a:rPr>
              <a:t>Против вас играет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2060"/>
                </a:solidFill>
              </a:rPr>
              <a:t>Сколько на этом чертеже различных треугольников?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8200" y="6019800"/>
            <a:ext cx="426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2060"/>
                </a:solidFill>
                <a:latin typeface="+mn-lt"/>
              </a:rPr>
              <a:t>Ответ: 10 </a:t>
            </a:r>
            <a:r>
              <a:rPr lang="ru-RU" sz="2400" b="1" kern="0" dirty="0" smtClean="0">
                <a:solidFill>
                  <a:srgbClr val="002060"/>
                </a:solidFill>
                <a:latin typeface="+mn-lt"/>
              </a:rPr>
              <a:t>штук</a:t>
            </a:r>
            <a:endParaRPr lang="ru-RU" sz="2400" b="1" kern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886200"/>
            <a:ext cx="31146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i?id=309649542-03-72&amp;n=21"/>
          <p:cNvPicPr>
            <a:picLocks noChangeAspect="1" noChangeArrowheads="1"/>
          </p:cNvPicPr>
          <p:nvPr/>
        </p:nvPicPr>
        <p:blipFill>
          <a:blip r:embed="rId3" cstate="print"/>
          <a:srcRect t="16000" r="12000" b="20000"/>
          <a:stretch>
            <a:fillRect/>
          </a:stretch>
        </p:blipFill>
        <p:spPr bwMode="auto">
          <a:xfrm>
            <a:off x="3124200" y="852488"/>
            <a:ext cx="365760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E1F808"/>
                </a:solidFill>
              </a:rPr>
              <a:t>Против вас играет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733800"/>
            <a:ext cx="8229600" cy="2286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/>
              <a:t>В корзине лежит 5 яблок. Как разделить эти яблоки между пятью девочками, чтобы каждая девочка получила по одному яблоку и чтобы одно яблоко осталось в корзине?</a:t>
            </a:r>
            <a:r>
              <a:rPr lang="ru-RU" smtClean="0"/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4400" y="60198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ru-RU" sz="2400" b="1">
                <a:solidFill>
                  <a:srgbClr val="002060"/>
                </a:solidFill>
              </a:rPr>
              <a:t>Ответ: </a:t>
            </a:r>
            <a:r>
              <a:rPr lang="ru-RU" b="1"/>
              <a:t>надо отдать корзину девочке вместе с яблоком</a:t>
            </a:r>
            <a:r>
              <a:rPr lang="ru-RU"/>
              <a:t> </a:t>
            </a:r>
          </a:p>
        </p:txBody>
      </p:sp>
      <p:pic>
        <p:nvPicPr>
          <p:cNvPr id="13317" name="Picture 8" descr="i?id=188628595-3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1430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E1F808"/>
                </a:solidFill>
              </a:rPr>
              <a:t>Против вас играет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953000"/>
            <a:ext cx="8458200" cy="1371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Девочка заменила каждую букву в своём имени её номером в русском алфавите и получила 2011533. Как её зовут?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81400" y="6248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>
                <a:solidFill>
                  <a:srgbClr val="002060"/>
                </a:solidFill>
              </a:rPr>
              <a:t>Ответ: </a:t>
            </a:r>
            <a:r>
              <a:rPr lang="ru-RU" b="1"/>
              <a:t>Таня. Т-20, 1-а, 15-н 33-я</a:t>
            </a:r>
            <a:r>
              <a:rPr lang="ru-RU"/>
              <a:t> </a:t>
            </a:r>
          </a:p>
        </p:txBody>
      </p:sp>
      <p:pic>
        <p:nvPicPr>
          <p:cNvPr id="14341" name="Picture 7" descr="i?id=62511129-03-72&amp;n=21"/>
          <p:cNvPicPr>
            <a:picLocks noChangeAspect="1" noChangeArrowheads="1"/>
          </p:cNvPicPr>
          <p:nvPr/>
        </p:nvPicPr>
        <p:blipFill>
          <a:blip r:embed="rId2" cstate="print"/>
          <a:srcRect l="48000" t="37334"/>
          <a:stretch>
            <a:fillRect/>
          </a:stretch>
        </p:blipFill>
        <p:spPr bwMode="auto">
          <a:xfrm>
            <a:off x="228600" y="1676400"/>
            <a:ext cx="29718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kid.ru/forum/uploads/member/033/452/post-65-1261988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399" y="1447800"/>
            <a:ext cx="428929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E1F808"/>
                </a:solidFill>
              </a:rPr>
              <a:t>Против вас играет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276600"/>
            <a:ext cx="8229600" cy="2438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smtClean="0"/>
              <a:t>Выполните действие самым рациональным способом:</a:t>
            </a:r>
            <a:r>
              <a:rPr lang="ru-RU" sz="4000" smtClean="0"/>
              <a:t> </a:t>
            </a:r>
          </a:p>
          <a:p>
            <a:pPr algn="ctr" eaLnBrk="1" hangingPunct="1">
              <a:buFontTx/>
              <a:buNone/>
            </a:pPr>
            <a:endParaRPr lang="ru-RU" sz="400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95400" y="5562600"/>
            <a:ext cx="769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>
                <a:solidFill>
                  <a:srgbClr val="002060"/>
                </a:solidFill>
              </a:rPr>
              <a:t>Ответ: 354*(73+27)+25*(23+17)=354*100+25*40=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b="1">
                <a:solidFill>
                  <a:srgbClr val="002060"/>
                </a:solidFill>
              </a:rPr>
              <a:t>35400+1000=36400</a:t>
            </a:r>
          </a:p>
        </p:txBody>
      </p:sp>
      <p:pic>
        <p:nvPicPr>
          <p:cNvPr id="15365" name="Picture 7" descr="i?id=283533588-35-72&amp;n=21"/>
          <p:cNvPicPr>
            <a:picLocks noChangeAspect="1" noChangeArrowheads="1"/>
          </p:cNvPicPr>
          <p:nvPr/>
        </p:nvPicPr>
        <p:blipFill>
          <a:blip r:embed="rId2" cstate="print"/>
          <a:srcRect l="46602" t="26666"/>
          <a:stretch>
            <a:fillRect/>
          </a:stretch>
        </p:blipFill>
        <p:spPr bwMode="auto">
          <a:xfrm>
            <a:off x="3962400" y="112395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O6_clip_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91000"/>
            <a:ext cx="7315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E1F808"/>
                </a:solidFill>
              </a:rPr>
              <a:t>Против вас играет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200400"/>
            <a:ext cx="8229600" cy="1676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/>
              <a:t>В букете 11 </a:t>
            </a:r>
            <a:r>
              <a:rPr lang="ru-RU" dirty="0" smtClean="0"/>
              <a:t>цветов: розы и гвоздики, </a:t>
            </a:r>
            <a:r>
              <a:rPr lang="ru-RU" dirty="0" smtClean="0"/>
              <a:t>причём 5 </a:t>
            </a:r>
            <a:r>
              <a:rPr lang="ru-RU" dirty="0" smtClean="0"/>
              <a:t>цветов – </a:t>
            </a:r>
            <a:r>
              <a:rPr lang="ru-RU" dirty="0" smtClean="0"/>
              <a:t>красные, а 6 – розы. Какое число белых гвоздик может быть в букете?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8200" y="6019800"/>
            <a:ext cx="426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ru-RU" sz="2400" b="1">
                <a:solidFill>
                  <a:srgbClr val="002060"/>
                </a:solidFill>
              </a:rPr>
              <a:t>Ответ: </a:t>
            </a:r>
            <a:r>
              <a:rPr lang="ru-RU" b="1"/>
              <a:t>5 гвоздик</a:t>
            </a:r>
            <a:r>
              <a:rPr lang="ru-RU"/>
              <a:t> </a:t>
            </a:r>
          </a:p>
        </p:txBody>
      </p:sp>
      <p:pic>
        <p:nvPicPr>
          <p:cNvPr id="16389" name="Picture 8" descr="i?id=393593011-3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0"/>
            <a:ext cx="42672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E1F808"/>
                </a:solidFill>
              </a:rPr>
              <a:t>Против вас играет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581400"/>
            <a:ext cx="8229600" cy="1905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dirty="0" smtClean="0"/>
              <a:t>Сколько байт информации содержит предложение: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 dirty="0" smtClean="0"/>
              <a:t>Четыре белки съели 1999 орехов.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44850" y="6421438"/>
            <a:ext cx="39941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Ответ: </a:t>
            </a:r>
            <a:r>
              <a:rPr lang="ru-RU" sz="2400" b="1" dirty="0" smtClean="0">
                <a:solidFill>
                  <a:srgbClr val="002060"/>
                </a:solidFill>
              </a:rPr>
              <a:t>31 байт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7413" name="Picture 9" descr="i?id=160062589-3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24971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715000" cy="2316162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E1F808"/>
                </a:solidFill>
              </a:rPr>
              <a:t>Против вас играет</a:t>
            </a:r>
            <a:r>
              <a:rPr lang="ru-RU" sz="3600" b="1" dirty="0" smtClean="0">
                <a:solidFill>
                  <a:srgbClr val="CECEEF"/>
                </a:solidFill>
              </a:rPr>
              <a:t> </a:t>
            </a:r>
            <a:br>
              <a:rPr lang="ru-RU" sz="3600" b="1" dirty="0" smtClean="0">
                <a:solidFill>
                  <a:srgbClr val="CECEEF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Разгадайте ребус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(подсказка: </a:t>
            </a:r>
            <a:r>
              <a:rPr lang="ru-RU" sz="2400" dirty="0" smtClean="0">
                <a:solidFill>
                  <a:srgbClr val="002060"/>
                </a:solidFill>
              </a:rPr>
              <a:t>математическое понятие)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600" dirty="0" smtClean="0">
              <a:solidFill>
                <a:srgbClr val="002060"/>
              </a:solidFill>
            </a:endParaRPr>
          </a:p>
        </p:txBody>
      </p:sp>
      <p:pic>
        <p:nvPicPr>
          <p:cNvPr id="14339" name="Содержимое 8" descr="пирамида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3048000"/>
            <a:ext cx="5900738" cy="2362200"/>
          </a:xfr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0" y="6248400"/>
            <a:ext cx="662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ru-RU" sz="2400" b="1">
                <a:solidFill>
                  <a:srgbClr val="002060"/>
                </a:solidFill>
              </a:rPr>
              <a:t>Ответ: пирамида</a:t>
            </a:r>
          </a:p>
        </p:txBody>
      </p:sp>
      <p:pic>
        <p:nvPicPr>
          <p:cNvPr id="18437" name="Picture 8" descr="i?id=414799795-1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048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E1F808"/>
                </a:solidFill>
              </a:rPr>
              <a:t>Против вас играет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2667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2060"/>
                </a:solidFill>
              </a:rPr>
              <a:t>Мы, в отличие от египтян, римлян и славян, пользуемся позиционной системой счисления, в которой всего 10 цифр – «ступеньки». Что это за «ступеньки», перечислите их?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62484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2060"/>
                </a:solidFill>
                <a:latin typeface="+mn-lt"/>
              </a:rPr>
              <a:t>Ответ: это разряды: единицы, десятки, сотни</a:t>
            </a:r>
          </a:p>
        </p:txBody>
      </p:sp>
      <p:pic>
        <p:nvPicPr>
          <p:cNvPr id="19461" name="Picture 7" descr="i?id=223586976-4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21920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E1F808"/>
                </a:solidFill>
              </a:rPr>
              <a:t>Против вас играет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8229600" cy="1905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2060"/>
                </a:solidFill>
              </a:rPr>
              <a:t>Сумма трех чисел равна их произведению. Эти числа различные и однозначные. Назовите эти числа.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8200" y="6019800"/>
            <a:ext cx="426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2060"/>
                </a:solidFill>
                <a:latin typeface="+mn-lt"/>
              </a:rPr>
              <a:t>Ответ: 1, 2, 3</a:t>
            </a:r>
          </a:p>
        </p:txBody>
      </p:sp>
      <p:pic>
        <p:nvPicPr>
          <p:cNvPr id="20485" name="Picture 7" descr="i?id=392290924-6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295400"/>
            <a:ext cx="321945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Музыкальная пауза</a:t>
            </a:r>
          </a:p>
        </p:txBody>
      </p:sp>
      <p:pic>
        <p:nvPicPr>
          <p:cNvPr id="35844" name="фильм.mp4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2576513"/>
            <a:ext cx="4572000" cy="2571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5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4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143000"/>
            <a:ext cx="8305800" cy="1554163"/>
          </a:xfrm>
          <a:noFill/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FFC1"/>
                </a:solidFill>
              </a:rPr>
              <a:t>Против вас играет команда смешариков</a:t>
            </a:r>
            <a:r>
              <a:rPr lang="ru-RU" b="1" i="1" smtClean="0">
                <a:solidFill>
                  <a:srgbClr val="FFFFC1"/>
                </a:solidFill>
              </a:rPr>
              <a:t/>
            </a:r>
            <a:br>
              <a:rPr lang="ru-RU" b="1" i="1" smtClean="0">
                <a:solidFill>
                  <a:srgbClr val="FFFFC1"/>
                </a:solidFill>
              </a:rPr>
            </a:br>
            <a:endParaRPr lang="ru-RU" b="1" i="1" smtClean="0">
              <a:solidFill>
                <a:srgbClr val="FFFFC1"/>
              </a:solidFill>
            </a:endParaRPr>
          </a:p>
        </p:txBody>
      </p:sp>
      <p:pic>
        <p:nvPicPr>
          <p:cNvPr id="4099" name="Picture 5" descr="bc887ba08de4"/>
          <p:cNvPicPr>
            <a:picLocks noChangeAspect="1" noChangeArrowheads="1"/>
          </p:cNvPicPr>
          <p:nvPr/>
        </p:nvPicPr>
        <p:blipFill>
          <a:blip r:embed="rId2" cstate="print"/>
          <a:srcRect t="8684" b="20206"/>
          <a:stretch>
            <a:fillRect/>
          </a:stretch>
        </p:blipFill>
        <p:spPr bwMode="auto">
          <a:xfrm>
            <a:off x="1981200" y="3071813"/>
            <a:ext cx="58674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895600" y="533400"/>
            <a:ext cx="4305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9D3113"/>
                </a:solidFill>
                <a:latin typeface="Times New Roman" pitchFamily="18" charset="0"/>
                <a:cs typeface="Times New Roman" pitchFamily="18" charset="0"/>
              </a:rPr>
              <a:t>Выберите вопрос: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  <a:cs typeface="Arial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  <a:cs typeface="Arial" charset="0"/>
            </a:endParaRP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  <a:cs typeface="Arial" charset="0"/>
            </a:endParaRPr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  <a:cs typeface="Arial" charset="0"/>
            </a:endParaRPr>
          </a:p>
        </p:txBody>
      </p:sp>
      <p:sp>
        <p:nvSpPr>
          <p:cNvPr id="512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  <a:cs typeface="Arial" charset="0"/>
            </a:endParaRPr>
          </a:p>
        </p:txBody>
      </p:sp>
      <p:sp>
        <p:nvSpPr>
          <p:cNvPr id="512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  <a:cs typeface="Arial" charset="0"/>
            </a:endParaRPr>
          </a:p>
        </p:txBody>
      </p:sp>
      <p:sp>
        <p:nvSpPr>
          <p:cNvPr id="512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  <a:cs typeface="Arial" charset="0"/>
            </a:endParaRPr>
          </a:p>
        </p:txBody>
      </p:sp>
      <p:sp>
        <p:nvSpPr>
          <p:cNvPr id="513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  <a:cs typeface="Arial" charset="0"/>
            </a:endParaRPr>
          </a:p>
        </p:txBody>
      </p:sp>
      <p:sp>
        <p:nvSpPr>
          <p:cNvPr id="513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  <a:cs typeface="Arial" charset="0"/>
            </a:endParaRPr>
          </a:p>
        </p:txBody>
      </p:sp>
      <p:sp>
        <p:nvSpPr>
          <p:cNvPr id="513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  <a:cs typeface="Arial" charset="0"/>
            </a:endParaRPr>
          </a:p>
        </p:txBody>
      </p:sp>
      <p:sp>
        <p:nvSpPr>
          <p:cNvPr id="513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  <a:cs typeface="Arial" charset="0"/>
            </a:endParaRPr>
          </a:p>
        </p:txBody>
      </p:sp>
      <p:sp>
        <p:nvSpPr>
          <p:cNvPr id="5134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  <a:cs typeface="Arial" charset="0"/>
            </a:endParaRPr>
          </a:p>
        </p:txBody>
      </p:sp>
      <p:sp>
        <p:nvSpPr>
          <p:cNvPr id="513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  <a:cs typeface="Arial" charset="0"/>
            </a:endParaRPr>
          </a:p>
        </p:txBody>
      </p:sp>
      <p:sp>
        <p:nvSpPr>
          <p:cNvPr id="5136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  <a:cs typeface="Arial" charset="0"/>
            </a:endParaRPr>
          </a:p>
        </p:txBody>
      </p:sp>
      <p:sp>
        <p:nvSpPr>
          <p:cNvPr id="513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566843" y="3313115"/>
            <a:ext cx="1428760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erminator Two" pitchFamily="2" charset="0"/>
                <a:cs typeface="Arial" charset="0"/>
                <a:hlinkClick r:id="rId2" action="ppaction://hlinksldjump"/>
              </a:rPr>
              <a:t>8</a:t>
            </a:r>
            <a:endParaRPr lang="ru-RU" sz="3200" dirty="0">
              <a:solidFill>
                <a:schemeClr val="tx1"/>
              </a:solidFill>
              <a:latin typeface="Terminator Two" pitchFamily="2" charset="0"/>
              <a:cs typeface="Arial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313103" y="2554284"/>
            <a:ext cx="1571637" cy="785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erminator Two" pitchFamily="2" charset="0"/>
                <a:cs typeface="Arial" charset="0"/>
                <a:hlinkClick r:id="rId3" action="ppaction://hlinksldjump"/>
              </a:rPr>
              <a:t>4</a:t>
            </a:r>
            <a:endParaRPr lang="ru-RU" sz="3200" dirty="0">
              <a:solidFill>
                <a:schemeClr val="tx1"/>
              </a:solidFill>
              <a:latin typeface="Terminator Two" pitchFamily="2" charset="0"/>
              <a:cs typeface="Arial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313103" y="3694115"/>
            <a:ext cx="1571637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erminator Two" pitchFamily="2" charset="0"/>
                <a:cs typeface="Arial" charset="0"/>
                <a:hlinkClick r:id="rId4" action="ppaction://hlinksldjump"/>
              </a:rPr>
              <a:t>9</a:t>
            </a:r>
            <a:endParaRPr lang="ru-RU" sz="3200" dirty="0">
              <a:solidFill>
                <a:schemeClr val="tx1"/>
              </a:solidFill>
              <a:latin typeface="Terminator Two" pitchFamily="2" charset="0"/>
              <a:cs typeface="Arial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992690" y="1411278"/>
            <a:ext cx="1571636" cy="7143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erminator Two" pitchFamily="2" charset="0"/>
                <a:cs typeface="Arial" charset="0"/>
                <a:hlinkClick r:id="rId5" action="ppaction://hlinksldjump"/>
              </a:rPr>
              <a:t>2</a:t>
            </a:r>
            <a:endParaRPr lang="ru-RU" sz="3200" dirty="0">
              <a:solidFill>
                <a:schemeClr val="tx1"/>
              </a:solidFill>
              <a:latin typeface="Terminator Two" pitchFamily="2" charset="0"/>
              <a:cs typeface="Arial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105400" y="2514600"/>
            <a:ext cx="1571636" cy="785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erminator Two" pitchFamily="2" charset="0"/>
                <a:cs typeface="Arial" charset="0"/>
                <a:hlinkClick r:id="rId6" action="ppaction://hlinksldjump"/>
              </a:rPr>
              <a:t>5</a:t>
            </a:r>
            <a:endParaRPr lang="ru-RU" sz="3200" dirty="0">
              <a:solidFill>
                <a:schemeClr val="tx1"/>
              </a:solidFill>
              <a:latin typeface="Terminator Two" pitchFamily="2" charset="0"/>
              <a:cs typeface="Arial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068890" y="4837120"/>
            <a:ext cx="1571636" cy="785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erminator Two" pitchFamily="2" charset="0"/>
                <a:cs typeface="Arial" charset="0"/>
                <a:hlinkClick r:id="rId7" action="ppaction://hlinksldjump"/>
              </a:rPr>
              <a:t>14</a:t>
            </a:r>
            <a:endParaRPr lang="ru-RU" sz="3200" dirty="0">
              <a:solidFill>
                <a:schemeClr val="tx1"/>
              </a:solidFill>
              <a:latin typeface="Terminator Two" pitchFamily="2" charset="0"/>
              <a:cs typeface="Arial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086600" y="3352800"/>
            <a:ext cx="1500198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erminator Two" pitchFamily="2" charset="0"/>
                <a:cs typeface="Arial" charset="0"/>
                <a:hlinkClick r:id="rId8" action="ppaction://hlinksldjump"/>
              </a:rPr>
              <a:t>7</a:t>
            </a:r>
            <a:endParaRPr lang="ru-RU" sz="3200" dirty="0">
              <a:solidFill>
                <a:schemeClr val="tx1"/>
              </a:solidFill>
              <a:latin typeface="Terminator Two" pitchFamily="2" charset="0"/>
              <a:cs typeface="Arial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010400" y="4419600"/>
            <a:ext cx="1500198" cy="785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erminator Two" pitchFamily="2" charset="0"/>
                <a:cs typeface="Arial" charset="0"/>
                <a:hlinkClick r:id="rId9" action="ppaction://hlinksldjump"/>
              </a:rPr>
              <a:t>11</a:t>
            </a:r>
            <a:endParaRPr lang="ru-RU" sz="3200" dirty="0">
              <a:solidFill>
                <a:schemeClr val="tx1"/>
              </a:solidFill>
              <a:latin typeface="Terminator Two" pitchFamily="2" charset="0"/>
              <a:cs typeface="Arial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566843" y="2097084"/>
            <a:ext cx="1428760" cy="785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erminator Two" pitchFamily="2" charset="0"/>
                <a:cs typeface="Arial" charset="0"/>
                <a:hlinkClick r:id="rId10" action="ppaction://hlinksldjump"/>
              </a:rPr>
              <a:t>3</a:t>
            </a:r>
            <a:endParaRPr lang="ru-RU" sz="3200" dirty="0">
              <a:solidFill>
                <a:schemeClr val="tx1"/>
              </a:solidFill>
              <a:latin typeface="Terminator Two" pitchFamily="2" charset="0"/>
              <a:cs typeface="Arial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200400" y="1447800"/>
            <a:ext cx="1571637" cy="7143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erminator Two" pitchFamily="2" charset="0"/>
                <a:cs typeface="Arial" charset="0"/>
                <a:hlinkClick r:id="rId11" action="ppaction://hlinksldjump"/>
              </a:rPr>
              <a:t>1</a:t>
            </a:r>
            <a:endParaRPr lang="ru-RU" sz="3200" b="1" dirty="0">
              <a:solidFill>
                <a:schemeClr val="tx1"/>
              </a:solidFill>
              <a:latin typeface="Terminator Two" pitchFamily="2" charset="0"/>
              <a:cs typeface="Arial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313103" y="4837120"/>
            <a:ext cx="1571637" cy="785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erminator Two" pitchFamily="2" charset="0"/>
                <a:cs typeface="Arial" charset="0"/>
                <a:hlinkClick r:id="rId12" action="ppaction://hlinksldjump"/>
              </a:rPr>
              <a:t>13</a:t>
            </a:r>
            <a:endParaRPr lang="ru-RU" sz="3200" b="1" dirty="0">
              <a:solidFill>
                <a:schemeClr val="tx1"/>
              </a:solidFill>
              <a:latin typeface="Terminator Two" pitchFamily="2" charset="0"/>
              <a:cs typeface="Arial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181600" y="3657600"/>
            <a:ext cx="1571636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erminator Two" pitchFamily="2" charset="0"/>
                <a:cs typeface="Arial" charset="0"/>
                <a:hlinkClick r:id="rId13" action="ppaction://hlinksldjump"/>
              </a:rPr>
              <a:t>10</a:t>
            </a:r>
            <a:endParaRPr lang="ru-RU" sz="3200" dirty="0">
              <a:solidFill>
                <a:schemeClr val="tx1"/>
              </a:solidFill>
              <a:latin typeface="Terminator Two" pitchFamily="2" charset="0"/>
              <a:cs typeface="Arial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972314" y="2249484"/>
            <a:ext cx="1500198" cy="785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erminator Two" pitchFamily="2" charset="0"/>
                <a:cs typeface="Arial" charset="0"/>
                <a:hlinkClick r:id="rId14" action="ppaction://hlinksldjump"/>
              </a:rPr>
              <a:t>6</a:t>
            </a:r>
            <a:endParaRPr lang="ru-RU" sz="3200" dirty="0">
              <a:solidFill>
                <a:schemeClr val="tx1"/>
              </a:solidFill>
              <a:latin typeface="Terminator Two" pitchFamily="2" charset="0"/>
              <a:cs typeface="Arial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600200" y="4419600"/>
            <a:ext cx="1428760" cy="785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erminator Two" pitchFamily="2" charset="0"/>
                <a:cs typeface="Arial" charset="0"/>
                <a:hlinkClick r:id="rId15" action="ppaction://hlinksldjump"/>
              </a:rPr>
              <a:t>12</a:t>
            </a:r>
            <a:endParaRPr lang="ru-RU" sz="3200" dirty="0">
              <a:solidFill>
                <a:schemeClr val="tx1"/>
              </a:solidFill>
              <a:latin typeface="Terminator Two" pitchFamily="2" charset="0"/>
              <a:cs typeface="Arial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3071813" y="6143625"/>
            <a:ext cx="2214562" cy="1588"/>
          </a:xfrm>
          <a:prstGeom prst="line">
            <a:avLst/>
          </a:prstGeom>
          <a:ln w="76200">
            <a:solidFill>
              <a:srgbClr val="9D3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Номер слайда 57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668646-7028-4283-BC52-566E287108B0}" type="slidenum">
              <a:rPr lang="ru-RU" sz="1000">
                <a:solidFill>
                  <a:schemeClr val="bg2">
                    <a:shade val="5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000">
              <a:solidFill>
                <a:schemeClr val="bg2">
                  <a:shade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3505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i="1" smtClean="0">
                <a:solidFill>
                  <a:srgbClr val="002060"/>
                </a:solidFill>
              </a:rPr>
              <a:t>О мудрецы времен!</a:t>
            </a:r>
          </a:p>
          <a:p>
            <a:pPr algn="ctr" eaLnBrk="1" hangingPunct="1">
              <a:buFontTx/>
              <a:buNone/>
            </a:pPr>
            <a:r>
              <a:rPr lang="ru-RU" sz="4000" b="1" i="1" smtClean="0">
                <a:solidFill>
                  <a:srgbClr val="002060"/>
                </a:solidFill>
              </a:rPr>
              <a:t>Дружней вас не сыскать.</a:t>
            </a:r>
          </a:p>
          <a:p>
            <a:pPr algn="ctr" eaLnBrk="1" hangingPunct="1">
              <a:buFontTx/>
              <a:buNone/>
            </a:pPr>
            <a:r>
              <a:rPr lang="ru-RU" sz="4000" b="1" i="1" smtClean="0">
                <a:solidFill>
                  <a:srgbClr val="002060"/>
                </a:solidFill>
              </a:rPr>
              <a:t>Совет сегодня завершен,</a:t>
            </a:r>
          </a:p>
          <a:p>
            <a:pPr algn="ctr" eaLnBrk="1" hangingPunct="1">
              <a:buFontTx/>
              <a:buNone/>
            </a:pPr>
            <a:r>
              <a:rPr lang="ru-RU" sz="4000" b="1" i="1" smtClean="0">
                <a:solidFill>
                  <a:srgbClr val="002060"/>
                </a:solidFill>
              </a:rPr>
              <a:t>Но каждый должен знать:</a:t>
            </a:r>
          </a:p>
          <a:p>
            <a:pPr algn="ctr" eaLnBrk="1" hangingPunct="1">
              <a:buFontTx/>
              <a:buNone/>
            </a:pPr>
            <a:r>
              <a:rPr lang="ru-RU" sz="4000" b="1" i="1" smtClean="0">
                <a:solidFill>
                  <a:srgbClr val="002060"/>
                </a:solidFill>
              </a:rPr>
              <a:t>Познание, упорство, труд</a:t>
            </a:r>
          </a:p>
          <a:p>
            <a:pPr algn="ctr" eaLnBrk="1" hangingPunct="1">
              <a:buFontTx/>
              <a:buNone/>
            </a:pPr>
            <a:r>
              <a:rPr lang="ru-RU" sz="4000" b="1" i="1" smtClean="0">
                <a:solidFill>
                  <a:srgbClr val="002060"/>
                </a:solidFill>
              </a:rPr>
              <a:t>К прогрессу в жизни приведут!!!</a:t>
            </a:r>
          </a:p>
          <a:p>
            <a:pPr algn="ctr" eaLnBrk="1" hangingPunct="1">
              <a:buFontTx/>
              <a:buNone/>
            </a:pPr>
            <a:endParaRPr lang="ru-RU" b="1" smtClean="0">
              <a:solidFill>
                <a:srgbClr val="002060"/>
              </a:solidFill>
            </a:endParaRPr>
          </a:p>
        </p:txBody>
      </p:sp>
      <p:pic>
        <p:nvPicPr>
          <p:cNvPr id="17414" name="alla_pugacheva_-_pesenka_pervoklassnika_(zaycev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4"/>
                </p:tgtEl>
              </p:cMediaNode>
            </p:audio>
          </p:childTnLst>
        </p:cTn>
      </p:par>
    </p:tnLst>
    <p:bldLst>
      <p:bldP spid="174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4038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9600" b="1" smtClean="0">
                <a:solidFill>
                  <a:srgbClr val="002060"/>
                </a:solidFill>
                <a:latin typeface="Monotype Corsiva" pitchFamily="66" charset="0"/>
              </a:rPr>
              <a:t>Спасибо </a:t>
            </a:r>
          </a:p>
          <a:p>
            <a:pPr algn="ctr" eaLnBrk="1" hangingPunct="1">
              <a:buFontTx/>
              <a:buNone/>
            </a:pPr>
            <a:r>
              <a:rPr lang="ru-RU" sz="9600" b="1" smtClean="0">
                <a:solidFill>
                  <a:srgbClr val="002060"/>
                </a:solidFill>
                <a:latin typeface="Monotype Corsiva" pitchFamily="66" charset="0"/>
              </a:rPr>
              <a:t>за игру!</a:t>
            </a:r>
          </a:p>
          <a:p>
            <a:pPr algn="ctr" eaLnBrk="1" hangingPunct="1">
              <a:buFontTx/>
              <a:buNone/>
            </a:pPr>
            <a:endParaRPr lang="ru-RU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E1F808"/>
                </a:solidFill>
              </a:rPr>
              <a:t>Против вас играет</a:t>
            </a:r>
            <a:r>
              <a:rPr lang="ru-RU" sz="3600" b="1" smtClean="0">
                <a:solidFill>
                  <a:srgbClr val="CECEEF"/>
                </a:solidFill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0"/>
            <a:ext cx="8229600" cy="2286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002060"/>
                </a:solidFill>
              </a:rPr>
              <a:t>Решите уравнение:</a:t>
            </a:r>
          </a:p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002060"/>
                </a:solidFill>
              </a:rPr>
              <a:t>4,5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– 1,2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+4,1=5,9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8200" y="6019800"/>
            <a:ext cx="312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2060"/>
                </a:solidFill>
                <a:latin typeface="+mn-lt"/>
              </a:rPr>
              <a:t>Ответ</a:t>
            </a:r>
            <a:r>
              <a:rPr lang="ru-RU" sz="2400" b="1" kern="0" dirty="0" smtClean="0">
                <a:solidFill>
                  <a:srgbClr val="002060"/>
                </a:solidFill>
                <a:latin typeface="+mn-lt"/>
              </a:rPr>
              <a:t>:  </a:t>
            </a:r>
            <a:endParaRPr lang="ru-RU" sz="2400" b="1" kern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197" name="Picture 7" descr="i?id=516278656-56-72&amp;n=21"/>
          <p:cNvPicPr>
            <a:picLocks noChangeAspect="1" noChangeArrowheads="1"/>
          </p:cNvPicPr>
          <p:nvPr/>
        </p:nvPicPr>
        <p:blipFill>
          <a:blip r:embed="rId3" cstate="print"/>
          <a:srcRect l="57500" t="36667"/>
          <a:stretch>
            <a:fillRect/>
          </a:stretch>
        </p:blipFill>
        <p:spPr bwMode="auto">
          <a:xfrm>
            <a:off x="3436938" y="1219200"/>
            <a:ext cx="22494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7772400" y="5702300"/>
          <a:ext cx="533400" cy="1102360"/>
        </p:xfrm>
        <a:graphic>
          <a:graphicData uri="http://schemas.openxmlformats.org/presentationml/2006/ole">
            <p:oleObj spid="_x0000_s1026" name="Формула" r:id="rId4" imgW="1904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E1F808"/>
                </a:solidFill>
              </a:rPr>
              <a:t>Против вас играет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505200"/>
            <a:ext cx="8229600" cy="1981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На одной чаше весов лежат шесть одинаковых пачек чая и гиря массой 50г., а на другой – одна пачка чая и две гири массой 100 и 200 г. Весы находятся в равновесии. Определите, сколько граммов весит одна пачка чая?</a:t>
            </a:r>
            <a:r>
              <a:rPr lang="ru-RU" smtClean="0"/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51054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>
                <a:solidFill>
                  <a:srgbClr val="002060"/>
                </a:solidFill>
              </a:rPr>
              <a:t>Ответ: 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b="1">
                <a:solidFill>
                  <a:srgbClr val="002060"/>
                </a:solidFill>
              </a:rPr>
              <a:t>6 п+50г=1 п+100г+200г  (-50г и 1п с каждой чашки весов)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b="1">
                <a:solidFill>
                  <a:srgbClr val="002060"/>
                </a:solidFill>
              </a:rPr>
              <a:t>5 п=250г    1 п=50 г</a:t>
            </a:r>
          </a:p>
          <a:p>
            <a:pPr marL="342900" indent="-342900">
              <a:spcBef>
                <a:spcPct val="20000"/>
              </a:spcBef>
            </a:pPr>
            <a:endParaRPr lang="ru-RU" sz="2400" b="1">
              <a:solidFill>
                <a:srgbClr val="002060"/>
              </a:solidFill>
            </a:endParaRPr>
          </a:p>
        </p:txBody>
      </p:sp>
      <p:pic>
        <p:nvPicPr>
          <p:cNvPr id="9221" name="Picture 7" descr="i?id=465604150-21-72&amp;n=21"/>
          <p:cNvPicPr>
            <a:picLocks noChangeAspect="1" noChangeArrowheads="1"/>
          </p:cNvPicPr>
          <p:nvPr/>
        </p:nvPicPr>
        <p:blipFill>
          <a:blip r:embed="rId2" cstate="print"/>
          <a:srcRect l="48000" t="37334"/>
          <a:stretch>
            <a:fillRect/>
          </a:stretch>
        </p:blipFill>
        <p:spPr bwMode="auto">
          <a:xfrm>
            <a:off x="838200" y="990600"/>
            <a:ext cx="25908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4038600" y="1828800"/>
            <a:ext cx="4792146" cy="1752600"/>
            <a:chOff x="4038600" y="1828800"/>
            <a:chExt cx="4792146" cy="1752600"/>
          </a:xfrm>
        </p:grpSpPr>
        <p:pic>
          <p:nvPicPr>
            <p:cNvPr id="13314" name="Picture 2" descr="http://sufis.ru/Fizika/vesy.jpg"/>
            <p:cNvPicPr>
              <a:picLocks noChangeAspect="1" noChangeArrowheads="1"/>
            </p:cNvPicPr>
            <p:nvPr/>
          </p:nvPicPr>
          <p:blipFill>
            <a:blip r:embed="rId3" cstate="print"/>
            <a:srcRect t="45946"/>
            <a:stretch>
              <a:fillRect/>
            </a:stretch>
          </p:blipFill>
          <p:spPr bwMode="auto">
            <a:xfrm>
              <a:off x="4038600" y="2057400"/>
              <a:ext cx="4792146" cy="1524000"/>
            </a:xfrm>
            <a:prstGeom prst="rect">
              <a:avLst/>
            </a:prstGeom>
            <a:noFill/>
          </p:spPr>
        </p:pic>
        <p:pic>
          <p:nvPicPr>
            <p:cNvPr id="13315" name="Picture 3" descr="C:\Users\Админ\Desktop\MEG00001.jpg"/>
            <p:cNvPicPr>
              <a:picLocks noChangeAspect="1" noChangeArrowheads="1"/>
            </p:cNvPicPr>
            <p:nvPr/>
          </p:nvPicPr>
          <p:blipFill>
            <a:blip r:embed="rId4" cstate="print"/>
            <a:srcRect l="11600" t="6800" r="12800" b="9200"/>
            <a:stretch>
              <a:fillRect/>
            </a:stretch>
          </p:blipFill>
          <p:spPr bwMode="auto">
            <a:xfrm>
              <a:off x="7239000" y="2286000"/>
              <a:ext cx="342900" cy="381000"/>
            </a:xfrm>
            <a:prstGeom prst="rect">
              <a:avLst/>
            </a:prstGeom>
            <a:noFill/>
          </p:spPr>
        </p:pic>
        <p:pic>
          <p:nvPicPr>
            <p:cNvPr id="8" name="Picture 3" descr="C:\Users\Админ\Desktop\MEG00001.jpg"/>
            <p:cNvPicPr>
              <a:picLocks noChangeAspect="1" noChangeArrowheads="1"/>
            </p:cNvPicPr>
            <p:nvPr/>
          </p:nvPicPr>
          <p:blipFill>
            <a:blip r:embed="rId4" cstate="print"/>
            <a:srcRect l="11600" t="6800" r="12800" b="9200"/>
            <a:stretch>
              <a:fillRect/>
            </a:stretch>
          </p:blipFill>
          <p:spPr bwMode="auto">
            <a:xfrm>
              <a:off x="7620000" y="2514600"/>
              <a:ext cx="342900" cy="381000"/>
            </a:xfrm>
            <a:prstGeom prst="rect">
              <a:avLst/>
            </a:prstGeom>
            <a:noFill/>
          </p:spPr>
        </p:pic>
        <p:pic>
          <p:nvPicPr>
            <p:cNvPr id="9" name="Picture 3" descr="C:\Users\Админ\Desktop\MEG00001.jpg"/>
            <p:cNvPicPr>
              <a:picLocks noChangeAspect="1" noChangeArrowheads="1"/>
            </p:cNvPicPr>
            <p:nvPr/>
          </p:nvPicPr>
          <p:blipFill>
            <a:blip r:embed="rId4" cstate="print"/>
            <a:srcRect l="11600" t="6800" r="12800" b="9200"/>
            <a:stretch>
              <a:fillRect/>
            </a:stretch>
          </p:blipFill>
          <p:spPr bwMode="auto">
            <a:xfrm>
              <a:off x="7467600" y="2057400"/>
              <a:ext cx="342900" cy="381000"/>
            </a:xfrm>
            <a:prstGeom prst="rect">
              <a:avLst/>
            </a:prstGeom>
            <a:noFill/>
          </p:spPr>
        </p:pic>
        <p:pic>
          <p:nvPicPr>
            <p:cNvPr id="10" name="Picture 3" descr="C:\Users\Админ\Desktop\MEG00001.jpg"/>
            <p:cNvPicPr>
              <a:picLocks noChangeAspect="1" noChangeArrowheads="1"/>
            </p:cNvPicPr>
            <p:nvPr/>
          </p:nvPicPr>
          <p:blipFill>
            <a:blip r:embed="rId4" cstate="print"/>
            <a:srcRect l="11600" t="6800" r="12800" b="9200"/>
            <a:stretch>
              <a:fillRect/>
            </a:stretch>
          </p:blipFill>
          <p:spPr bwMode="auto">
            <a:xfrm>
              <a:off x="8001000" y="2438400"/>
              <a:ext cx="342900" cy="381000"/>
            </a:xfrm>
            <a:prstGeom prst="rect">
              <a:avLst/>
            </a:prstGeom>
            <a:noFill/>
          </p:spPr>
        </p:pic>
        <p:pic>
          <p:nvPicPr>
            <p:cNvPr id="11" name="Picture 3" descr="C:\Users\Админ\Desktop\MEG00001.jpg"/>
            <p:cNvPicPr>
              <a:picLocks noChangeAspect="1" noChangeArrowheads="1"/>
            </p:cNvPicPr>
            <p:nvPr/>
          </p:nvPicPr>
          <p:blipFill>
            <a:blip r:embed="rId4" cstate="print"/>
            <a:srcRect l="11600" t="6800" r="12800" b="9200"/>
            <a:stretch>
              <a:fillRect/>
            </a:stretch>
          </p:blipFill>
          <p:spPr bwMode="auto">
            <a:xfrm>
              <a:off x="8305800" y="2362200"/>
              <a:ext cx="342900" cy="381000"/>
            </a:xfrm>
            <a:prstGeom prst="rect">
              <a:avLst/>
            </a:prstGeom>
            <a:noFill/>
          </p:spPr>
        </p:pic>
        <p:pic>
          <p:nvPicPr>
            <p:cNvPr id="12" name="Picture 3" descr="C:\Users\Админ\Desktop\MEG00001.jpg"/>
            <p:cNvPicPr>
              <a:picLocks noChangeAspect="1" noChangeArrowheads="1"/>
            </p:cNvPicPr>
            <p:nvPr/>
          </p:nvPicPr>
          <p:blipFill>
            <a:blip r:embed="rId4" cstate="print"/>
            <a:srcRect l="11600" t="6800" r="12800" b="9200"/>
            <a:stretch>
              <a:fillRect/>
            </a:stretch>
          </p:blipFill>
          <p:spPr bwMode="auto">
            <a:xfrm>
              <a:off x="7848600" y="2133600"/>
              <a:ext cx="342900" cy="381000"/>
            </a:xfrm>
            <a:prstGeom prst="rect">
              <a:avLst/>
            </a:prstGeom>
            <a:noFill/>
          </p:spPr>
        </p:pic>
        <p:pic>
          <p:nvPicPr>
            <p:cNvPr id="13" name="Picture 3" descr="C:\Users\Админ\Desktop\MEG00001.jpg"/>
            <p:cNvPicPr>
              <a:picLocks noChangeAspect="1" noChangeArrowheads="1"/>
            </p:cNvPicPr>
            <p:nvPr/>
          </p:nvPicPr>
          <p:blipFill>
            <a:blip r:embed="rId4" cstate="print"/>
            <a:srcRect l="11600" t="6800" r="12800" b="9200"/>
            <a:stretch>
              <a:fillRect/>
            </a:stretch>
          </p:blipFill>
          <p:spPr bwMode="auto">
            <a:xfrm>
              <a:off x="4876800" y="2209800"/>
              <a:ext cx="342900" cy="381000"/>
            </a:xfrm>
            <a:prstGeom prst="rect">
              <a:avLst/>
            </a:prstGeom>
            <a:noFill/>
          </p:spPr>
        </p:pic>
        <p:pic>
          <p:nvPicPr>
            <p:cNvPr id="13317" name="Picture 5" descr="http://www.savehome.ru/data/big/250_1_kalibrovochnaya_girya_100gramm.jpg"/>
            <p:cNvPicPr>
              <a:picLocks noChangeAspect="1" noChangeArrowheads="1"/>
            </p:cNvPicPr>
            <p:nvPr/>
          </p:nvPicPr>
          <p:blipFill>
            <a:blip r:embed="rId5" cstate="print"/>
            <a:srcRect l="28256" t="15894" r="32892" b="13466"/>
            <a:stretch>
              <a:fillRect/>
            </a:stretch>
          </p:blipFill>
          <p:spPr bwMode="auto">
            <a:xfrm>
              <a:off x="4114800" y="1981200"/>
              <a:ext cx="381000" cy="692727"/>
            </a:xfrm>
            <a:prstGeom prst="rect">
              <a:avLst/>
            </a:prstGeom>
            <a:noFill/>
          </p:spPr>
        </p:pic>
        <p:pic>
          <p:nvPicPr>
            <p:cNvPr id="15" name="Picture 5" descr="http://www.savehome.ru/data/big/250_1_kalibrovochnaya_girya_100gramm.jpg"/>
            <p:cNvPicPr>
              <a:picLocks noChangeAspect="1" noChangeArrowheads="1"/>
            </p:cNvPicPr>
            <p:nvPr/>
          </p:nvPicPr>
          <p:blipFill>
            <a:blip r:embed="rId6" cstate="print"/>
            <a:srcRect l="28256" t="15894" r="32892" b="13466"/>
            <a:stretch>
              <a:fillRect/>
            </a:stretch>
          </p:blipFill>
          <p:spPr bwMode="auto">
            <a:xfrm>
              <a:off x="4572000" y="1828800"/>
              <a:ext cx="304800" cy="554182"/>
            </a:xfrm>
            <a:prstGeom prst="rect">
              <a:avLst/>
            </a:prstGeom>
            <a:noFill/>
          </p:spPr>
        </p:pic>
        <p:pic>
          <p:nvPicPr>
            <p:cNvPr id="16" name="Picture 5" descr="http://www.savehome.ru/data/big/250_1_kalibrovochnaya_girya_100gramm.jpg"/>
            <p:cNvPicPr>
              <a:picLocks noChangeAspect="1" noChangeArrowheads="1"/>
            </p:cNvPicPr>
            <p:nvPr/>
          </p:nvPicPr>
          <p:blipFill>
            <a:blip r:embed="rId7" cstate="print"/>
            <a:srcRect l="28256" t="15894" r="32892" b="13466"/>
            <a:stretch>
              <a:fillRect/>
            </a:stretch>
          </p:blipFill>
          <p:spPr bwMode="auto">
            <a:xfrm flipH="1">
              <a:off x="6934200" y="2133600"/>
              <a:ext cx="205740" cy="457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4017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E1F808"/>
                </a:solidFill>
              </a:rPr>
              <a:t>Против вас играет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352800"/>
            <a:ext cx="8229600" cy="2667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Шарада – загадка, в которой слово отгадывается по частям:</a:t>
            </a:r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002060"/>
                </a:solidFill>
              </a:rPr>
              <a:t>За </a:t>
            </a:r>
            <a:r>
              <a:rPr lang="ru-RU" dirty="0" smtClean="0">
                <a:solidFill>
                  <a:srgbClr val="002060"/>
                </a:solidFill>
              </a:rPr>
              <a:t>мерой площади </a:t>
            </a:r>
            <a:r>
              <a:rPr lang="ru-RU" dirty="0" smtClean="0">
                <a:solidFill>
                  <a:srgbClr val="002060"/>
                </a:solidFill>
              </a:rPr>
              <a:t>ноту вставишь вдруг</a:t>
            </a:r>
          </a:p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002060"/>
                </a:solidFill>
              </a:rPr>
              <a:t>И целое найдешь среди подруг.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8200" y="6019800"/>
            <a:ext cx="426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2060"/>
                </a:solidFill>
                <a:latin typeface="+mn-lt"/>
              </a:rPr>
              <a:t>Ответ: </a:t>
            </a:r>
            <a:r>
              <a:rPr lang="ru-RU" sz="2400" b="1" kern="0" dirty="0" err="1">
                <a:solidFill>
                  <a:srgbClr val="002060"/>
                </a:solidFill>
                <a:latin typeface="+mn-lt"/>
              </a:rPr>
              <a:t>Га-ля</a:t>
            </a:r>
            <a:endParaRPr lang="ru-RU" sz="2400" b="1" kern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45" name="Picture 7" descr="i?id=178767420-52-72&amp;n=21"/>
          <p:cNvPicPr>
            <a:picLocks noChangeAspect="1" noChangeArrowheads="1"/>
          </p:cNvPicPr>
          <p:nvPr/>
        </p:nvPicPr>
        <p:blipFill>
          <a:blip r:embed="rId2" cstate="print"/>
          <a:srcRect l="17073" t="17073" b="11382"/>
          <a:stretch>
            <a:fillRect/>
          </a:stretch>
        </p:blipFill>
        <p:spPr bwMode="auto">
          <a:xfrm>
            <a:off x="3352800" y="1219200"/>
            <a:ext cx="32004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E1F808"/>
                </a:solidFill>
              </a:rPr>
              <a:t>Против вас играет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810000"/>
            <a:ext cx="8229600" cy="1600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/>
              <a:t>Выразите число 5, используя четыре цифры 5, знаки арифметических действий и скобки.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5486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Ответ: </a:t>
            </a:r>
            <a:r>
              <a:rPr lang="ru-RU" b="1" dirty="0"/>
              <a:t>5*(5-5)+5 = 5</a:t>
            </a:r>
            <a:r>
              <a:rPr lang="ru-RU" dirty="0"/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ru-RU" dirty="0"/>
              <a:t>                </a:t>
            </a:r>
          </a:p>
        </p:txBody>
      </p:sp>
      <p:pic>
        <p:nvPicPr>
          <p:cNvPr id="11269" name="Picture 9" descr="i?id=357120562-47-72&amp;n=21"/>
          <p:cNvPicPr>
            <a:picLocks noChangeAspect="1" noChangeArrowheads="1"/>
          </p:cNvPicPr>
          <p:nvPr/>
        </p:nvPicPr>
        <p:blipFill>
          <a:blip r:embed="rId2" cstate="print"/>
          <a:srcRect l="30000"/>
          <a:stretch>
            <a:fillRect/>
          </a:stretch>
        </p:blipFill>
        <p:spPr bwMode="auto">
          <a:xfrm>
            <a:off x="3048000" y="955675"/>
            <a:ext cx="31242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FFFF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447</Words>
  <Application>Microsoft Office PowerPoint</Application>
  <PresentationFormat>Экран (4:3)</PresentationFormat>
  <Paragraphs>74</Paragraphs>
  <Slides>19</Slides>
  <Notes>0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Оформление по умолчанию</vt:lpstr>
      <vt:lpstr>Microsoft Equation 3.0</vt:lpstr>
      <vt:lpstr>Слайд 1</vt:lpstr>
      <vt:lpstr>Против вас играет команда смешариков </vt:lpstr>
      <vt:lpstr>Слайд 3</vt:lpstr>
      <vt:lpstr>Слайд 4</vt:lpstr>
      <vt:lpstr>Слайд 5</vt:lpstr>
      <vt:lpstr>Против вас играет </vt:lpstr>
      <vt:lpstr>Против вас играет</vt:lpstr>
      <vt:lpstr>Против вас играет</vt:lpstr>
      <vt:lpstr>Против вас играет</vt:lpstr>
      <vt:lpstr>Против вас играет</vt:lpstr>
      <vt:lpstr>Против вас играет</vt:lpstr>
      <vt:lpstr>Против вас играет</vt:lpstr>
      <vt:lpstr>Против вас играет</vt:lpstr>
      <vt:lpstr>Против вас играет</vt:lpstr>
      <vt:lpstr>Против вас играет</vt:lpstr>
      <vt:lpstr>Против вас играет  Разгадайте ребус  (подсказка: математическое понятие) </vt:lpstr>
      <vt:lpstr>Против вас играет</vt:lpstr>
      <vt:lpstr>Против вас играет</vt:lpstr>
      <vt:lpstr>Музыкальная пауза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Татьяна</cp:lastModifiedBy>
  <cp:revision>45</cp:revision>
  <cp:lastPrinted>1601-01-01T00:00:00Z</cp:lastPrinted>
  <dcterms:created xsi:type="dcterms:W3CDTF">1601-01-01T00:00:00Z</dcterms:created>
  <dcterms:modified xsi:type="dcterms:W3CDTF">2012-12-04T05:56:25Z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