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237AE-F9C0-4082-9DC0-AE70427EA3DE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8B0ED-D85D-499F-8ADF-7C18BD29D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B9D64-05F1-4825-ABDB-D4DC8E1C535D}" type="slidenum">
              <a:rPr lang="ru-RU"/>
              <a:pPr/>
              <a:t>6</a:t>
            </a:fld>
            <a:endParaRPr 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DE6B-E377-46D1-ABE8-1D0730F54DC5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A8FA-56F0-4004-8853-D636416E4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DE6B-E377-46D1-ABE8-1D0730F54DC5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A8FA-56F0-4004-8853-D636416E4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DE6B-E377-46D1-ABE8-1D0730F54DC5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A8FA-56F0-4004-8853-D636416E4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1773881-BCB8-41B0-98FD-4DD60806C0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DE6B-E377-46D1-ABE8-1D0730F54DC5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A8FA-56F0-4004-8853-D636416E4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DE6B-E377-46D1-ABE8-1D0730F54DC5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A8FA-56F0-4004-8853-D636416E4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DE6B-E377-46D1-ABE8-1D0730F54DC5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A8FA-56F0-4004-8853-D636416E4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DE6B-E377-46D1-ABE8-1D0730F54DC5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A8FA-56F0-4004-8853-D636416E4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DE6B-E377-46D1-ABE8-1D0730F54DC5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A8FA-56F0-4004-8853-D636416E4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DE6B-E377-46D1-ABE8-1D0730F54DC5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A8FA-56F0-4004-8853-D636416E4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DE6B-E377-46D1-ABE8-1D0730F54DC5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A8FA-56F0-4004-8853-D636416E4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DE6B-E377-46D1-ABE8-1D0730F54DC5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A8FA-56F0-4004-8853-D636416E4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4DE6B-E377-46D1-ABE8-1D0730F54DC5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6A8FA-56F0-4004-8853-D636416E4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3314722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Построение графиков элементарных функций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496"/>
            <a:ext cx="2133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2643182"/>
            <a:ext cx="20478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3786190"/>
            <a:ext cx="2585085" cy="246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4429156" cy="857231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Линейная функция 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929322" y="0"/>
            <a:ext cx="19607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4800" b="1" i="1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7500958" y="0"/>
            <a:ext cx="10326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+ b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42852"/>
            <a:ext cx="44871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Прямая</a:t>
            </a:r>
          </a:p>
          <a:p>
            <a:r>
              <a:rPr lang="ru-RU" sz="3600" dirty="0" smtClean="0"/>
              <a:t> пропорциональность</a:t>
            </a:r>
            <a:endParaRPr lang="ru-RU" sz="3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785786" y="4214818"/>
            <a:ext cx="564360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1036613" y="3963991"/>
            <a:ext cx="478634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00826" y="4071942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х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071802" y="1357298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у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071802" y="414338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0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2285984" y="2357430"/>
            <a:ext cx="1074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(0,</a:t>
            </a:r>
            <a:r>
              <a:rPr lang="en-US" sz="3600" b="1" dirty="0" smtClean="0"/>
              <a:t>b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1107257" y="2178835"/>
            <a:ext cx="3571900" cy="2643206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000232" y="1928802"/>
            <a:ext cx="4500594" cy="2786082"/>
          </a:xfrm>
          <a:prstGeom prst="line">
            <a:avLst/>
          </a:prstGeom>
          <a:ln w="444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86248" y="1428736"/>
            <a:ext cx="1077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k &gt; 0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72198" y="4857760"/>
            <a:ext cx="1077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k &lt; 0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72132" y="2000240"/>
            <a:ext cx="1423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y = b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214414" y="2786058"/>
            <a:ext cx="6000792" cy="158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072330" y="2143116"/>
            <a:ext cx="1910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константа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715008" y="785794"/>
            <a:ext cx="3017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График - прямая</a:t>
            </a:r>
            <a:endParaRPr lang="ru-RU" sz="3200" dirty="0"/>
          </a:p>
        </p:txBody>
      </p:sp>
      <p:sp>
        <p:nvSpPr>
          <p:cNvPr id="27" name="Овал 26"/>
          <p:cNvSpPr/>
          <p:nvPr/>
        </p:nvSpPr>
        <p:spPr>
          <a:xfrm>
            <a:off x="3357554" y="2714620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ый треугольник 29"/>
          <p:cNvSpPr/>
          <p:nvPr/>
        </p:nvSpPr>
        <p:spPr>
          <a:xfrm rot="16200000">
            <a:off x="2285984" y="3643314"/>
            <a:ext cx="642942" cy="500066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 rot="11675131">
            <a:off x="4863459" y="3949015"/>
            <a:ext cx="1897396" cy="288143"/>
          </a:xfrm>
          <a:prstGeom prst="triangle">
            <a:avLst>
              <a:gd name="adj" fmla="val 526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857488" y="3429000"/>
            <a:ext cx="5485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α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86116" y="3571876"/>
            <a:ext cx="2825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– </a:t>
            </a:r>
            <a:r>
              <a:rPr lang="ru-RU" sz="3200" b="1" i="1" dirty="0" smtClean="0"/>
              <a:t>острый угол</a:t>
            </a:r>
            <a:endParaRPr lang="ru-RU" sz="3200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5643570" y="3071810"/>
            <a:ext cx="4924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b="1" dirty="0" smtClean="0">
                <a:solidFill>
                  <a:srgbClr val="002060"/>
                </a:solidFill>
              </a:rPr>
              <a:t>β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72198" y="3143248"/>
            <a:ext cx="26508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 - тупой угол 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09438 L 0.0026 0.21004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0463 L 0.11476 0.00139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20148E-6 L -0.00417 0.20449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40741E-7 L -0.25365 -0.00232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5" grpId="0"/>
      <p:bldP spid="5" grpId="1"/>
      <p:bldP spid="7" grpId="0"/>
      <p:bldP spid="16" grpId="0"/>
      <p:bldP spid="21" grpId="0"/>
      <p:bldP spid="22" grpId="0"/>
      <p:bldP spid="23" grpId="0"/>
      <p:bldP spid="26" grpId="0"/>
      <p:bldP spid="19" grpId="0"/>
      <p:bldP spid="27" grpId="0" animBg="1"/>
      <p:bldP spid="30" grpId="0" animBg="1"/>
      <p:bldP spid="30" grpId="1" animBg="1"/>
      <p:bldP spid="32" grpId="0" animBg="1"/>
      <p:bldP spid="32" grpId="1" animBg="1"/>
      <p:bldP spid="24" grpId="0"/>
      <p:bldP spid="24" grpId="1"/>
      <p:bldP spid="28" grpId="0"/>
      <p:bldP spid="28" grpId="1"/>
      <p:bldP spid="29" grpId="0"/>
      <p:bldP spid="29" grpId="1"/>
      <p:bldP spid="31" grpId="0"/>
      <p:bldP spid="3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33287" y="357166"/>
            <a:ext cx="4710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Квадратичная функция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214290"/>
            <a:ext cx="41921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у = ах² + </a:t>
            </a:r>
            <a:r>
              <a:rPr lang="en-US" sz="4800" b="1" i="1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 + c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9256" y="1071546"/>
            <a:ext cx="33832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График - парабола</a:t>
            </a:r>
            <a:endParaRPr lang="ru-RU" sz="3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42910" y="4143380"/>
            <a:ext cx="4786346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V="1">
            <a:off x="642910" y="3571876"/>
            <a:ext cx="4071966" cy="7143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72132" y="4071942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х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5984" y="1357298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у</a:t>
            </a:r>
            <a:endParaRPr lang="ru-RU" sz="3200" dirty="0"/>
          </a:p>
        </p:txBody>
      </p:sp>
      <p:sp>
        <p:nvSpPr>
          <p:cNvPr id="20" name="Полилиния 19"/>
          <p:cNvSpPr/>
          <p:nvPr/>
        </p:nvSpPr>
        <p:spPr>
          <a:xfrm>
            <a:off x="1850571" y="1883229"/>
            <a:ext cx="1611086" cy="2284185"/>
          </a:xfrm>
          <a:custGeom>
            <a:avLst/>
            <a:gdLst>
              <a:gd name="connsiteX0" fmla="*/ 0 w 1611086"/>
              <a:gd name="connsiteY0" fmla="*/ 0 h 2284185"/>
              <a:gd name="connsiteX1" fmla="*/ 119743 w 1611086"/>
              <a:gd name="connsiteY1" fmla="*/ 1132114 h 2284185"/>
              <a:gd name="connsiteX2" fmla="*/ 261258 w 1611086"/>
              <a:gd name="connsiteY2" fmla="*/ 1828800 h 2284185"/>
              <a:gd name="connsiteX3" fmla="*/ 489858 w 1611086"/>
              <a:gd name="connsiteY3" fmla="*/ 2111828 h 2284185"/>
              <a:gd name="connsiteX4" fmla="*/ 827315 w 1611086"/>
              <a:gd name="connsiteY4" fmla="*/ 2264228 h 2284185"/>
              <a:gd name="connsiteX5" fmla="*/ 1328058 w 1611086"/>
              <a:gd name="connsiteY5" fmla="*/ 1992085 h 2284185"/>
              <a:gd name="connsiteX6" fmla="*/ 1524000 w 1611086"/>
              <a:gd name="connsiteY6" fmla="*/ 1382485 h 2284185"/>
              <a:gd name="connsiteX7" fmla="*/ 1578429 w 1611086"/>
              <a:gd name="connsiteY7" fmla="*/ 533400 h 2284185"/>
              <a:gd name="connsiteX8" fmla="*/ 1611086 w 1611086"/>
              <a:gd name="connsiteY8" fmla="*/ 10885 h 2284185"/>
              <a:gd name="connsiteX9" fmla="*/ 1611086 w 1611086"/>
              <a:gd name="connsiteY9" fmla="*/ 10885 h 2284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1086" h="2284185">
                <a:moveTo>
                  <a:pt x="0" y="0"/>
                </a:moveTo>
                <a:cubicBezTo>
                  <a:pt x="38100" y="413657"/>
                  <a:pt x="76200" y="827314"/>
                  <a:pt x="119743" y="1132114"/>
                </a:cubicBezTo>
                <a:cubicBezTo>
                  <a:pt x="163286" y="1436914"/>
                  <a:pt x="199572" y="1665514"/>
                  <a:pt x="261258" y="1828800"/>
                </a:cubicBezTo>
                <a:cubicBezTo>
                  <a:pt x="322944" y="1992086"/>
                  <a:pt x="395515" y="2039257"/>
                  <a:pt x="489858" y="2111828"/>
                </a:cubicBezTo>
                <a:cubicBezTo>
                  <a:pt x="584201" y="2184399"/>
                  <a:pt x="687615" y="2284185"/>
                  <a:pt x="827315" y="2264228"/>
                </a:cubicBezTo>
                <a:cubicBezTo>
                  <a:pt x="967015" y="2244271"/>
                  <a:pt x="1211944" y="2139042"/>
                  <a:pt x="1328058" y="1992085"/>
                </a:cubicBezTo>
                <a:cubicBezTo>
                  <a:pt x="1444172" y="1845128"/>
                  <a:pt x="1482272" y="1625599"/>
                  <a:pt x="1524000" y="1382485"/>
                </a:cubicBezTo>
                <a:cubicBezTo>
                  <a:pt x="1565728" y="1139371"/>
                  <a:pt x="1563915" y="762000"/>
                  <a:pt x="1578429" y="533400"/>
                </a:cubicBezTo>
                <a:cubicBezTo>
                  <a:pt x="1592943" y="304800"/>
                  <a:pt x="1611086" y="10885"/>
                  <a:pt x="1611086" y="10885"/>
                </a:cubicBezTo>
                <a:lnTo>
                  <a:pt x="1611086" y="10885"/>
                </a:lnTo>
              </a:path>
            </a:pathLst>
          </a:cu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57158" y="2071678"/>
            <a:ext cx="1406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у = ах²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14546" y="4214818"/>
            <a:ext cx="1055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(0; 0)</a:t>
            </a:r>
            <a:endParaRPr lang="ru-RU" sz="3200" b="1" dirty="0"/>
          </a:p>
        </p:txBody>
      </p:sp>
      <p:sp>
        <p:nvSpPr>
          <p:cNvPr id="23" name="Овал 22"/>
          <p:cNvSpPr/>
          <p:nvPr/>
        </p:nvSpPr>
        <p:spPr>
          <a:xfrm>
            <a:off x="2571736" y="4071942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000496" y="3571876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357554" y="4214818"/>
            <a:ext cx="14318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    </a:t>
            </a:r>
            <a:r>
              <a:rPr lang="ru-RU" sz="3200" b="1" u="sng" dirty="0" smtClean="0"/>
              <a:t>- </a:t>
            </a:r>
            <a:r>
              <a:rPr lang="en-US" sz="3200" b="1" u="sng" dirty="0" smtClean="0"/>
              <a:t>b</a:t>
            </a:r>
            <a:endParaRPr lang="ru-RU" sz="3200" b="1" dirty="0" smtClean="0"/>
          </a:p>
          <a:p>
            <a:r>
              <a:rPr lang="ru-RU" sz="3200" b="1" dirty="0" smtClean="0"/>
              <a:t>    2а     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42844" y="2643182"/>
            <a:ext cx="18375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у = ах² + с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5000628" y="2928934"/>
            <a:ext cx="22445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у = а(</a:t>
            </a:r>
            <a:r>
              <a:rPr lang="ru-RU" sz="3200" dirty="0" err="1" smtClean="0"/>
              <a:t>х</a:t>
            </a:r>
            <a:r>
              <a:rPr lang="ru-RU" sz="3200" dirty="0" smtClean="0"/>
              <a:t> – </a:t>
            </a:r>
            <a:r>
              <a:rPr lang="en-US" sz="3200" dirty="0" smtClean="0"/>
              <a:t>m</a:t>
            </a:r>
            <a:r>
              <a:rPr lang="ru-RU" sz="3200" dirty="0" smtClean="0"/>
              <a:t>)²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1500166" y="3071810"/>
            <a:ext cx="1027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(0; с)</a:t>
            </a:r>
            <a:endParaRPr lang="ru-RU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357554" y="4286256"/>
            <a:ext cx="1189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(</a:t>
            </a:r>
            <a:r>
              <a:rPr lang="en-US" sz="3200" b="1" dirty="0" smtClean="0"/>
              <a:t>m</a:t>
            </a:r>
            <a:r>
              <a:rPr lang="ru-RU" sz="3200" b="1" dirty="0" smtClean="0"/>
              <a:t>; 0)</a:t>
            </a:r>
            <a:endParaRPr lang="ru-RU" sz="3200" b="1" dirty="0"/>
          </a:p>
        </p:txBody>
      </p:sp>
      <p:sp>
        <p:nvSpPr>
          <p:cNvPr id="19" name="Овал 18"/>
          <p:cNvSpPr/>
          <p:nvPr/>
        </p:nvSpPr>
        <p:spPr>
          <a:xfrm>
            <a:off x="2571736" y="3286124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143372" y="4071942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786314" y="2357430"/>
            <a:ext cx="23114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у = ах² + </a:t>
            </a:r>
            <a:r>
              <a:rPr lang="en-US" sz="2800" dirty="0" err="1" smtClean="0"/>
              <a:t>bx</a:t>
            </a:r>
            <a:r>
              <a:rPr lang="en-US" sz="2800" dirty="0" smtClean="0"/>
              <a:t> + c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22222E-6 L 0.00486 -0.10903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0.17326 -3.7037E-6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669 L 0.07552 0.0669 C 0.11077 0.0669 0.15434 0.02963 0.15434 -2.22222E-6 L 0.15434 -0.0669 " pathEditMode="relative" rAng="0" ptsTypes="FfFF">
                                      <p:cBhvr>
                                        <p:cTn id="16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0" grpId="0" animBg="1"/>
      <p:bldP spid="20" grpId="1" animBg="1"/>
      <p:bldP spid="20" grpId="2" animBg="1"/>
      <p:bldP spid="20" grpId="3" animBg="1"/>
      <p:bldP spid="21" grpId="0"/>
      <p:bldP spid="21" grpId="1"/>
      <p:bldP spid="22" grpId="0"/>
      <p:bldP spid="22" grpId="1"/>
      <p:bldP spid="23" grpId="0" animBg="1"/>
      <p:bldP spid="24" grpId="0" animBg="1"/>
      <p:bldP spid="25" grpId="0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19" grpId="0" animBg="1"/>
      <p:bldP spid="19" grpId="1" animBg="1"/>
      <p:bldP spid="30" grpId="0" animBg="1"/>
      <p:bldP spid="3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13"/>
          <p:cNvSpPr>
            <a:spLocks noGrp="1" noChangeArrowheads="1"/>
          </p:cNvSpPr>
          <p:nvPr>
            <p:ph type="title" sz="quarter"/>
          </p:nvPr>
        </p:nvSpPr>
        <p:spPr>
          <a:xfrm>
            <a:off x="323850" y="0"/>
            <a:ext cx="3898900" cy="1143000"/>
          </a:xfrm>
        </p:spPr>
        <p:txBody>
          <a:bodyPr>
            <a:normAutofit/>
          </a:bodyPr>
          <a:lstStyle/>
          <a:p>
            <a:r>
              <a:rPr lang="ru-RU" sz="4800" b="1" i="1" dirty="0">
                <a:latin typeface="Times New Roman" pitchFamily="18" charset="0"/>
              </a:rPr>
              <a:t>у = х</a:t>
            </a:r>
            <a:r>
              <a:rPr lang="ru-RU" sz="4800" b="1" i="1" baseline="30000" dirty="0">
                <a:latin typeface="Times New Roman" pitchFamily="18" charset="0"/>
              </a:rPr>
              <a:t>3</a:t>
            </a:r>
            <a:endParaRPr lang="ru-RU" sz="4800" b="1" i="1" dirty="0">
              <a:latin typeface="Times New Roman" pitchFamily="18" charset="0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2857488" y="1571612"/>
          <a:ext cx="4143375" cy="4778375"/>
        </p:xfrm>
        <a:graphic>
          <a:graphicData uri="http://schemas.openxmlformats.org/presentationml/2006/ole">
            <p:oleObj spid="_x0000_s1026" name="GraphC" r:id="rId3" imgW="4171680" imgH="4809960" progId="">
              <p:embed/>
            </p:oleObj>
          </a:graphicData>
        </a:graphic>
      </p:graphicFrame>
      <p:sp>
        <p:nvSpPr>
          <p:cNvPr id="3140" name="Rectangle 68"/>
          <p:cNvSpPr>
            <a:spLocks noChangeArrowheads="1"/>
          </p:cNvSpPr>
          <p:nvPr/>
        </p:nvSpPr>
        <p:spPr bwMode="auto">
          <a:xfrm>
            <a:off x="5148263" y="1844675"/>
            <a:ext cx="29162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ru-RU" sz="36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auto">
          <a:xfrm>
            <a:off x="5508625" y="2492375"/>
            <a:ext cx="2916238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ru-RU" sz="3600" b="1" i="1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auto">
          <a:xfrm>
            <a:off x="5435600" y="3213100"/>
            <a:ext cx="2916238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600" b="1" i="1" dirty="0" smtClean="0">
                <a:solidFill>
                  <a:srgbClr val="9900CC"/>
                </a:solidFill>
                <a:latin typeface="Times New Roman" pitchFamily="18" charset="0"/>
              </a:rPr>
              <a:t> </a:t>
            </a:r>
            <a:endParaRPr lang="ru-RU" sz="3600" b="1" i="1" dirty="0">
              <a:solidFill>
                <a:srgbClr val="9900CC"/>
              </a:solidFill>
              <a:latin typeface="Times New Roman" pitchFamily="18" charset="0"/>
            </a:endParaRPr>
          </a:p>
        </p:txBody>
      </p:sp>
      <p:sp>
        <p:nvSpPr>
          <p:cNvPr id="3150" name="Rectangle 78"/>
          <p:cNvSpPr>
            <a:spLocks noChangeArrowheads="1"/>
          </p:cNvSpPr>
          <p:nvPr/>
        </p:nvSpPr>
        <p:spPr bwMode="auto">
          <a:xfrm>
            <a:off x="5148263" y="4005263"/>
            <a:ext cx="291623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ru-RU" sz="3600" b="1" i="1" dirty="0">
              <a:solidFill>
                <a:srgbClr val="9900CC"/>
              </a:solidFill>
              <a:latin typeface="Times New Roman" pitchFamily="18" charset="0"/>
            </a:endParaRPr>
          </a:p>
        </p:txBody>
      </p:sp>
      <p:sp>
        <p:nvSpPr>
          <p:cNvPr id="3152" name="Rectangle 80"/>
          <p:cNvSpPr>
            <a:spLocks noChangeArrowheads="1"/>
          </p:cNvSpPr>
          <p:nvPr/>
        </p:nvSpPr>
        <p:spPr bwMode="auto">
          <a:xfrm>
            <a:off x="5292725" y="4724400"/>
            <a:ext cx="2916238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ru-RU" sz="3600" b="1" i="1" dirty="0">
              <a:solidFill>
                <a:srgbClr val="9900CC"/>
              </a:solidFill>
              <a:latin typeface="Times New Roman" pitchFamily="18" charset="0"/>
            </a:endParaRPr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auto">
          <a:xfrm>
            <a:off x="5076825" y="5516563"/>
            <a:ext cx="2916238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600" b="1" i="1" dirty="0" smtClean="0">
                <a:solidFill>
                  <a:srgbClr val="9900CC"/>
                </a:solidFill>
                <a:latin typeface="Times New Roman" pitchFamily="18" charset="0"/>
              </a:rPr>
              <a:t> </a:t>
            </a:r>
            <a:endParaRPr lang="ru-RU" sz="3600" b="1" i="1" dirty="0">
              <a:solidFill>
                <a:srgbClr val="9900CC"/>
              </a:solidFill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7554" y="285728"/>
            <a:ext cx="55172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График – кубическая парабола</a:t>
            </a:r>
            <a:endParaRPr lang="ru-RU" sz="3200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2"/>
          </p:nvPr>
        </p:nvSpPr>
        <p:spPr>
          <a:xfrm>
            <a:off x="1571604" y="928670"/>
            <a:ext cx="1209684" cy="90010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(0; 0)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/>
      <p:bldP spid="18" grpId="0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142852"/>
            <a:ext cx="19078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у = к/</a:t>
            </a:r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6116" y="285728"/>
            <a:ext cx="56817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Обратная пропорциональность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00562" y="857232"/>
            <a:ext cx="3556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График - гипербола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1000108"/>
            <a:ext cx="962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х</a:t>
            </a:r>
            <a:r>
              <a:rPr lang="ru-RU" sz="3200" dirty="0" smtClean="0"/>
              <a:t> ≠ 0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571736" y="2071678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k &gt; 0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215206" y="2143116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k </a:t>
            </a:r>
            <a:r>
              <a:rPr lang="ru-RU" sz="3200" b="1" dirty="0" smtClean="0">
                <a:solidFill>
                  <a:srgbClr val="002060"/>
                </a:solidFill>
              </a:rPr>
              <a:t>&lt;</a:t>
            </a:r>
            <a:r>
              <a:rPr lang="en-US" sz="3200" b="1" dirty="0" smtClean="0">
                <a:solidFill>
                  <a:srgbClr val="002060"/>
                </a:solidFill>
              </a:rPr>
              <a:t> 0</a:t>
            </a:r>
            <a:endParaRPr lang="ru-RU" sz="3200" b="1" dirty="0">
              <a:solidFill>
                <a:srgbClr val="00206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00034" y="4000504"/>
            <a:ext cx="2928958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214942" y="4000504"/>
            <a:ext cx="2857520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392877" y="3750471"/>
            <a:ext cx="2928958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V="1">
            <a:off x="5214942" y="3786190"/>
            <a:ext cx="2928958" cy="7143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олилиния 17"/>
          <p:cNvSpPr/>
          <p:nvPr/>
        </p:nvSpPr>
        <p:spPr>
          <a:xfrm rot="5400000">
            <a:off x="6727332" y="4131188"/>
            <a:ext cx="1328928" cy="1353312"/>
          </a:xfrm>
          <a:custGeom>
            <a:avLst/>
            <a:gdLst>
              <a:gd name="connsiteX0" fmla="*/ 0 w 1328928"/>
              <a:gd name="connsiteY0" fmla="*/ 0 h 1353312"/>
              <a:gd name="connsiteX1" fmla="*/ 54864 w 1328928"/>
              <a:gd name="connsiteY1" fmla="*/ 576072 h 1353312"/>
              <a:gd name="connsiteX2" fmla="*/ 173736 w 1328928"/>
              <a:gd name="connsiteY2" fmla="*/ 941832 h 1353312"/>
              <a:gd name="connsiteX3" fmla="*/ 393192 w 1328928"/>
              <a:gd name="connsiteY3" fmla="*/ 1179576 h 1353312"/>
              <a:gd name="connsiteX4" fmla="*/ 859536 w 1328928"/>
              <a:gd name="connsiteY4" fmla="*/ 1325880 h 1353312"/>
              <a:gd name="connsiteX5" fmla="*/ 1261872 w 1328928"/>
              <a:gd name="connsiteY5" fmla="*/ 1344168 h 1353312"/>
              <a:gd name="connsiteX6" fmla="*/ 1261872 w 1328928"/>
              <a:gd name="connsiteY6" fmla="*/ 1325880 h 1353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8928" h="1353312">
                <a:moveTo>
                  <a:pt x="0" y="0"/>
                </a:moveTo>
                <a:cubicBezTo>
                  <a:pt x="12954" y="209550"/>
                  <a:pt x="25908" y="419100"/>
                  <a:pt x="54864" y="576072"/>
                </a:cubicBezTo>
                <a:cubicBezTo>
                  <a:pt x="83820" y="733044"/>
                  <a:pt x="117348" y="841248"/>
                  <a:pt x="173736" y="941832"/>
                </a:cubicBezTo>
                <a:cubicBezTo>
                  <a:pt x="230124" y="1042416"/>
                  <a:pt x="278892" y="1115568"/>
                  <a:pt x="393192" y="1179576"/>
                </a:cubicBezTo>
                <a:cubicBezTo>
                  <a:pt x="507492" y="1243584"/>
                  <a:pt x="714756" y="1298448"/>
                  <a:pt x="859536" y="1325880"/>
                </a:cubicBezTo>
                <a:cubicBezTo>
                  <a:pt x="1004316" y="1353312"/>
                  <a:pt x="1194816" y="1344168"/>
                  <a:pt x="1261872" y="1344168"/>
                </a:cubicBezTo>
                <a:cubicBezTo>
                  <a:pt x="1328928" y="1344168"/>
                  <a:pt x="1295400" y="1335024"/>
                  <a:pt x="1261872" y="1325880"/>
                </a:cubicBezTo>
              </a:path>
            </a:pathLst>
          </a:cu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rot="16200000">
            <a:off x="5227134" y="2488114"/>
            <a:ext cx="1328928" cy="1353312"/>
          </a:xfrm>
          <a:custGeom>
            <a:avLst/>
            <a:gdLst>
              <a:gd name="connsiteX0" fmla="*/ 0 w 1328928"/>
              <a:gd name="connsiteY0" fmla="*/ 0 h 1353312"/>
              <a:gd name="connsiteX1" fmla="*/ 54864 w 1328928"/>
              <a:gd name="connsiteY1" fmla="*/ 576072 h 1353312"/>
              <a:gd name="connsiteX2" fmla="*/ 173736 w 1328928"/>
              <a:gd name="connsiteY2" fmla="*/ 941832 h 1353312"/>
              <a:gd name="connsiteX3" fmla="*/ 393192 w 1328928"/>
              <a:gd name="connsiteY3" fmla="*/ 1179576 h 1353312"/>
              <a:gd name="connsiteX4" fmla="*/ 859536 w 1328928"/>
              <a:gd name="connsiteY4" fmla="*/ 1325880 h 1353312"/>
              <a:gd name="connsiteX5" fmla="*/ 1261872 w 1328928"/>
              <a:gd name="connsiteY5" fmla="*/ 1344168 h 1353312"/>
              <a:gd name="connsiteX6" fmla="*/ 1261872 w 1328928"/>
              <a:gd name="connsiteY6" fmla="*/ 1325880 h 1353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8928" h="1353312">
                <a:moveTo>
                  <a:pt x="0" y="0"/>
                </a:moveTo>
                <a:cubicBezTo>
                  <a:pt x="12954" y="209550"/>
                  <a:pt x="25908" y="419100"/>
                  <a:pt x="54864" y="576072"/>
                </a:cubicBezTo>
                <a:cubicBezTo>
                  <a:pt x="83820" y="733044"/>
                  <a:pt x="117348" y="841248"/>
                  <a:pt x="173736" y="941832"/>
                </a:cubicBezTo>
                <a:cubicBezTo>
                  <a:pt x="230124" y="1042416"/>
                  <a:pt x="278892" y="1115568"/>
                  <a:pt x="393192" y="1179576"/>
                </a:cubicBezTo>
                <a:cubicBezTo>
                  <a:pt x="507492" y="1243584"/>
                  <a:pt x="714756" y="1298448"/>
                  <a:pt x="859536" y="1325880"/>
                </a:cubicBezTo>
                <a:cubicBezTo>
                  <a:pt x="1004316" y="1353312"/>
                  <a:pt x="1194816" y="1344168"/>
                  <a:pt x="1261872" y="1344168"/>
                </a:cubicBezTo>
                <a:cubicBezTo>
                  <a:pt x="1328928" y="1344168"/>
                  <a:pt x="1295400" y="1335024"/>
                  <a:pt x="1261872" y="1325880"/>
                </a:cubicBezTo>
              </a:path>
            </a:pathLst>
          </a:cu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928794" y="2571744"/>
            <a:ext cx="1328928" cy="1353312"/>
          </a:xfrm>
          <a:custGeom>
            <a:avLst/>
            <a:gdLst>
              <a:gd name="connsiteX0" fmla="*/ 0 w 1328928"/>
              <a:gd name="connsiteY0" fmla="*/ 0 h 1353312"/>
              <a:gd name="connsiteX1" fmla="*/ 54864 w 1328928"/>
              <a:gd name="connsiteY1" fmla="*/ 576072 h 1353312"/>
              <a:gd name="connsiteX2" fmla="*/ 173736 w 1328928"/>
              <a:gd name="connsiteY2" fmla="*/ 941832 h 1353312"/>
              <a:gd name="connsiteX3" fmla="*/ 393192 w 1328928"/>
              <a:gd name="connsiteY3" fmla="*/ 1179576 h 1353312"/>
              <a:gd name="connsiteX4" fmla="*/ 859536 w 1328928"/>
              <a:gd name="connsiteY4" fmla="*/ 1325880 h 1353312"/>
              <a:gd name="connsiteX5" fmla="*/ 1261872 w 1328928"/>
              <a:gd name="connsiteY5" fmla="*/ 1344168 h 1353312"/>
              <a:gd name="connsiteX6" fmla="*/ 1261872 w 1328928"/>
              <a:gd name="connsiteY6" fmla="*/ 1325880 h 1353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8928" h="1353312">
                <a:moveTo>
                  <a:pt x="0" y="0"/>
                </a:moveTo>
                <a:cubicBezTo>
                  <a:pt x="12954" y="209550"/>
                  <a:pt x="25908" y="419100"/>
                  <a:pt x="54864" y="576072"/>
                </a:cubicBezTo>
                <a:cubicBezTo>
                  <a:pt x="83820" y="733044"/>
                  <a:pt x="117348" y="841248"/>
                  <a:pt x="173736" y="941832"/>
                </a:cubicBezTo>
                <a:cubicBezTo>
                  <a:pt x="230124" y="1042416"/>
                  <a:pt x="278892" y="1115568"/>
                  <a:pt x="393192" y="1179576"/>
                </a:cubicBezTo>
                <a:cubicBezTo>
                  <a:pt x="507492" y="1243584"/>
                  <a:pt x="714756" y="1298448"/>
                  <a:pt x="859536" y="1325880"/>
                </a:cubicBezTo>
                <a:cubicBezTo>
                  <a:pt x="1004316" y="1353312"/>
                  <a:pt x="1194816" y="1344168"/>
                  <a:pt x="1261872" y="1344168"/>
                </a:cubicBezTo>
                <a:cubicBezTo>
                  <a:pt x="1328928" y="1344168"/>
                  <a:pt x="1295400" y="1335024"/>
                  <a:pt x="1261872" y="1325880"/>
                </a:cubicBezTo>
              </a:path>
            </a:pathLst>
          </a:cu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 rot="10800000">
            <a:off x="428596" y="4143380"/>
            <a:ext cx="1328928" cy="1353312"/>
          </a:xfrm>
          <a:custGeom>
            <a:avLst/>
            <a:gdLst>
              <a:gd name="connsiteX0" fmla="*/ 0 w 1328928"/>
              <a:gd name="connsiteY0" fmla="*/ 0 h 1353312"/>
              <a:gd name="connsiteX1" fmla="*/ 54864 w 1328928"/>
              <a:gd name="connsiteY1" fmla="*/ 576072 h 1353312"/>
              <a:gd name="connsiteX2" fmla="*/ 173736 w 1328928"/>
              <a:gd name="connsiteY2" fmla="*/ 941832 h 1353312"/>
              <a:gd name="connsiteX3" fmla="*/ 393192 w 1328928"/>
              <a:gd name="connsiteY3" fmla="*/ 1179576 h 1353312"/>
              <a:gd name="connsiteX4" fmla="*/ 859536 w 1328928"/>
              <a:gd name="connsiteY4" fmla="*/ 1325880 h 1353312"/>
              <a:gd name="connsiteX5" fmla="*/ 1261872 w 1328928"/>
              <a:gd name="connsiteY5" fmla="*/ 1344168 h 1353312"/>
              <a:gd name="connsiteX6" fmla="*/ 1261872 w 1328928"/>
              <a:gd name="connsiteY6" fmla="*/ 1325880 h 1353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8928" h="1353312">
                <a:moveTo>
                  <a:pt x="0" y="0"/>
                </a:moveTo>
                <a:cubicBezTo>
                  <a:pt x="12954" y="209550"/>
                  <a:pt x="25908" y="419100"/>
                  <a:pt x="54864" y="576072"/>
                </a:cubicBezTo>
                <a:cubicBezTo>
                  <a:pt x="83820" y="733044"/>
                  <a:pt x="117348" y="841248"/>
                  <a:pt x="173736" y="941832"/>
                </a:cubicBezTo>
                <a:cubicBezTo>
                  <a:pt x="230124" y="1042416"/>
                  <a:pt x="278892" y="1115568"/>
                  <a:pt x="393192" y="1179576"/>
                </a:cubicBezTo>
                <a:cubicBezTo>
                  <a:pt x="507492" y="1243584"/>
                  <a:pt x="714756" y="1298448"/>
                  <a:pt x="859536" y="1325880"/>
                </a:cubicBezTo>
                <a:cubicBezTo>
                  <a:pt x="1004316" y="1353312"/>
                  <a:pt x="1194816" y="1344168"/>
                  <a:pt x="1261872" y="1344168"/>
                </a:cubicBezTo>
                <a:cubicBezTo>
                  <a:pt x="1328928" y="1344168"/>
                  <a:pt x="1295400" y="1335024"/>
                  <a:pt x="1261872" y="1325880"/>
                </a:cubicBezTo>
              </a:path>
            </a:pathLst>
          </a:cu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8" grpId="0" animBg="1"/>
      <p:bldP spid="19" grpId="0" animBg="1"/>
      <p:bldP spid="20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 dirty="0"/>
          </a:p>
          <a:p>
            <a:pPr algn="ctr">
              <a:buFontTx/>
              <a:buNone/>
            </a:pPr>
            <a:r>
              <a:rPr lang="ru-RU" dirty="0"/>
              <a:t>  </a:t>
            </a:r>
            <a:r>
              <a:rPr lang="en-US" dirty="0">
                <a:latin typeface="Comic Sans MS" pitchFamily="66" charset="0"/>
              </a:rPr>
              <a:t>y</a:t>
            </a:r>
            <a:endParaRPr lang="ru-RU" dirty="0">
              <a:latin typeface="Comic Sans MS" pitchFamily="66" charset="0"/>
            </a:endParaRPr>
          </a:p>
          <a:p>
            <a:pPr algn="ctr">
              <a:buFontTx/>
              <a:buNone/>
            </a:pPr>
            <a:endParaRPr lang="ru-RU" dirty="0"/>
          </a:p>
          <a:p>
            <a:pPr algn="ctr">
              <a:buFontTx/>
              <a:buNone/>
            </a:pPr>
            <a:endParaRPr lang="ru-RU" dirty="0"/>
          </a:p>
          <a:p>
            <a:pPr algn="ctr">
              <a:buFontTx/>
              <a:buNone/>
            </a:pPr>
            <a:r>
              <a:rPr lang="ru-RU" dirty="0"/>
              <a:t>                              </a:t>
            </a:r>
            <a:r>
              <a:rPr lang="en-US" dirty="0">
                <a:latin typeface="Comic Sans MS" pitchFamily="66" charset="0"/>
              </a:rPr>
              <a:t>x</a:t>
            </a:r>
            <a:r>
              <a:rPr lang="ru-RU" dirty="0"/>
              <a:t> </a:t>
            </a:r>
          </a:p>
          <a:p>
            <a:pPr>
              <a:buFontTx/>
              <a:buNone/>
            </a:pPr>
            <a:r>
              <a:rPr lang="ru-RU" dirty="0"/>
              <a:t>             </a:t>
            </a:r>
            <a:r>
              <a:rPr lang="ru-RU" dirty="0" smtClean="0"/>
              <a:t>       0</a:t>
            </a:r>
            <a:endParaRPr lang="ru-RU" dirty="0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dirty="0" smtClean="0"/>
              <a:t>              </a:t>
            </a:r>
            <a:r>
              <a:rPr lang="en-US" dirty="0" smtClean="0">
                <a:latin typeface="Comic Sans MS" pitchFamily="66" charset="0"/>
              </a:rPr>
              <a:t>y</a:t>
            </a:r>
            <a:endParaRPr lang="ru-RU" dirty="0">
              <a:latin typeface="Comic Sans MS" pitchFamily="66" charset="0"/>
            </a:endParaRPr>
          </a:p>
          <a:p>
            <a:pPr algn="ctr">
              <a:buFontTx/>
              <a:buNone/>
            </a:pPr>
            <a:endParaRPr lang="ru-RU" dirty="0"/>
          </a:p>
          <a:p>
            <a:pPr algn="ctr">
              <a:buFontTx/>
              <a:buNone/>
            </a:pPr>
            <a:endParaRPr lang="ru-RU" dirty="0"/>
          </a:p>
          <a:p>
            <a:pPr algn="ctr">
              <a:buFontTx/>
              <a:buNone/>
            </a:pPr>
            <a:r>
              <a:rPr lang="ru-RU" dirty="0"/>
              <a:t>                              </a:t>
            </a:r>
            <a:endParaRPr lang="ru-RU" dirty="0" smtClean="0"/>
          </a:p>
          <a:p>
            <a:pPr algn="ctr">
              <a:buFontTx/>
              <a:buNone/>
            </a:pPr>
            <a:r>
              <a:rPr lang="ru-RU" dirty="0" smtClean="0">
                <a:latin typeface="Comic Sans MS" pitchFamily="66" charset="0"/>
              </a:rPr>
              <a:t>       0                   </a:t>
            </a:r>
            <a:r>
              <a:rPr lang="en-US" dirty="0" smtClean="0">
                <a:latin typeface="Comic Sans MS" pitchFamily="66" charset="0"/>
              </a:rPr>
              <a:t>x</a:t>
            </a:r>
            <a:r>
              <a:rPr lang="ru-RU" dirty="0" smtClean="0"/>
              <a:t> </a:t>
            </a:r>
            <a:endParaRPr lang="ru-RU" dirty="0"/>
          </a:p>
          <a:p>
            <a:pPr>
              <a:buFontTx/>
              <a:buNone/>
            </a:pPr>
            <a:r>
              <a:rPr lang="ru-RU" dirty="0"/>
              <a:t>             </a:t>
            </a:r>
          </a:p>
          <a:p>
            <a:pPr algn="ctr">
              <a:buFontTx/>
              <a:buNone/>
            </a:pPr>
            <a:endParaRPr lang="ru-RU" dirty="0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827088" y="4221163"/>
            <a:ext cx="3097212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2411413" y="2636838"/>
            <a:ext cx="0" cy="295275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 flipV="1">
            <a:off x="971550" y="2781300"/>
            <a:ext cx="1439863" cy="1439863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V="1">
            <a:off x="2411413" y="2781300"/>
            <a:ext cx="1439862" cy="1439863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4624" name="Group 48"/>
          <p:cNvGraphicFramePr>
            <a:graphicFrameLocks noGrp="1"/>
          </p:cNvGraphicFramePr>
          <p:nvPr/>
        </p:nvGraphicFramePr>
        <p:xfrm>
          <a:off x="4479925" y="329247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8" name="Line 42"/>
          <p:cNvSpPr>
            <a:spLocks noChangeShapeType="1"/>
          </p:cNvSpPr>
          <p:nvPr/>
        </p:nvSpPr>
        <p:spPr bwMode="auto">
          <a:xfrm flipV="1">
            <a:off x="6143636" y="2571744"/>
            <a:ext cx="0" cy="295275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>
            <a:off x="5003800" y="4221163"/>
            <a:ext cx="3097213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625" name="Oval 49"/>
          <p:cNvSpPr>
            <a:spLocks noChangeArrowheads="1"/>
          </p:cNvSpPr>
          <p:nvPr/>
        </p:nvSpPr>
        <p:spPr bwMode="auto">
          <a:xfrm>
            <a:off x="2339975" y="4149725"/>
            <a:ext cx="144463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26" name="Oval 50"/>
          <p:cNvSpPr>
            <a:spLocks noChangeArrowheads="1"/>
          </p:cNvSpPr>
          <p:nvPr/>
        </p:nvSpPr>
        <p:spPr bwMode="auto">
          <a:xfrm>
            <a:off x="6072198" y="4143380"/>
            <a:ext cx="144462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500694" y="642918"/>
          <a:ext cx="1619240" cy="773812"/>
        </p:xfrm>
        <a:graphic>
          <a:graphicData uri="http://schemas.openxmlformats.org/drawingml/2006/table">
            <a:tbl>
              <a:tblPr/>
              <a:tblGrid>
                <a:gridCol w="1619240"/>
              </a:tblGrid>
              <a:tr h="773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 =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714356"/>
            <a:ext cx="523875" cy="66675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7429520" y="642918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/>
              <a:t>х</a:t>
            </a:r>
            <a:r>
              <a:rPr lang="ru-RU" sz="3600" dirty="0" smtClean="0"/>
              <a:t> ≥ 0</a:t>
            </a:r>
            <a:endParaRPr lang="ru-RU" sz="3600" dirty="0"/>
          </a:p>
        </p:txBody>
      </p:sp>
      <p:sp>
        <p:nvSpPr>
          <p:cNvPr id="23" name="Полилиния 22"/>
          <p:cNvSpPr/>
          <p:nvPr/>
        </p:nvSpPr>
        <p:spPr>
          <a:xfrm>
            <a:off x="6143636" y="3429000"/>
            <a:ext cx="2002971" cy="762000"/>
          </a:xfrm>
          <a:custGeom>
            <a:avLst/>
            <a:gdLst>
              <a:gd name="connsiteX0" fmla="*/ 0 w 2002971"/>
              <a:gd name="connsiteY0" fmla="*/ 762000 h 762000"/>
              <a:gd name="connsiteX1" fmla="*/ 130628 w 2002971"/>
              <a:gd name="connsiteY1" fmla="*/ 435429 h 762000"/>
              <a:gd name="connsiteX2" fmla="*/ 500743 w 2002971"/>
              <a:gd name="connsiteY2" fmla="*/ 283029 h 762000"/>
              <a:gd name="connsiteX3" fmla="*/ 925286 w 2002971"/>
              <a:gd name="connsiteY3" fmla="*/ 195943 h 762000"/>
              <a:gd name="connsiteX4" fmla="*/ 1730828 w 2002971"/>
              <a:gd name="connsiteY4" fmla="*/ 43543 h 762000"/>
              <a:gd name="connsiteX5" fmla="*/ 2002971 w 2002971"/>
              <a:gd name="connsiteY5" fmla="*/ 0 h 762000"/>
              <a:gd name="connsiteX6" fmla="*/ 2002971 w 2002971"/>
              <a:gd name="connsiteY6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2971" h="762000">
                <a:moveTo>
                  <a:pt x="0" y="762000"/>
                </a:moveTo>
                <a:cubicBezTo>
                  <a:pt x="23585" y="638628"/>
                  <a:pt x="47171" y="515257"/>
                  <a:pt x="130628" y="435429"/>
                </a:cubicBezTo>
                <a:cubicBezTo>
                  <a:pt x="214085" y="355601"/>
                  <a:pt x="368300" y="322943"/>
                  <a:pt x="500743" y="283029"/>
                </a:cubicBezTo>
                <a:cubicBezTo>
                  <a:pt x="633186" y="243115"/>
                  <a:pt x="925286" y="195943"/>
                  <a:pt x="925286" y="195943"/>
                </a:cubicBezTo>
                <a:lnTo>
                  <a:pt x="1730828" y="43543"/>
                </a:lnTo>
                <a:cubicBezTo>
                  <a:pt x="1910442" y="10886"/>
                  <a:pt x="2002971" y="0"/>
                  <a:pt x="2002971" y="0"/>
                </a:cubicBezTo>
                <a:lnTo>
                  <a:pt x="2002971" y="0"/>
                </a:lnTo>
              </a:path>
            </a:pathLst>
          </a:cu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571604" y="1357298"/>
            <a:ext cx="1055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(0; 0)</a:t>
            </a:r>
            <a:endParaRPr lang="ru-RU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072198" y="1500174"/>
            <a:ext cx="1055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(0; 0)</a:t>
            </a:r>
            <a:endParaRPr lang="ru-RU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357290" y="571480"/>
            <a:ext cx="15712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4400" b="1" i="1" dirty="0" err="1" smtClean="0">
                <a:latin typeface="Times New Roman" pitchFamily="18" charset="0"/>
                <a:cs typeface="Times New Roman" pitchFamily="18" charset="0"/>
              </a:rPr>
              <a:t>|х|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 animBg="1"/>
      <p:bldP spid="24587" grpId="0" animBg="1"/>
      <p:bldP spid="24625" grpId="0" animBg="1"/>
      <p:bldP spid="24626" grpId="0" animBg="1"/>
      <p:bldP spid="20" grpId="0"/>
      <p:bldP spid="23" grpId="0" animBg="1"/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52149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(x – a)² + (y – b)² = R²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86446" y="642918"/>
            <a:ext cx="31502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 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x² + y² = R²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00034" y="4214818"/>
            <a:ext cx="3286148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429256" y="3929066"/>
            <a:ext cx="3071834" cy="7143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-322297" y="4179099"/>
            <a:ext cx="3358380" cy="7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5072860" y="4428338"/>
            <a:ext cx="3857652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1500166" y="2214554"/>
            <a:ext cx="1857388" cy="185738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929322" y="2928934"/>
            <a:ext cx="2143140" cy="214314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28596" y="928670"/>
            <a:ext cx="36569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(</a:t>
            </a:r>
            <a:r>
              <a:rPr lang="en-US" sz="3200" b="1" dirty="0" smtClean="0"/>
              <a:t>a</a:t>
            </a:r>
            <a:r>
              <a:rPr lang="ru-RU" sz="3200" b="1" dirty="0" smtClean="0"/>
              <a:t>;</a:t>
            </a:r>
            <a:r>
              <a:rPr lang="en-US" sz="3200" b="1" dirty="0" smtClean="0"/>
              <a:t> b)</a:t>
            </a:r>
            <a:r>
              <a:rPr lang="ru-RU" sz="3200" b="1" dirty="0" smtClean="0"/>
              <a:t> </a:t>
            </a:r>
            <a:r>
              <a:rPr lang="ru-RU" sz="3200" dirty="0" smtClean="0"/>
              <a:t>– центр </a:t>
            </a:r>
          </a:p>
          <a:p>
            <a:r>
              <a:rPr lang="ru-RU" sz="3200" dirty="0" smtClean="0"/>
              <a:t>              окружности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80011" y="1428736"/>
            <a:ext cx="356398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(0;</a:t>
            </a:r>
            <a:r>
              <a:rPr lang="en-US" sz="3200" b="1" dirty="0" smtClean="0"/>
              <a:t> </a:t>
            </a:r>
            <a:r>
              <a:rPr lang="ru-RU" sz="3200" b="1" dirty="0" smtClean="0"/>
              <a:t>0</a:t>
            </a:r>
            <a:r>
              <a:rPr lang="en-US" sz="3200" b="1" dirty="0" smtClean="0"/>
              <a:t>)</a:t>
            </a:r>
            <a:r>
              <a:rPr lang="ru-RU" sz="3200" b="1" dirty="0" smtClean="0"/>
              <a:t> </a:t>
            </a:r>
            <a:r>
              <a:rPr lang="ru-RU" sz="3200" dirty="0" smtClean="0"/>
              <a:t>– центр </a:t>
            </a:r>
          </a:p>
          <a:p>
            <a:r>
              <a:rPr lang="ru-RU" sz="3200" dirty="0" smtClean="0"/>
              <a:t>              окружности</a:t>
            </a:r>
          </a:p>
          <a:p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2357422" y="3071810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929454" y="3929066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6200000" flipH="1" flipV="1">
            <a:off x="1949718" y="3693828"/>
            <a:ext cx="979208" cy="20924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22" idx="1"/>
          </p:cNvCxnSpPr>
          <p:nvPr/>
        </p:nvCxnSpPr>
        <p:spPr>
          <a:xfrm rot="16200000" flipV="1">
            <a:off x="1857356" y="2571744"/>
            <a:ext cx="20924" cy="1021056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14546" y="4143380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928662" y="2714620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6572264" y="392906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0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7" grpId="0" animBg="1"/>
      <p:bldP spid="18" grpId="0" animBg="1"/>
      <p:bldP spid="20" grpId="0"/>
      <p:bldP spid="21" grpId="0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204</Words>
  <Application>Microsoft Office PowerPoint</Application>
  <PresentationFormat>Экран (4:3)</PresentationFormat>
  <Paragraphs>74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GraphC</vt:lpstr>
      <vt:lpstr>Построение графиков элементарных функций</vt:lpstr>
      <vt:lpstr>Линейная функция  </vt:lpstr>
      <vt:lpstr>Слайд 3</vt:lpstr>
      <vt:lpstr>у = х3</vt:lpstr>
      <vt:lpstr>Слайд 5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графиков элементарных функций</dc:title>
  <dc:creator>Sveta</dc:creator>
  <cp:lastModifiedBy>Sveta</cp:lastModifiedBy>
  <cp:revision>8</cp:revision>
  <dcterms:created xsi:type="dcterms:W3CDTF">2012-09-05T12:29:36Z</dcterms:created>
  <dcterms:modified xsi:type="dcterms:W3CDTF">2012-09-05T13:15:05Z</dcterms:modified>
</cp:coreProperties>
</file>