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5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7" r:id="rId11"/>
    <p:sldId id="275" r:id="rId12"/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60"/>
  </p:normalViewPr>
  <p:slideViewPr>
    <p:cSldViewPr>
      <p:cViewPr varScale="1">
        <p:scale>
          <a:sx n="70" d="100"/>
          <a:sy n="70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596C34-6FC7-4BCF-8EBA-7A13176A07C5}" type="datetimeFigureOut">
              <a:rPr lang="ru-RU" smtClean="0"/>
              <a:pPr/>
              <a:t>04.02.2011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2DF01D-F2A2-4DAA-9545-2BDE8146D7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86808" cy="3929066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Проект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 по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русскому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 языку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: «Эта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 каверзная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буковка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 Ё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». </a:t>
            </a:r>
            <a:endParaRPr lang="ru-RU" sz="6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3857628"/>
            <a:ext cx="8572560" cy="2714644"/>
          </a:xfrm>
        </p:spPr>
        <p:txBody>
          <a:bodyPr>
            <a:normAutofit/>
          </a:bodyPr>
          <a:lstStyle/>
          <a:p>
            <a:pPr algn="r"/>
            <a:r>
              <a:rPr lang="ru-RU" sz="3200" i="1" dirty="0" smtClean="0">
                <a:solidFill>
                  <a:srgbClr val="7030A0"/>
                </a:solidFill>
              </a:rPr>
              <a:t>Выполнили обучающиеся 5 А класса : </a:t>
            </a:r>
            <a:r>
              <a:rPr lang="ru-RU" sz="3200" i="1" dirty="0" err="1" smtClean="0">
                <a:solidFill>
                  <a:srgbClr val="7030A0"/>
                </a:solidFill>
              </a:rPr>
              <a:t>Бахарев</a:t>
            </a:r>
            <a:r>
              <a:rPr lang="ru-RU" sz="3200" i="1" dirty="0" smtClean="0">
                <a:solidFill>
                  <a:srgbClr val="7030A0"/>
                </a:solidFill>
              </a:rPr>
              <a:t> Юрий, </a:t>
            </a:r>
            <a:r>
              <a:rPr lang="ru-RU" sz="3200" i="1" dirty="0" err="1" smtClean="0">
                <a:solidFill>
                  <a:srgbClr val="7030A0"/>
                </a:solidFill>
              </a:rPr>
              <a:t>Грицун</a:t>
            </a:r>
            <a:r>
              <a:rPr lang="ru-RU" sz="3200" i="1" dirty="0" smtClean="0">
                <a:solidFill>
                  <a:srgbClr val="7030A0"/>
                </a:solidFill>
              </a:rPr>
              <a:t> Дмитрий, </a:t>
            </a:r>
            <a:r>
              <a:rPr lang="ru-RU" sz="3200" i="1" dirty="0" err="1" smtClean="0">
                <a:solidFill>
                  <a:srgbClr val="7030A0"/>
                </a:solidFill>
              </a:rPr>
              <a:t>Поротиков</a:t>
            </a:r>
            <a:r>
              <a:rPr lang="ru-RU" sz="3200" i="1" dirty="0" smtClean="0">
                <a:solidFill>
                  <a:srgbClr val="7030A0"/>
                </a:solidFill>
              </a:rPr>
              <a:t> Игорь, </a:t>
            </a:r>
            <a:r>
              <a:rPr lang="ru-RU" sz="3200" i="1" dirty="0" err="1" smtClean="0">
                <a:solidFill>
                  <a:srgbClr val="7030A0"/>
                </a:solidFill>
              </a:rPr>
              <a:t>Смакотин</a:t>
            </a:r>
            <a:r>
              <a:rPr lang="ru-RU" sz="3200" i="1" dirty="0" smtClean="0">
                <a:solidFill>
                  <a:srgbClr val="7030A0"/>
                </a:solidFill>
              </a:rPr>
              <a:t> Андрей. </a:t>
            </a:r>
          </a:p>
          <a:p>
            <a:pPr algn="r"/>
            <a:r>
              <a:rPr lang="ru-RU" sz="3200" i="1" dirty="0" smtClean="0">
                <a:solidFill>
                  <a:srgbClr val="7030A0"/>
                </a:solidFill>
              </a:rPr>
              <a:t>Учитель: </a:t>
            </a:r>
            <a:r>
              <a:rPr lang="ru-RU" sz="3200" i="1" dirty="0" err="1" smtClean="0">
                <a:solidFill>
                  <a:srgbClr val="7030A0"/>
                </a:solidFill>
              </a:rPr>
              <a:t>Неводничик</a:t>
            </a:r>
            <a:r>
              <a:rPr lang="ru-RU" sz="3200" i="1" dirty="0" smtClean="0">
                <a:solidFill>
                  <a:srgbClr val="7030A0"/>
                </a:solidFill>
              </a:rPr>
              <a:t> С.В.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67062"/>
            <a:ext cx="1500198" cy="2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tx2">
                    <a:lumMod val="75000"/>
                  </a:schemeClr>
                </a:solidFill>
              </a:rPr>
              <a:t>ПРОБЛЕМА:</a:t>
            </a:r>
            <a:endParaRPr lang="ru-RU" sz="6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8000" dirty="0" smtClean="0">
                <a:solidFill>
                  <a:srgbClr val="7030A0"/>
                </a:solidFill>
              </a:rPr>
              <a:t>Употребление в письменной речи буквы «ё»</a:t>
            </a:r>
            <a:endParaRPr lang="ru-RU" sz="8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chemeClr val="tx2">
                    <a:lumMod val="75000"/>
                  </a:schemeClr>
                </a:solidFill>
              </a:rPr>
              <a:t>Наша гипотеза: </a:t>
            </a:r>
            <a:endParaRPr lang="ru-RU" sz="8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solidFill>
                  <a:srgbClr val="7030A0"/>
                </a:solidFill>
              </a:rPr>
              <a:t>Исчезновение из речи буквы «ё» может привести к непоправимым последствиям как в письменной, так и в устной речи.</a:t>
            </a:r>
            <a:endParaRPr lang="ru-RU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Юридические «</a:t>
            </a:r>
            <a:r>
              <a:rPr lang="ru-RU" sz="4800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заморочки</a:t>
            </a:r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».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>
                <a:solidFill>
                  <a:srgbClr val="7030A0"/>
                </a:solidFill>
              </a:rPr>
              <a:t>Лёвин- Левин,</a:t>
            </a:r>
          </a:p>
          <a:p>
            <a:pPr>
              <a:buNone/>
            </a:pPr>
            <a:r>
              <a:rPr lang="ru-RU" sz="6000" dirty="0" smtClean="0">
                <a:solidFill>
                  <a:srgbClr val="7030A0"/>
                </a:solidFill>
              </a:rPr>
              <a:t>Дёмина-Демина,</a:t>
            </a:r>
          </a:p>
          <a:p>
            <a:pPr>
              <a:buNone/>
            </a:pPr>
            <a:r>
              <a:rPr lang="ru-RU" sz="6000" dirty="0" smtClean="0">
                <a:solidFill>
                  <a:srgbClr val="7030A0"/>
                </a:solidFill>
              </a:rPr>
              <a:t>Селезнёв-Селезнев,</a:t>
            </a:r>
          </a:p>
          <a:p>
            <a:pPr>
              <a:buNone/>
            </a:pPr>
            <a:r>
              <a:rPr lang="ru-RU" sz="5400" dirty="0" err="1" smtClean="0">
                <a:solidFill>
                  <a:srgbClr val="7030A0"/>
                </a:solidFill>
              </a:rPr>
              <a:t>Кондрашёв</a:t>
            </a:r>
            <a:r>
              <a:rPr lang="ru-RU" sz="5400" dirty="0" smtClean="0">
                <a:solidFill>
                  <a:srgbClr val="7030A0"/>
                </a:solidFill>
              </a:rPr>
              <a:t> – </a:t>
            </a:r>
            <a:r>
              <a:rPr lang="ru-RU" sz="5400" dirty="0" err="1" smtClean="0">
                <a:solidFill>
                  <a:srgbClr val="7030A0"/>
                </a:solidFill>
              </a:rPr>
              <a:t>Кондрашев</a:t>
            </a:r>
            <a:r>
              <a:rPr lang="ru-RU" sz="4800" dirty="0" smtClean="0">
                <a:solidFill>
                  <a:srgbClr val="7030A0"/>
                </a:solidFill>
              </a:rPr>
              <a:t>.</a:t>
            </a:r>
          </a:p>
          <a:p>
            <a:pPr lvl="0">
              <a:buNone/>
            </a:pPr>
            <a:endParaRPr lang="ru-RU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chemeClr val="tx2">
                    <a:lumMod val="75000"/>
                  </a:schemeClr>
                </a:solidFill>
              </a:rPr>
              <a:t>Появление новых слов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</a:rPr>
              <a:t>АФЁРА вместо АФЕРЫ,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</a:rPr>
              <a:t>ФЕТ вместо ФЁТ,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</a:rPr>
              <a:t>ГЕББЕЛЬС вместо ГЁББЕЛЬС,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</a:rPr>
              <a:t>РЕШАЛЬЕ вместо РЕШЕЛЬЁ,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7030A0"/>
                </a:solidFill>
              </a:rPr>
              <a:t>ДЕПАРДЬЕ вместо ДЕПАРДЬЁ.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tx2">
                    <a:lumMod val="75000"/>
                  </a:schemeClr>
                </a:solidFill>
              </a:rPr>
              <a:t>Усложнение чтения:</a:t>
            </a:r>
            <a:endParaRPr lang="ru-RU" sz="6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7030A0"/>
                </a:solidFill>
                <a:latin typeface="Century Gothic" pitchFamily="34" charset="0"/>
              </a:rPr>
              <a:t>Совершённый – </a:t>
            </a:r>
            <a:r>
              <a:rPr lang="ru-RU" b="1" i="1" dirty="0" err="1" smtClean="0">
                <a:solidFill>
                  <a:srgbClr val="7030A0"/>
                </a:solidFill>
                <a:latin typeface="Century Gothic" pitchFamily="34" charset="0"/>
              </a:rPr>
              <a:t>совершенный</a:t>
            </a:r>
            <a:r>
              <a:rPr lang="ru-RU" b="1" i="1" dirty="0" smtClean="0">
                <a:solidFill>
                  <a:srgbClr val="7030A0"/>
                </a:solidFill>
                <a:latin typeface="Century Gothic" pitchFamily="34" charset="0"/>
              </a:rPr>
              <a:t>, нёбо – </a:t>
            </a:r>
            <a:r>
              <a:rPr lang="ru-RU" b="1" i="1" dirty="0" err="1" smtClean="0">
                <a:solidFill>
                  <a:srgbClr val="7030A0"/>
                </a:solidFill>
                <a:latin typeface="Century Gothic" pitchFamily="34" charset="0"/>
              </a:rPr>
              <a:t>небо</a:t>
            </a:r>
            <a:r>
              <a:rPr lang="ru-RU" b="1" i="1" dirty="0" smtClean="0">
                <a:solidFill>
                  <a:srgbClr val="7030A0"/>
                </a:solidFill>
                <a:latin typeface="Century Gothic" pitchFamily="34" charset="0"/>
              </a:rPr>
              <a:t>, слёз – </a:t>
            </a:r>
            <a:r>
              <a:rPr lang="ru-RU" b="1" i="1" dirty="0" err="1" smtClean="0">
                <a:solidFill>
                  <a:srgbClr val="7030A0"/>
                </a:solidFill>
                <a:latin typeface="Century Gothic" pitchFamily="34" charset="0"/>
              </a:rPr>
              <a:t>слез</a:t>
            </a:r>
            <a:r>
              <a:rPr lang="ru-RU" b="1" i="1" dirty="0" smtClean="0">
                <a:solidFill>
                  <a:srgbClr val="7030A0"/>
                </a:solidFill>
                <a:latin typeface="Century Gothic" pitchFamily="34" charset="0"/>
              </a:rPr>
              <a:t>, передохнём –</a:t>
            </a:r>
            <a:r>
              <a:rPr lang="ru-RU" b="1" i="1" dirty="0" err="1" smtClean="0">
                <a:solidFill>
                  <a:srgbClr val="7030A0"/>
                </a:solidFill>
                <a:latin typeface="Century Gothic" pitchFamily="34" charset="0"/>
              </a:rPr>
              <a:t>передохнем</a:t>
            </a:r>
            <a:r>
              <a:rPr lang="ru-RU" b="1" i="1" dirty="0" smtClean="0">
                <a:solidFill>
                  <a:srgbClr val="7030A0"/>
                </a:solidFill>
                <a:latin typeface="Century Gothic" pitchFamily="34" charset="0"/>
              </a:rPr>
              <a:t>,    мёл-мел.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Содержимое 6" descr="6a00d8354c0d2669e20120a7ff2dc8970b-800w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3000372"/>
            <a:ext cx="4698230" cy="3590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4" descr="C:\Documents and Settings\Admin\Рабочий стол\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2428892" cy="248718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714752"/>
            <a:ext cx="7533797" cy="2914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143240" y="1500174"/>
            <a:ext cx="49545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</a:rPr>
              <a:t>Проблемы с вычислительной техникой</a:t>
            </a:r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А </a:t>
            </a:r>
            <a:r>
              <a:rPr lang="ru-RU" sz="4000" dirty="0" smtClean="0"/>
              <a:t> </a:t>
            </a:r>
            <a:r>
              <a:rPr lang="ru-RU" dirty="0" smtClean="0"/>
              <a:t>ГДЕ  ЖЕ  </a:t>
            </a:r>
            <a:r>
              <a:rPr lang="ru-RU" sz="5300" dirty="0" smtClean="0"/>
              <a:t>«ё»?</a:t>
            </a:r>
            <a:endParaRPr lang="ru-RU" sz="4400" dirty="0"/>
          </a:p>
        </p:txBody>
      </p:sp>
      <p:pic>
        <p:nvPicPr>
          <p:cNvPr id="4" name="Содержимое 3" descr="3808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643050"/>
            <a:ext cx="3429024" cy="4806360"/>
          </a:xfrm>
        </p:spPr>
      </p:pic>
      <p:pic>
        <p:nvPicPr>
          <p:cNvPr id="5" name="Рисунок 4" descr="ac565346644515b1b50921a0d2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643050"/>
            <a:ext cx="3786214" cy="4755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А</a:t>
            </a:r>
            <a:r>
              <a:rPr lang="ru-RU" dirty="0" smtClean="0"/>
              <a:t>  ГДЕ  ЖЕ  </a:t>
            </a:r>
            <a:r>
              <a:rPr lang="ru-RU" sz="4400" dirty="0" smtClean="0"/>
              <a:t>«ё»?</a:t>
            </a:r>
            <a:endParaRPr lang="ru-RU" dirty="0"/>
          </a:p>
        </p:txBody>
      </p:sp>
      <p:pic>
        <p:nvPicPr>
          <p:cNvPr id="4" name="Содержимое 3" descr="21665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14488"/>
            <a:ext cx="2747978" cy="4500594"/>
          </a:xfrm>
        </p:spPr>
      </p:pic>
      <p:pic>
        <p:nvPicPr>
          <p:cNvPr id="5" name="Рисунок 4" descr="5d0b88c9fdd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1785926"/>
            <a:ext cx="3071834" cy="4392235"/>
          </a:xfrm>
          <a:prstGeom prst="rect">
            <a:avLst/>
          </a:prstGeom>
        </p:spPr>
      </p:pic>
      <p:pic>
        <p:nvPicPr>
          <p:cNvPr id="6" name="Рисунок 5" descr="25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1785926"/>
            <a:ext cx="2500330" cy="4436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82px-Monument_Ё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80613"/>
            <a:ext cx="8572528" cy="6577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8000" dirty="0" smtClean="0">
                <a:solidFill>
                  <a:srgbClr val="7030A0"/>
                </a:solidFill>
              </a:rPr>
              <a:t>Используйте, пожалуйста, букву    Ё!</a:t>
            </a:r>
            <a:endParaRPr lang="ru-RU" sz="8000" dirty="0">
              <a:solidFill>
                <a:srgbClr val="7030A0"/>
              </a:solidFill>
            </a:endParaRPr>
          </a:p>
        </p:txBody>
      </p:sp>
      <p:pic>
        <p:nvPicPr>
          <p:cNvPr id="4" name="Picture 2" descr="C:\Documents and Settings\Admin\Рабочий стол\hand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143380"/>
            <a:ext cx="2162175" cy="18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8960" y="714356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Владимир</a:t>
            </a:r>
            <a:r>
              <a:rPr lang="ru-RU" dirty="0" smtClean="0"/>
              <a:t> </a:t>
            </a:r>
            <a:r>
              <a:rPr lang="ru-RU" sz="3600" dirty="0" err="1" smtClean="0"/>
              <a:t>Виниченко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214810" y="1928802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i="1" dirty="0" smtClean="0">
                <a:solidFill>
                  <a:srgbClr val="FF0000"/>
                </a:solidFill>
              </a:rPr>
              <a:t>«Ё </a:t>
            </a:r>
            <a:r>
              <a:rPr lang="ru-RU" sz="6000" b="1" i="1" dirty="0" smtClean="0">
                <a:solidFill>
                  <a:srgbClr val="FF0000"/>
                </a:solidFill>
              </a:rPr>
              <a:t>моё</a:t>
            </a:r>
            <a:r>
              <a:rPr lang="ru-RU" sz="6000" i="1" dirty="0" smtClean="0">
                <a:solidFill>
                  <a:srgbClr val="FF0000"/>
                </a:solidFill>
              </a:rPr>
              <a:t>»</a:t>
            </a:r>
            <a:endParaRPr lang="ru-RU" sz="6000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55-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3000396" cy="3810018"/>
          </a:xfrm>
          <a:prstGeom prst="rect">
            <a:avLst/>
          </a:prstGeom>
          <a:noFill/>
        </p:spPr>
      </p:pic>
      <p:pic>
        <p:nvPicPr>
          <p:cNvPr id="9218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786058"/>
            <a:ext cx="28575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357166"/>
            <a:ext cx="61436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В восемнадцатом  столетье ,</a:t>
            </a:r>
          </a:p>
          <a:p>
            <a:r>
              <a:rPr lang="ru-RU" sz="3200" b="1" dirty="0" smtClean="0">
                <a:latin typeface="Monotype Corsiva" pitchFamily="66" charset="0"/>
              </a:rPr>
              <a:t>Двести лет назад и зим,</a:t>
            </a:r>
          </a:p>
          <a:p>
            <a:r>
              <a:rPr lang="ru-RU" sz="3200" b="1" dirty="0" smtClean="0">
                <a:latin typeface="Monotype Corsiva" pitchFamily="66" charset="0"/>
              </a:rPr>
              <a:t>Жил да был на белом свете </a:t>
            </a:r>
          </a:p>
          <a:p>
            <a:r>
              <a:rPr lang="ru-RU" sz="3200" b="1" dirty="0" smtClean="0">
                <a:latin typeface="Monotype Corsiva" pitchFamily="66" charset="0"/>
              </a:rPr>
              <a:t>Сочинитель  Карамзин.</a:t>
            </a:r>
          </a:p>
          <a:p>
            <a:pPr algn="r"/>
            <a:r>
              <a:rPr lang="ru-RU" sz="3200" b="1" dirty="0" smtClean="0"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Просвещённый </a:t>
            </a:r>
            <a:r>
              <a:rPr lang="ru-RU" sz="3200" b="1" dirty="0" smtClean="0"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дворянин</a:t>
            </a:r>
          </a:p>
          <a:p>
            <a:pPr algn="r"/>
            <a:r>
              <a:rPr lang="ru-RU" sz="3200" b="1" dirty="0" smtClean="0"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        Стал  придворным  летописцем,</a:t>
            </a:r>
          </a:p>
          <a:p>
            <a:pPr algn="r"/>
            <a:r>
              <a:rPr lang="ru-RU" sz="3200" b="1" dirty="0" smtClean="0"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Собиравшим  по  крупицам</a:t>
            </a:r>
          </a:p>
          <a:p>
            <a:pPr algn="r"/>
            <a:r>
              <a:rPr lang="ru-RU" sz="3200" b="1" dirty="0" smtClean="0">
                <a:latin typeface="Monotype Corsiva" pitchFamily="66" charset="0"/>
                <a:ea typeface="Arial Unicode MS" pitchFamily="34" charset="-128"/>
                <a:cs typeface="Arial Unicode MS" pitchFamily="34" charset="-128"/>
              </a:rPr>
              <a:t>Свод  преданий  и былин 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86182" y="3786190"/>
            <a:ext cx="53578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400" dirty="0" smtClean="0"/>
          </a:p>
          <a:p>
            <a:endParaRPr lang="ru-RU" sz="2400" dirty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143372" y="4357694"/>
            <a:ext cx="50006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Он  писал  прилежно,  честно,</a:t>
            </a:r>
          </a:p>
          <a:p>
            <a:r>
              <a:rPr lang="ru-RU" sz="3200" b="1" dirty="0" smtClean="0">
                <a:latin typeface="Monotype Corsiva" pitchFamily="66" charset="0"/>
              </a:rPr>
              <a:t>Труд учёный и  большой,</a:t>
            </a:r>
          </a:p>
          <a:p>
            <a:r>
              <a:rPr lang="ru-RU" sz="3200" b="1" dirty="0" smtClean="0">
                <a:latin typeface="Monotype Corsiva" pitchFamily="66" charset="0"/>
              </a:rPr>
              <a:t>Но притом, как нам  известно,</a:t>
            </a:r>
          </a:p>
          <a:p>
            <a:r>
              <a:rPr lang="ru-RU" sz="3200" b="1" dirty="0" smtClean="0">
                <a:latin typeface="Monotype Corsiva" pitchFamily="66" charset="0"/>
              </a:rPr>
              <a:t>Был  чувствителен  душой.</a:t>
            </a:r>
            <a:endParaRPr lang="ru-RU" sz="3200" b="1" dirty="0">
              <a:latin typeface="Monotype Corsiva" pitchFamily="66" charset="0"/>
            </a:endParaRPr>
          </a:p>
        </p:txBody>
      </p:sp>
      <p:pic>
        <p:nvPicPr>
          <p:cNvPr id="4098" name="Picture 2" descr="C:\Documents and Settings\Admin\Рабочий стол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18722">
            <a:off x="176958" y="4170507"/>
            <a:ext cx="2214578" cy="2290788"/>
          </a:xfrm>
          <a:prstGeom prst="rect">
            <a:avLst/>
          </a:prstGeom>
          <a:noFill/>
        </p:spPr>
      </p:pic>
      <p:pic>
        <p:nvPicPr>
          <p:cNvPr id="4099" name="Picture 3" descr="C:\Documents and Settings\Admin\Рабочий стол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14290"/>
            <a:ext cx="2667000" cy="2809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4290"/>
            <a:ext cx="4357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 однажды  Карамзин,</a:t>
            </a:r>
          </a:p>
          <a:p>
            <a:r>
              <a:rPr lang="ru-RU" sz="2800" b="1" dirty="0" smtClean="0">
                <a:latin typeface="Monotype Corsiva" pitchFamily="66" charset="0"/>
              </a:rPr>
              <a:t>Проживавший   в  Петербурге,</a:t>
            </a:r>
          </a:p>
          <a:p>
            <a:r>
              <a:rPr lang="ru-RU" sz="2800" b="1" dirty="0" smtClean="0">
                <a:latin typeface="Monotype Corsiva" pitchFamily="66" charset="0"/>
              </a:rPr>
              <a:t>Встретил  утром  на  прогулке</a:t>
            </a:r>
          </a:p>
          <a:p>
            <a:r>
              <a:rPr lang="ru-RU" sz="2800" b="1" dirty="0" smtClean="0">
                <a:latin typeface="Monotype Corsiva" pitchFamily="66" charset="0"/>
              </a:rPr>
              <a:t>Деву,  нёсшую  кувшин.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2571744"/>
            <a:ext cx="42862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Дева царственно плыла,</a:t>
            </a:r>
          </a:p>
          <a:p>
            <a:r>
              <a:rPr lang="ru-RU" sz="3200" b="1" dirty="0" smtClean="0">
                <a:latin typeface="Monotype Corsiva" pitchFamily="66" charset="0"/>
              </a:rPr>
              <a:t>Хоть была бедно одета,</a:t>
            </a:r>
          </a:p>
          <a:p>
            <a:r>
              <a:rPr lang="ru-RU" sz="3200" b="1" dirty="0" smtClean="0">
                <a:latin typeface="Monotype Corsiva" pitchFamily="66" charset="0"/>
              </a:rPr>
              <a:t>Но зато была при этом</a:t>
            </a:r>
          </a:p>
          <a:p>
            <a:r>
              <a:rPr lang="ru-RU" sz="3200" b="1" dirty="0" smtClean="0">
                <a:latin typeface="Monotype Corsiva" pitchFamily="66" charset="0"/>
              </a:rPr>
              <a:t>Восхитительно  мила.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9124" y="4357694"/>
            <a:ext cx="4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Карамзин  остановился,</a:t>
            </a:r>
          </a:p>
          <a:p>
            <a:r>
              <a:rPr lang="ru-RU" sz="3200" b="1" dirty="0" smtClean="0">
                <a:latin typeface="Monotype Corsiva" pitchFamily="66" charset="0"/>
              </a:rPr>
              <a:t>Красотой  е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ё </a:t>
            </a:r>
            <a:r>
              <a:rPr lang="ru-RU" sz="3200" b="1" dirty="0" smtClean="0">
                <a:latin typeface="Monotype Corsiva" pitchFamily="66" charset="0"/>
              </a:rPr>
              <a:t> пленился</a:t>
            </a:r>
          </a:p>
          <a:p>
            <a:r>
              <a:rPr lang="ru-RU" sz="3200" b="1" dirty="0" smtClean="0">
                <a:latin typeface="Monotype Corsiva" pitchFamily="66" charset="0"/>
              </a:rPr>
              <a:t>И  в восторге  от  неё </a:t>
            </a:r>
          </a:p>
          <a:p>
            <a:r>
              <a:rPr lang="ru-RU" sz="3200" b="1" dirty="0" smtClean="0">
                <a:latin typeface="Monotype Corsiva" pitchFamily="66" charset="0"/>
              </a:rPr>
              <a:t>Вдруг воскликнул: </a:t>
            </a:r>
            <a:r>
              <a:rPr lang="ru-RU" sz="3200" b="1" i="1" dirty="0" smtClean="0">
                <a:latin typeface="Monotype Corsiva" pitchFamily="66" charset="0"/>
              </a:rPr>
              <a:t>«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Ё </a:t>
            </a:r>
            <a:r>
              <a:rPr lang="ru-RU" sz="3200" b="1" i="1" dirty="0" smtClean="0">
                <a:latin typeface="Monotype Corsiva" pitchFamily="66" charset="0"/>
              </a:rPr>
              <a:t> мо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200" b="1" i="1" dirty="0" smtClean="0">
                <a:solidFill>
                  <a:schemeClr val="tx1">
                    <a:lumMod val="95000"/>
                  </a:schemeClr>
                </a:solidFill>
                <a:latin typeface="Monotype Corsiva" pitchFamily="66" charset="0"/>
              </a:rPr>
              <a:t>!</a:t>
            </a:r>
            <a:r>
              <a:rPr lang="ru-RU" sz="3200" b="1" i="1" dirty="0" smtClean="0">
                <a:latin typeface="Monotype Corsiva" pitchFamily="66" charset="0"/>
              </a:rPr>
              <a:t>»</a:t>
            </a:r>
          </a:p>
          <a:p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5123" name="Picture 3" descr="C:\Documents and Settings\Admin\Рабочий стол\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092" y="142852"/>
            <a:ext cx="4714908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85728"/>
            <a:ext cx="52149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И  подумал  Карамзин:</a:t>
            </a:r>
          </a:p>
          <a:p>
            <a:r>
              <a:rPr lang="ru-RU" sz="3200" b="1" dirty="0" smtClean="0">
                <a:latin typeface="Monotype Corsiva" pitchFamily="66" charset="0"/>
              </a:rPr>
              <a:t>« Я бы  мог  в  неё  влюбиться,</a:t>
            </a:r>
          </a:p>
          <a:p>
            <a:r>
              <a:rPr lang="ru-RU" sz="3200" b="1" dirty="0" smtClean="0">
                <a:latin typeface="Monotype Corsiva" pitchFamily="66" charset="0"/>
              </a:rPr>
              <a:t>Но навряд бы  мог  жениться</a:t>
            </a:r>
          </a:p>
          <a:p>
            <a:r>
              <a:rPr lang="ru-RU" sz="3200" b="1" dirty="0" smtClean="0">
                <a:latin typeface="Monotype Corsiva" pitchFamily="66" charset="0"/>
              </a:rPr>
              <a:t>Как  любой  простолюдин».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678" y="2357430"/>
            <a:ext cx="40719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И, придя домой с прогулки,</a:t>
            </a:r>
          </a:p>
          <a:p>
            <a:r>
              <a:rPr lang="ru-RU" sz="2800" b="1" dirty="0" smtClean="0">
                <a:latin typeface="Monotype Corsiva" pitchFamily="66" charset="0"/>
              </a:rPr>
              <a:t>Очень  грустный Карамзин</a:t>
            </a:r>
          </a:p>
          <a:p>
            <a:r>
              <a:rPr lang="ru-RU" sz="2800" b="1" dirty="0" smtClean="0">
                <a:latin typeface="Monotype Corsiva" pitchFamily="66" charset="0"/>
              </a:rPr>
              <a:t>Вместо  чаю с мягкой  булкой</a:t>
            </a:r>
          </a:p>
          <a:p>
            <a:r>
              <a:rPr lang="ru-RU" sz="2800" b="1" dirty="0" smtClean="0">
                <a:latin typeface="Monotype Corsiva" pitchFamily="66" charset="0"/>
              </a:rPr>
              <a:t>Попросил  винца графин.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4643446"/>
            <a:ext cx="4357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 о «Бедной  Лизе» повесть</a:t>
            </a:r>
          </a:p>
          <a:p>
            <a:r>
              <a:rPr lang="ru-RU" sz="2800" b="1" dirty="0" smtClean="0">
                <a:latin typeface="Monotype Corsiva" pitchFamily="66" charset="0"/>
              </a:rPr>
              <a:t>В две недели сочинил.</a:t>
            </a:r>
          </a:p>
          <a:p>
            <a:r>
              <a:rPr lang="ru-RU" sz="2800" b="1" dirty="0" smtClean="0">
                <a:latin typeface="Monotype Corsiva" pitchFamily="66" charset="0"/>
              </a:rPr>
              <a:t>А в  конце,  поставив подпись,</a:t>
            </a:r>
          </a:p>
          <a:p>
            <a:r>
              <a:rPr lang="ru-RU" sz="2800" b="1" dirty="0" smtClean="0">
                <a:latin typeface="Monotype Corsiva" pitchFamily="66" charset="0"/>
              </a:rPr>
              <a:t>Две скупых  слезы  пролил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6146" name="Picture 2" descr="C:\Documents and Settings\Admin\Рабочий стол\6a533bb1e5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2214578" cy="4143404"/>
          </a:xfrm>
          <a:prstGeom prst="rect">
            <a:avLst/>
          </a:prstGeom>
          <a:noFill/>
        </p:spPr>
      </p:pic>
      <p:pic>
        <p:nvPicPr>
          <p:cNvPr id="6147" name="Picture 3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14290"/>
            <a:ext cx="2143108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85728"/>
            <a:ext cx="45005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Пара сл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з упала точно 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На  макушку  буквы 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Е,</a:t>
            </a:r>
            <a:endParaRPr lang="ru-RU" sz="2800" b="1" dirty="0" smtClean="0">
              <a:latin typeface="Monotype Corsiva" pitchFamily="66" charset="0"/>
            </a:endParaRPr>
          </a:p>
          <a:p>
            <a:r>
              <a:rPr lang="ru-RU" sz="2800" b="1" dirty="0" smtClean="0">
                <a:latin typeface="Monotype Corsiva" pitchFamily="66" charset="0"/>
              </a:rPr>
              <a:t>Сделав  две  чернильных  точки</a:t>
            </a:r>
          </a:p>
          <a:p>
            <a:r>
              <a:rPr lang="ru-RU" sz="2800" b="1" dirty="0" smtClean="0">
                <a:latin typeface="Monotype Corsiva" pitchFamily="66" charset="0"/>
              </a:rPr>
              <a:t>В  мудром  слове  «жити</a:t>
            </a:r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е</a:t>
            </a:r>
            <a:r>
              <a:rPr lang="ru-RU" sz="2800" b="1" dirty="0" smtClean="0">
                <a:latin typeface="Monotype Corsiva" pitchFamily="66" charset="0"/>
              </a:rPr>
              <a:t>».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6248" y="2928934"/>
            <a:ext cx="45005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 , перечитав все  строчки</a:t>
            </a:r>
          </a:p>
          <a:p>
            <a:r>
              <a:rPr lang="ru-RU" sz="2800" b="1" dirty="0" smtClean="0">
                <a:latin typeface="Monotype Corsiva" pitchFamily="66" charset="0"/>
              </a:rPr>
              <a:t>В сочинении своём ,</a:t>
            </a:r>
          </a:p>
          <a:p>
            <a:r>
              <a:rPr lang="ru-RU" sz="2800" b="1" dirty="0" smtClean="0">
                <a:latin typeface="Monotype Corsiva" pitchFamily="66" charset="0"/>
              </a:rPr>
              <a:t>Карамзин  поставил  точки ,</a:t>
            </a:r>
          </a:p>
          <a:p>
            <a:r>
              <a:rPr lang="ru-RU" sz="2800" b="1" dirty="0" smtClean="0">
                <a:latin typeface="Monotype Corsiva" pitchFamily="66" charset="0"/>
              </a:rPr>
              <a:t>Там , где </a:t>
            </a:r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Е</a:t>
            </a:r>
            <a:r>
              <a:rPr lang="ru-RU" sz="2800" b="1" dirty="0" smtClean="0">
                <a:latin typeface="Monotype Corsiva" pitchFamily="66" charset="0"/>
              </a:rPr>
              <a:t> звучит  как 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7686" y="4643446"/>
            <a:ext cx="45005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Так  вот  в  </a:t>
            </a:r>
            <a:r>
              <a:rPr lang="ru-RU" sz="2800" b="1" dirty="0" smtClean="0">
                <a:latin typeface="Monotype Corsiva" pitchFamily="66" charset="0"/>
              </a:rPr>
              <a:t>русском алфавите</a:t>
            </a:r>
            <a:endParaRPr lang="ru-RU" sz="2800" b="1" dirty="0" smtClean="0">
              <a:latin typeface="Monotype Corsiva" pitchFamily="66" charset="0"/>
            </a:endParaRPr>
          </a:p>
          <a:p>
            <a:r>
              <a:rPr lang="ru-RU" sz="2800" b="1" dirty="0" smtClean="0">
                <a:latin typeface="Monotype Corsiva" pitchFamily="66" charset="0"/>
              </a:rPr>
              <a:t>Появилась буква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. </a:t>
            </a:r>
          </a:p>
          <a:p>
            <a:r>
              <a:rPr lang="ru-RU" sz="2800" b="1" dirty="0" smtClean="0">
                <a:latin typeface="Monotype Corsiva" pitchFamily="66" charset="0"/>
              </a:rPr>
              <a:t>И , про что вы ни пишите,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Невозможно без  не</a:t>
            </a:r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.</a:t>
            </a:r>
            <a:endParaRPr lang="ru-RU" sz="2800" b="1" dirty="0">
              <a:latin typeface="Monotype Corsiva" pitchFamily="66" charset="0"/>
            </a:endParaRPr>
          </a:p>
        </p:txBody>
      </p:sp>
      <p:pic>
        <p:nvPicPr>
          <p:cNvPr id="3074" name="Picture 2" descr="C:\Documents and Settings\Admin\Рабочий стол\000kbpr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3116"/>
            <a:ext cx="3409950" cy="4500570"/>
          </a:xfrm>
          <a:prstGeom prst="rect">
            <a:avLst/>
          </a:prstGeom>
          <a:noFill/>
        </p:spPr>
      </p:pic>
      <p:pic>
        <p:nvPicPr>
          <p:cNvPr id="3075" name="Picture 3" descr="C:\Documents and Settings\Admin\Рабочий стол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14290"/>
            <a:ext cx="3643338" cy="2524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0562" y="285728"/>
            <a:ext cx="40719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atin typeface="Monotype Corsiva" pitchFamily="66" charset="0"/>
              </a:rPr>
              <a:t>Не понять без 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 нам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к,</a:t>
            </a:r>
          </a:p>
          <a:p>
            <a:r>
              <a:rPr lang="ru-RU" sz="3000" b="1" dirty="0" smtClean="0">
                <a:latin typeface="Monotype Corsiva" pitchFamily="66" charset="0"/>
              </a:rPr>
              <a:t>И не высказать  упр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к,</a:t>
            </a:r>
          </a:p>
          <a:p>
            <a:r>
              <a:rPr lang="ru-RU" sz="3000" b="1" dirty="0" smtClean="0">
                <a:latin typeface="Monotype Corsiva" pitchFamily="66" charset="0"/>
              </a:rPr>
              <a:t>Не разжечь в лесу кост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р,</a:t>
            </a:r>
          </a:p>
          <a:p>
            <a:r>
              <a:rPr lang="ru-RU" sz="3000" b="1" dirty="0" smtClean="0">
                <a:latin typeface="Monotype Corsiva" pitchFamily="66" charset="0"/>
              </a:rPr>
              <a:t>И  не  вычистить  ков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р. </a:t>
            </a:r>
            <a:endParaRPr lang="ru-RU" sz="30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071678"/>
            <a:ext cx="40719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atin typeface="Monotype Corsiva" pitchFamily="66" charset="0"/>
              </a:rPr>
              <a:t>А ещё без буквы  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</a:p>
          <a:p>
            <a:r>
              <a:rPr lang="ru-RU" sz="3000" b="1" dirty="0" smtClean="0">
                <a:latin typeface="Monotype Corsiva" pitchFamily="66" charset="0"/>
              </a:rPr>
              <a:t>Вам не выстроить  жиль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</a:p>
          <a:p>
            <a:r>
              <a:rPr lang="ru-RU" sz="3000" b="1" dirty="0" smtClean="0">
                <a:latin typeface="Monotype Corsiva" pitchFamily="66" charset="0"/>
              </a:rPr>
              <a:t>И  не  выстирать  бель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,</a:t>
            </a:r>
          </a:p>
          <a:p>
            <a:r>
              <a:rPr lang="ru-RU" sz="3000" b="1" dirty="0" smtClean="0">
                <a:latin typeface="Monotype Corsiva" pitchFamily="66" charset="0"/>
              </a:rPr>
              <a:t>И  не  выстрелит ружь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.</a:t>
            </a:r>
            <a:endParaRPr lang="ru-RU" sz="3000" b="1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9124" y="4000504"/>
            <a:ext cx="45005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atin typeface="Monotype Corsiva" pitchFamily="66" charset="0"/>
              </a:rPr>
              <a:t>Но все  двести  с лишним  лет</a:t>
            </a:r>
          </a:p>
          <a:p>
            <a:r>
              <a:rPr lang="ru-RU" sz="3000" b="1" dirty="0" smtClean="0">
                <a:latin typeface="Monotype Corsiva" pitchFamily="66" charset="0"/>
              </a:rPr>
              <a:t>Точки </a:t>
            </a:r>
            <a:r>
              <a:rPr lang="ru-RU" sz="30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000" b="1" dirty="0" smtClean="0">
                <a:latin typeface="Monotype Corsiva" pitchFamily="66" charset="0"/>
              </a:rPr>
              <a:t> мерцают в дымке,</a:t>
            </a:r>
          </a:p>
          <a:p>
            <a:r>
              <a:rPr lang="ru-RU" sz="3000" b="1" dirty="0" smtClean="0">
                <a:latin typeface="Monotype Corsiva" pitchFamily="66" charset="0"/>
              </a:rPr>
              <a:t>Как пылинки-невидимки:</a:t>
            </a:r>
          </a:p>
          <a:p>
            <a:r>
              <a:rPr lang="ru-RU" sz="3000" b="1" i="1" u="sng" dirty="0" smtClean="0">
                <a:latin typeface="Monotype Corsiva" pitchFamily="66" charset="0"/>
              </a:rPr>
              <a:t>Есть они –и будто нет.</a:t>
            </a:r>
            <a:endParaRPr lang="ru-RU" sz="3000" b="1" i="1" u="sng" dirty="0">
              <a:latin typeface="Monotype Corsiva" pitchFamily="66" charset="0"/>
            </a:endParaRPr>
          </a:p>
        </p:txBody>
      </p:sp>
      <p:pic>
        <p:nvPicPr>
          <p:cNvPr id="8194" name="Picture 2" descr="C:\Documents and Settings\Admin\Рабочий стол\59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3987800" cy="584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14290"/>
            <a:ext cx="41434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А без точек пес не п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с,</a:t>
            </a:r>
          </a:p>
          <a:p>
            <a:r>
              <a:rPr lang="ru-RU" sz="2800" b="1" dirty="0" smtClean="0">
                <a:latin typeface="Monotype Corsiva" pitchFamily="66" charset="0"/>
              </a:rPr>
              <a:t>И  на  речке  плес  не  пл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с.</a:t>
            </a:r>
          </a:p>
          <a:p>
            <a:r>
              <a:rPr lang="ru-RU" sz="2800" b="1" dirty="0" smtClean="0">
                <a:latin typeface="Monotype Corsiva" pitchFamily="66" charset="0"/>
              </a:rPr>
              <a:t>Сладкий мед   совсем  не м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д, </a:t>
            </a:r>
          </a:p>
          <a:p>
            <a:r>
              <a:rPr lang="ru-RU" sz="2800" b="1" dirty="0" smtClean="0">
                <a:latin typeface="Monotype Corsiva" pitchFamily="66" charset="0"/>
              </a:rPr>
              <a:t>И  прозрачный лед не 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д.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2143116"/>
            <a:ext cx="43577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Пусть простая буква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</a:p>
          <a:p>
            <a:r>
              <a:rPr lang="ru-RU" sz="2800" b="1" dirty="0" smtClean="0">
                <a:latin typeface="Monotype Corsiva" pitchFamily="66" charset="0"/>
              </a:rPr>
              <a:t>Редко пишется, но вс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 же</a:t>
            </a:r>
          </a:p>
          <a:p>
            <a:r>
              <a:rPr lang="ru-RU" sz="2800" b="1" dirty="0" smtClean="0">
                <a:latin typeface="Monotype Corsiva" pitchFamily="66" charset="0"/>
              </a:rPr>
              <a:t>Без не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 и ерш не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рш,</a:t>
            </a:r>
          </a:p>
          <a:p>
            <a:r>
              <a:rPr lang="ru-RU" sz="2800" b="1" dirty="0" smtClean="0">
                <a:latin typeface="Monotype Corsiva" pitchFamily="66" charset="0"/>
              </a:rPr>
              <a:t>И колючий еж  не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жик.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4071942"/>
            <a:ext cx="4286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 не совершат пол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т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Ни  ор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л,  ни  самол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т.</a:t>
            </a:r>
          </a:p>
          <a:p>
            <a:r>
              <a:rPr lang="ru-RU" sz="2800" b="1" dirty="0" smtClean="0">
                <a:latin typeface="Monotype Corsiva" pitchFamily="66" charset="0"/>
              </a:rPr>
              <a:t>А  ещ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, представьте только,</a:t>
            </a:r>
          </a:p>
          <a:p>
            <a:r>
              <a:rPr lang="ru-RU" sz="2800" b="1" dirty="0" smtClean="0">
                <a:latin typeface="Monotype Corsiva" pitchFamily="66" charset="0"/>
              </a:rPr>
              <a:t>В  Новый год  не будет 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лки!</a:t>
            </a:r>
          </a:p>
        </p:txBody>
      </p:sp>
      <p:pic>
        <p:nvPicPr>
          <p:cNvPr id="7170" name="Picture 2" descr="C:\Documents and Settings\Admin\Рабочий стол\23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428604"/>
            <a:ext cx="2062168" cy="1643074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Рабочий стол\6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286124"/>
            <a:ext cx="2857520" cy="3246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428604"/>
            <a:ext cx="3929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Даже </a:t>
            </a:r>
            <a:r>
              <a:rPr lang="ru-RU" sz="2800" b="1" dirty="0">
                <a:latin typeface="Monotype Corsiva" pitchFamily="66" charset="0"/>
              </a:rPr>
              <a:t> </a:t>
            </a:r>
            <a:r>
              <a:rPr lang="ru-RU" sz="2800" b="1" dirty="0" smtClean="0">
                <a:latin typeface="Monotype Corsiva" pitchFamily="66" charset="0"/>
              </a:rPr>
              <a:t>дикое зверь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Не способно жить  без 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,</a:t>
            </a:r>
          </a:p>
          <a:p>
            <a:r>
              <a:rPr lang="ru-RU" sz="2800" b="1" dirty="0" smtClean="0">
                <a:latin typeface="Monotype Corsiva" pitchFamily="66" charset="0"/>
              </a:rPr>
              <a:t>Потому что  без не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</a:p>
          <a:p>
            <a:r>
              <a:rPr lang="ru-RU" sz="2800" b="1" dirty="0" smtClean="0">
                <a:latin typeface="Monotype Corsiva" pitchFamily="66" charset="0"/>
              </a:rPr>
              <a:t>Пропад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т совсем  чуть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.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1802" y="2428868"/>
            <a:ext cx="47863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Из  истории  дал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кой</a:t>
            </a:r>
          </a:p>
          <a:p>
            <a:r>
              <a:rPr lang="ru-RU" sz="2800" b="1" dirty="0" smtClean="0">
                <a:latin typeface="Monotype Corsiva" pitchFamily="66" charset="0"/>
              </a:rPr>
              <a:t>Вывод следует один: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Не стесняйтесь,  братцы,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кать,</a:t>
            </a:r>
          </a:p>
          <a:p>
            <a:r>
              <a:rPr lang="ru-RU" sz="2800" b="1" dirty="0" smtClean="0">
                <a:latin typeface="Monotype Corsiva" pitchFamily="66" charset="0"/>
              </a:rPr>
              <a:t>Как  писатель Карамзин!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4429132"/>
            <a:ext cx="46434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И, рисуя завиточки</a:t>
            </a:r>
          </a:p>
          <a:p>
            <a:r>
              <a:rPr lang="ru-RU" sz="2800" b="1" dirty="0" smtClean="0">
                <a:latin typeface="Monotype Corsiva" pitchFamily="66" charset="0"/>
              </a:rPr>
              <a:t>Умных слов в письме  сво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м,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Не ленитесь  ставить  точки</a:t>
            </a:r>
          </a:p>
          <a:p>
            <a:r>
              <a:rPr lang="ru-RU" sz="2800" b="1" dirty="0" smtClean="0">
                <a:latin typeface="Monotype Corsiva" pitchFamily="66" charset="0"/>
              </a:rPr>
              <a:t>Над прекрасной буквой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2800" b="1" dirty="0" smtClean="0">
                <a:latin typeface="Monotype Corsiva" pitchFamily="66" charset="0"/>
              </a:rPr>
              <a:t>.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Documents and Settings\Admin\Рабочий стол\hand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929066"/>
            <a:ext cx="2162175" cy="1885950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571480"/>
            <a:ext cx="1762129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7356" y="214290"/>
            <a:ext cx="5572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Monotype Corsiva" pitchFamily="66" charset="0"/>
              </a:rPr>
              <a:t>С  этой буквой  грациозной</a:t>
            </a:r>
          </a:p>
          <a:p>
            <a:r>
              <a:rPr lang="ru-RU" sz="3600" b="1" i="1" dirty="0" smtClean="0">
                <a:latin typeface="Monotype Corsiva" pitchFamily="66" charset="0"/>
              </a:rPr>
              <a:t>Веселей жить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600" b="1" i="1" dirty="0" smtClean="0">
                <a:latin typeface="Monotype Corsiva" pitchFamily="66" charset="0"/>
              </a:rPr>
              <a:t>-быть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600" b="1" i="1" dirty="0" smtClean="0">
                <a:latin typeface="Monotype Corsiva" pitchFamily="66" charset="0"/>
              </a:rPr>
              <a:t>,</a:t>
            </a:r>
          </a:p>
          <a:p>
            <a:r>
              <a:rPr lang="ru-RU" sz="3600" b="1" i="1" dirty="0" smtClean="0">
                <a:latin typeface="Monotype Corsiva" pitchFamily="66" charset="0"/>
              </a:rPr>
              <a:t>Потому   прошу  серь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ё</a:t>
            </a:r>
            <a:r>
              <a:rPr lang="ru-RU" sz="3600" b="1" i="1" dirty="0" smtClean="0">
                <a:latin typeface="Monotype Corsiva" pitchFamily="66" charset="0"/>
              </a:rPr>
              <a:t>зно:</a:t>
            </a:r>
          </a:p>
          <a:p>
            <a:r>
              <a:rPr lang="ru-RU" sz="3600" b="1" i="1" dirty="0" smtClean="0">
                <a:latin typeface="Monotype Corsiva" pitchFamily="66" charset="0"/>
                <a:cs typeface="Arial" pitchFamily="34" charset="0"/>
              </a:rPr>
              <a:t>Полюбите  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>Ё</a:t>
            </a:r>
            <a:r>
              <a:rPr lang="ru-RU" sz="3600" b="1" i="1" dirty="0" smtClean="0">
                <a:latin typeface="Monotype Corsiva" pitchFamily="66" charset="0"/>
                <a:cs typeface="Arial" pitchFamily="34" charset="0"/>
              </a:rPr>
              <a:t> мо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>ё</a:t>
            </a:r>
            <a:r>
              <a:rPr lang="ru-RU" sz="3600" b="1" i="1" dirty="0" smtClean="0">
                <a:latin typeface="Monotype Corsiva" pitchFamily="66" charset="0"/>
                <a:cs typeface="Arial" pitchFamily="34" charset="0"/>
              </a:rPr>
              <a:t>!</a:t>
            </a:r>
            <a:endParaRPr lang="ru-RU" sz="3600" b="1" i="1" dirty="0"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27" name="Picture 3" descr="C:\Documents and Settings\Admin\Рабочий стол\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428868"/>
            <a:ext cx="6929486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Monotype Corsiva" pitchFamily="66" charset="0"/>
              </a:rPr>
              <a:t>Спасибо за внимание!</a:t>
            </a:r>
            <a:endParaRPr lang="ru-RU" sz="60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Водяные лили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E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654</TotalTime>
  <Words>598</Words>
  <Application>Microsoft Office PowerPoint</Application>
  <PresentationFormat>Экран (4:3)</PresentationFormat>
  <Paragraphs>116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Проект  по русскому  языку: «Эта  каверзная буковка  Ё». </vt:lpstr>
      <vt:lpstr>ПРОБЛЕМА:</vt:lpstr>
      <vt:lpstr>Наша гипотеза: </vt:lpstr>
      <vt:lpstr>Юридические «заморочки».</vt:lpstr>
      <vt:lpstr>Появление новых слов</vt:lpstr>
      <vt:lpstr>Усложнение чтения:</vt:lpstr>
      <vt:lpstr>Слайд 7</vt:lpstr>
      <vt:lpstr>А  ГДЕ  ЖЕ  «ё»?</vt:lpstr>
      <vt:lpstr>А  ГДЕ  ЖЕ  «ё»?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76</cp:revision>
  <dcterms:created xsi:type="dcterms:W3CDTF">2010-11-08T17:47:17Z</dcterms:created>
  <dcterms:modified xsi:type="dcterms:W3CDTF">2011-02-04T09:50:44Z</dcterms:modified>
</cp:coreProperties>
</file>