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71" r:id="rId9"/>
    <p:sldId id="272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995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422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36163" y="692696"/>
            <a:ext cx="87137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baseline="0">
                <a:solidFill>
                  <a:srgbClr val="4D504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МКОУ «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Камышенская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средняя общеобразовательная школа 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Завьяловского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района» 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Алтайского края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Анализ работы внеурочной деятельности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научно-познавательного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направления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«Земля - живая планета»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за 2012-2013 учебный год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56100" y="5805264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Автор презентации: Вострикова О.И.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учитель химии и биологии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с. Камышенка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684" y="1124744"/>
            <a:ext cx="4978896" cy="3989040"/>
          </a:xfrm>
        </p:spPr>
        <p:txBody>
          <a:bodyPr/>
          <a:lstStyle/>
          <a:p>
            <a:pPr lvl="0"/>
            <a:r>
              <a:rPr lang="ru-RU" sz="2400" b="1" i="1" dirty="0">
                <a:solidFill>
                  <a:srgbClr val="002060"/>
                </a:solidFill>
              </a:rPr>
              <a:t>Самая главная задача 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для всего человечества – 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сохранить нашу прекрасную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 планету живой, что бы 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цвели цветы, пели птицы, 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в реках плескалась рыба,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 а в зелёных лесах и на лугах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</a:rPr>
              <a:t> обитали животные</a:t>
            </a:r>
            <a:r>
              <a:rPr lang="ru-RU" sz="2400" b="1" dirty="0">
                <a:solidFill>
                  <a:srgbClr val="4D504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259632" y="188913"/>
            <a:ext cx="6477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D50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D50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D50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Земля – живая планета.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Программа кружка « Земля - живая планета » разработана с целью расширения курса «Окружающий мир» для 1 класса. 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В результате расширения реализуются следующие </a:t>
            </a:r>
            <a:r>
              <a:rPr lang="ru-RU" sz="1600" b="1" u="sng" dirty="0">
                <a:solidFill>
                  <a:srgbClr val="FF0000"/>
                </a:solidFill>
                <a:ea typeface="+mj-ea"/>
                <a:cs typeface="+mj-cs"/>
              </a:rPr>
              <a:t>учебные цели:</a:t>
            </a:r>
            <a:br>
              <a:rPr lang="ru-RU" sz="1600" b="1" u="sng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1. Развитие умений наблюдать, характеризовать, анализировать, обобщать объекты окружающего мира, рассуждать, решать творческие задачи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2. Освоение и углубление знаний об окружающем мире, единстве и различиях природного и социального, о человеке и его месте в природе.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3. Воспитание позитивного эмоционально-ценностного отношения к окружающему миру, экологической культуры, потребности участвовать в творческой деятельности, сохранять и укреплять своё здоровье.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FF0000"/>
                </a:solidFill>
                <a:ea typeface="+mj-ea"/>
                <a:cs typeface="+mj-cs"/>
              </a:rPr>
              <a:t>Ожидаемые результаты</a:t>
            </a: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Реализация программы может способствовать развитию и накоплению конкретных знаний о разнообразии живой природы; 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бережного отношения к объектам природы и результатам труда людей, сознательного отношения к здоровому образу жизни, формирование элементарной экологической культуры, навыков нравственного поведения в природе, быту, обществе;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поможет формировать такие качества, как дружба, коллективизм, личная ответственность за общее дело.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  <a:t>Учащиеся приобретут первые навыки в проектной деятельности. </a:t>
            </a:r>
            <a:br>
              <a:rPr lang="ru-RU" sz="16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работе использовались различные формы и методы обучения: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12570"/>
            <a:ext cx="315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Организация экскурсий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78" y="1506180"/>
            <a:ext cx="42926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2204864"/>
            <a:ext cx="2733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 Беседы, викторины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584654"/>
            <a:ext cx="41513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3. Выставка рисунков, гербариев, коллекций насекомых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7" y="476672"/>
            <a:ext cx="42068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346" y="1556792"/>
            <a:ext cx="3800562" cy="323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13728"/>
            <a:ext cx="25781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330" y="201753"/>
            <a:ext cx="249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 Групповая форма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9" y="476672"/>
            <a:ext cx="3261355" cy="26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83622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5. Индивидуальные занятия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163" y="368288"/>
            <a:ext cx="3872622" cy="30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4135" y="3394015"/>
            <a:ext cx="425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6. Работа с световым микроскопом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086" y="3753012"/>
            <a:ext cx="2573997" cy="28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5298" y="3249139"/>
            <a:ext cx="337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7. Проектная деятельность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80" y="3660493"/>
            <a:ext cx="2935612" cy="29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2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8864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Наш «Зеленый уголок»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2" y="3730625"/>
            <a:ext cx="32797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724" y="692696"/>
            <a:ext cx="4412481" cy="305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2" y="575003"/>
            <a:ext cx="43465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4920" y="0"/>
            <a:ext cx="6705600" cy="5048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Результаты внеурочной деятельности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1463675" cy="194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338262" cy="195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621738" cy="2602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27026"/>
            <a:ext cx="1371600" cy="195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82" y="953877"/>
            <a:ext cx="1395412" cy="195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314" y="3717032"/>
            <a:ext cx="1395412" cy="195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2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34288" cy="9366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Мониторинг анкетирования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Тема: "Знаешь ли ты, как охранять природу?»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 </a:t>
            </a:r>
            <a:r>
              <a:rPr lang="ru-RU" sz="2400" b="1" dirty="0" smtClean="0">
                <a:solidFill>
                  <a:srgbClr val="0070C0"/>
                </a:solidFill>
              </a:rPr>
              <a:t>начало</a:t>
            </a:r>
            <a:r>
              <a:rPr lang="ru-RU" sz="2400" b="1" dirty="0" smtClean="0">
                <a:solidFill>
                  <a:srgbClr val="002060"/>
                </a:solidFill>
              </a:rPr>
              <a:t> /  </a:t>
            </a:r>
            <a:r>
              <a:rPr lang="ru-RU" sz="2400" b="1" dirty="0" smtClean="0">
                <a:solidFill>
                  <a:srgbClr val="C00000"/>
                </a:solidFill>
              </a:rPr>
              <a:t>конец учебного года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10785"/>
              </p:ext>
            </p:extLst>
          </p:nvPr>
        </p:nvGraphicFramePr>
        <p:xfrm>
          <a:off x="1043608" y="1268760"/>
          <a:ext cx="7426201" cy="2461998"/>
        </p:xfrm>
        <a:graphic>
          <a:graphicData uri="http://schemas.openxmlformats.org/drawingml/2006/table">
            <a:tbl>
              <a:tblPr/>
              <a:tblGrid>
                <a:gridCol w="1856906"/>
                <a:gridCol w="1856906"/>
                <a:gridCol w="1855483"/>
                <a:gridCol w="1856906"/>
              </a:tblGrid>
              <a:tr h="34110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учащихся заполнявших анкету - 12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 уровень  знаний                                                                                        21-25 баллов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Достаточный уровень знаний                                                                             16-20 баллов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уровень знаний                                   10-15 баллов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Низкий уровень знаний                                                                                                                                    5-9 баллов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6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094369"/>
              </p:ext>
            </p:extLst>
          </p:nvPr>
        </p:nvGraphicFramePr>
        <p:xfrm>
          <a:off x="1979712" y="3910757"/>
          <a:ext cx="5139184" cy="294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4" imgW="5285690" imgH="3066554" progId="Excel.Chart.8">
                  <p:embed/>
                </p:oleObj>
              </mc:Choice>
              <mc:Fallback>
                <p:oleObj r:id="rId4" imgW="5285690" imgH="306655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910757"/>
                        <a:ext cx="5139184" cy="2947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33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195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Diseño predeterminado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внеурочной деятельности</vt:lpstr>
      <vt:lpstr>Мониторинг анкетирования   Тема: "Знаешь ли ты, как охранять природу?» ( начало /  конец учебного года)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133</cp:revision>
  <dcterms:created xsi:type="dcterms:W3CDTF">2010-05-23T14:28:12Z</dcterms:created>
  <dcterms:modified xsi:type="dcterms:W3CDTF">2013-06-30T21:40:03Z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