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5" r:id="rId24"/>
    <p:sldId id="266" r:id="rId25"/>
    <p:sldId id="26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072098"/>
          </a:xfrm>
        </p:spPr>
        <p:txBody>
          <a:bodyPr>
            <a:normAutofit fontScale="92500" lnSpcReduction="20000"/>
          </a:bodyPr>
          <a:lstStyle/>
          <a:p>
            <a:pPr marL="0" indent="722313">
              <a:buNone/>
            </a:pPr>
            <a:r>
              <a:rPr lang="ru-RU" dirty="0" smtClean="0">
                <a:latin typeface="Calibri" pitchFamily="34" charset="0"/>
              </a:rPr>
              <a:t>Бабу-ягу одолел нед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у</a:t>
            </a:r>
            <a:r>
              <a:rPr lang="ru-RU" dirty="0" smtClean="0">
                <a:latin typeface="Calibri" pitchFamily="34" charset="0"/>
              </a:rPr>
              <a:t>г: разболелся запломбир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о</a:t>
            </a:r>
            <a:r>
              <a:rPr lang="ru-RU" dirty="0" smtClean="0">
                <a:latin typeface="Calibri" pitchFamily="34" charset="0"/>
              </a:rPr>
              <a:t>ванный зуб. Никакие ср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r>
              <a:rPr lang="ru-RU" dirty="0" smtClean="0">
                <a:latin typeface="Calibri" pitchFamily="34" charset="0"/>
              </a:rPr>
              <a:t>дства не помогали, но старая вороже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я</a:t>
            </a:r>
            <a:r>
              <a:rPr lang="ru-RU" dirty="0" smtClean="0">
                <a:latin typeface="Calibri" pitchFamily="34" charset="0"/>
              </a:rPr>
              <a:t> знала рецепт одного сн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добья, которое уж точно должно было облегч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и</a:t>
            </a:r>
            <a:r>
              <a:rPr lang="ru-RU" dirty="0" smtClean="0">
                <a:latin typeface="Calibri" pitchFamily="34" charset="0"/>
              </a:rPr>
              <a:t>ть её страдания. Зн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х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рка взяла з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у</a:t>
            </a:r>
            <a:r>
              <a:rPr lang="ru-RU" dirty="0" smtClean="0">
                <a:latin typeface="Calibri" pitchFamily="34" charset="0"/>
              </a:rPr>
              <a:t>бч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тый к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у</a:t>
            </a:r>
            <a:r>
              <a:rPr lang="ru-RU" dirty="0" smtClean="0">
                <a:latin typeface="Calibri" pitchFamily="34" charset="0"/>
              </a:rPr>
              <a:t>хонный нож, накрошила в кастрюлю св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ё</a:t>
            </a:r>
            <a:r>
              <a:rPr lang="ru-RU" dirty="0" smtClean="0">
                <a:latin typeface="Calibri" pitchFamily="34" charset="0"/>
              </a:rPr>
              <a:t>клы, щавел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я</a:t>
            </a:r>
            <a:r>
              <a:rPr lang="ru-RU" dirty="0" smtClean="0">
                <a:latin typeface="Calibri" pitchFamily="34" charset="0"/>
              </a:rPr>
              <a:t> и вяленой к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мбал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ы</a:t>
            </a:r>
            <a:r>
              <a:rPr lang="ru-RU" dirty="0" smtClean="0">
                <a:latin typeface="Calibri" pitchFamily="34" charset="0"/>
              </a:rPr>
              <a:t>, добавила кедр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о</a:t>
            </a:r>
            <a:r>
              <a:rPr lang="ru-RU" dirty="0" smtClean="0">
                <a:latin typeface="Calibri" pitchFamily="34" charset="0"/>
              </a:rPr>
              <a:t>вых орешков и щеп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о</a:t>
            </a:r>
            <a:r>
              <a:rPr lang="ru-RU" dirty="0" smtClean="0">
                <a:latin typeface="Calibri" pitchFamily="34" charset="0"/>
              </a:rPr>
              <a:t>ть соли, налил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воды </a:t>
            </a:r>
            <a:r>
              <a:rPr lang="ru-RU" dirty="0" smtClean="0">
                <a:latin typeface="Calibri" pitchFamily="34" charset="0"/>
              </a:rPr>
              <a:t>и поставила кастрюльку на огонь. И вот наконец всё было готово. Баба-яга принял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 лекарство, и нед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у</a:t>
            </a:r>
            <a:r>
              <a:rPr lang="ru-RU" dirty="0" smtClean="0">
                <a:latin typeface="Calibri" pitchFamily="34" charset="0"/>
              </a:rPr>
              <a:t>г был побежден. Потом повеселевшая старушка села обедать. Она запивала рожки с т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r>
              <a:rPr lang="ru-RU" dirty="0" smtClean="0">
                <a:latin typeface="Calibri" pitchFamily="34" charset="0"/>
              </a:rPr>
              <a:t>фт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r>
              <a:rPr lang="ru-RU" dirty="0" smtClean="0">
                <a:latin typeface="Calibri" pitchFamily="34" charset="0"/>
              </a:rPr>
              <a:t>лями вкусным сл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и</a:t>
            </a:r>
            <a:r>
              <a:rPr lang="ru-RU" dirty="0" smtClean="0">
                <a:latin typeface="Calibri" pitchFamily="34" charset="0"/>
              </a:rPr>
              <a:t>вовым компотом и смотрела на за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и</a:t>
            </a:r>
            <a:r>
              <a:rPr lang="ru-RU" dirty="0" smtClean="0">
                <a:latin typeface="Calibri" pitchFamily="34" charset="0"/>
              </a:rPr>
              <a:t>ндев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r>
              <a:rPr lang="ru-RU" dirty="0" smtClean="0">
                <a:latin typeface="Calibri" pitchFamily="34" charset="0"/>
              </a:rPr>
              <a:t>вшие окна, вспоминая тёплые 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а</a:t>
            </a:r>
            <a:r>
              <a:rPr lang="ru-RU" dirty="0" smtClean="0">
                <a:latin typeface="Calibri" pitchFamily="34" charset="0"/>
              </a:rPr>
              <a:t>вгуст</a:t>
            </a:r>
            <a:r>
              <a:rPr lang="ru-RU" sz="3500" dirty="0" smtClean="0">
                <a:solidFill>
                  <a:srgbClr val="FF0000"/>
                </a:solidFill>
                <a:latin typeface="Calibri" pitchFamily="34" charset="0"/>
              </a:rPr>
              <a:t>о</a:t>
            </a:r>
            <a:r>
              <a:rPr lang="ru-RU" dirty="0" smtClean="0">
                <a:latin typeface="Calibri" pitchFamily="34" charset="0"/>
              </a:rPr>
              <a:t>вские вечера.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Проверка домашнего задания</a:t>
            </a:r>
            <a:endParaRPr lang="ru-RU" sz="40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33400" algn="ctr">
              <a:buNone/>
            </a:pPr>
            <a:r>
              <a:rPr lang="ru-RU" sz="3200" dirty="0" smtClean="0">
                <a:latin typeface="Calibri" pitchFamily="34" charset="0"/>
              </a:rPr>
              <a:t>В образе поэта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мелькают</a:t>
            </a:r>
            <a:r>
              <a:rPr lang="ru-RU" sz="3200" dirty="0" smtClean="0">
                <a:latin typeface="Calibri" pitchFamily="34" charset="0"/>
              </a:rPr>
              <a:t> черты </a:t>
            </a:r>
            <a:r>
              <a:rPr lang="ru-RU" sz="3200" dirty="0" err="1" smtClean="0">
                <a:latin typeface="Calibri" pitchFamily="34" charset="0"/>
              </a:rPr>
              <a:t>Дельвига</a:t>
            </a:r>
            <a:r>
              <a:rPr lang="ru-RU" sz="3200" dirty="0" smtClean="0">
                <a:latin typeface="Calibri" pitchFamily="34" charset="0"/>
              </a:rPr>
              <a:t>.</a:t>
            </a:r>
          </a:p>
          <a:p>
            <a:pPr marL="0" indent="533400" algn="ctr">
              <a:buNone/>
            </a:pPr>
            <a:endParaRPr lang="ru-RU" sz="3200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вариант</a:t>
            </a:r>
          </a:p>
          <a:p>
            <a:pPr marL="0" indent="0" algn="ctr">
              <a:buNone/>
            </a:pPr>
            <a:r>
              <a:rPr lang="ru-RU" sz="3200" dirty="0" smtClean="0">
                <a:latin typeface="Calibri" pitchFamily="34" charset="0"/>
              </a:rPr>
              <a:t>В образе поэта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прослеживаются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черты </a:t>
            </a:r>
            <a:r>
              <a:rPr lang="ru-RU" sz="3200" dirty="0" err="1" smtClean="0">
                <a:latin typeface="Calibri" pitchFamily="34" charset="0"/>
              </a:rPr>
              <a:t>Дельвига</a:t>
            </a:r>
            <a:r>
              <a:rPr lang="ru-RU" sz="3200" dirty="0" smtClean="0">
                <a:latin typeface="Calibri" pitchFamily="34" charset="0"/>
              </a:rPr>
              <a:t>.</a:t>
            </a:r>
          </a:p>
          <a:p>
            <a:pPr algn="ctr">
              <a:buNone/>
            </a:pPr>
            <a:endParaRPr lang="ru-RU" sz="3200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Игнорирование значения слова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 marL="0" indent="533400" algn="ctr">
              <a:buNone/>
            </a:pPr>
            <a:r>
              <a:rPr lang="ru-RU" sz="3200" dirty="0" smtClean="0">
                <a:latin typeface="Calibri" pitchFamily="34" charset="0"/>
              </a:rPr>
              <a:t>Героев романа можно разделить на три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части</a:t>
            </a:r>
          </a:p>
          <a:p>
            <a:pPr marL="0" indent="533400" algn="ctr">
              <a:buNone/>
            </a:pPr>
            <a:endParaRPr lang="ru-RU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вариант</a:t>
            </a:r>
          </a:p>
          <a:p>
            <a:pPr marL="0" indent="533400" algn="ctr">
              <a:buNone/>
            </a:pPr>
            <a:r>
              <a:rPr lang="ru-RU" sz="3200" dirty="0" smtClean="0">
                <a:latin typeface="Calibri" pitchFamily="34" charset="0"/>
              </a:rPr>
              <a:t>Героев романа можно разделить на три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группы</a:t>
            </a:r>
            <a:endParaRPr lang="ru-RU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533400" algn="ctr">
              <a:buNone/>
            </a:pPr>
            <a:endParaRPr lang="ru-RU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533400" algn="ctr">
              <a:buNone/>
            </a:pPr>
            <a:endParaRPr lang="ru-RU" sz="3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u="sng" dirty="0" err="1" smtClean="0">
                <a:solidFill>
                  <a:schemeClr val="tx1"/>
                </a:solidFill>
                <a:effectLst/>
                <a:latin typeface="Calibri" pitchFamily="34" charset="0"/>
              </a:rPr>
              <a:t>Двусмыслимость</a:t>
            </a:r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, не запланированная автором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715963" algn="ctr">
              <a:buNone/>
            </a:pPr>
            <a:r>
              <a:rPr lang="ru-RU" sz="3200" dirty="0" smtClean="0">
                <a:latin typeface="Calibri" pitchFamily="34" charset="0"/>
              </a:rPr>
              <a:t>Мастер попадает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в психологическую </a:t>
            </a:r>
            <a:r>
              <a:rPr lang="ru-RU" sz="3200" dirty="0" smtClean="0">
                <a:latin typeface="Calibri" pitchFamily="34" charset="0"/>
              </a:rPr>
              <a:t>клинику Стравинского</a:t>
            </a:r>
          </a:p>
          <a:p>
            <a:pPr marL="0" indent="715963" algn="ctr">
              <a:buNone/>
            </a:pPr>
            <a:endParaRPr lang="ru-RU" sz="2800" dirty="0" smtClean="0">
              <a:latin typeface="Calibri" pitchFamily="34" charset="0"/>
            </a:endParaRPr>
          </a:p>
          <a:p>
            <a:pPr marL="0" indent="715963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marL="0" indent="715963" algn="ctr">
              <a:buNone/>
            </a:pPr>
            <a:r>
              <a:rPr lang="ru-RU" sz="3200" dirty="0" smtClean="0">
                <a:latin typeface="Calibri" pitchFamily="34" charset="0"/>
              </a:rPr>
              <a:t>Мастер попадает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в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психиатрическую </a:t>
            </a:r>
            <a:r>
              <a:rPr lang="ru-RU" sz="3200" dirty="0" smtClean="0">
                <a:latin typeface="Calibri" pitchFamily="34" charset="0"/>
              </a:rPr>
              <a:t>клинику </a:t>
            </a:r>
            <a:r>
              <a:rPr lang="ru-RU" sz="3200" dirty="0" smtClean="0">
                <a:latin typeface="Calibri" pitchFamily="34" charset="0"/>
              </a:rPr>
              <a:t>Стравинского</a:t>
            </a:r>
          </a:p>
          <a:p>
            <a:pPr marL="0" indent="715963" algn="ctr">
              <a:buNone/>
            </a:pPr>
            <a:endParaRPr lang="ru-RU" sz="3200" u="sng" dirty="0" smtClean="0">
              <a:latin typeface="Calibri" pitchFamily="34" charset="0"/>
            </a:endParaRPr>
          </a:p>
          <a:p>
            <a:pPr marL="0" indent="715963" algn="ctr">
              <a:buNone/>
            </a:pPr>
            <a:endParaRPr lang="ru-RU" sz="2800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Смешение паронимов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Calibri" pitchFamily="34" charset="0"/>
              </a:rPr>
              <a:t>Грибоедов оказывается </a:t>
            </a:r>
            <a:r>
              <a:rPr lang="ru-RU" sz="3600" dirty="0" smtClean="0">
                <a:solidFill>
                  <a:srgbClr val="FF0000"/>
                </a:solidFill>
                <a:latin typeface="Calibri" pitchFamily="34" charset="0"/>
              </a:rPr>
              <a:t>в каком-то роде </a:t>
            </a:r>
            <a:r>
              <a:rPr lang="ru-RU" sz="3600" dirty="0" smtClean="0">
                <a:latin typeface="Calibri" pitchFamily="34" charset="0"/>
              </a:rPr>
              <a:t>новатором</a:t>
            </a:r>
          </a:p>
          <a:p>
            <a:pPr algn="ctr">
              <a:buNone/>
            </a:pPr>
            <a:endParaRPr lang="ru-RU" sz="32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algn="ctr">
              <a:buNone/>
            </a:pPr>
            <a:r>
              <a:rPr lang="ru-RU" sz="3200" dirty="0" smtClean="0">
                <a:latin typeface="Calibri" pitchFamily="34" charset="0"/>
              </a:rPr>
              <a:t>Грибоедов оказывается </a:t>
            </a:r>
            <a:r>
              <a:rPr lang="ru-RU" sz="3200" dirty="0" smtClean="0">
                <a:latin typeface="Calibri" pitchFamily="34" charset="0"/>
              </a:rPr>
              <a:t>новатором</a:t>
            </a:r>
            <a:endParaRPr lang="ru-RU" sz="3200" dirty="0" smtClean="0">
              <a:latin typeface="Calibri" pitchFamily="34" charset="0"/>
            </a:endParaRPr>
          </a:p>
          <a:p>
            <a:pPr algn="ctr">
              <a:buNone/>
            </a:pPr>
            <a:endParaRPr lang="ru-RU" sz="3200" u="sng" dirty="0" smtClean="0">
              <a:latin typeface="Calibri" pitchFamily="34" charset="0"/>
            </a:endParaRPr>
          </a:p>
          <a:p>
            <a:pPr algn="ctr">
              <a:buNone/>
            </a:pPr>
            <a:endParaRPr lang="ru-RU" sz="3200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Употребление слов-паразитов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Calibri" pitchFamily="34" charset="0"/>
              </a:rPr>
              <a:t>Базаров появляется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в балахоне с кистями и бакенбардами</a:t>
            </a:r>
          </a:p>
          <a:p>
            <a:pPr algn="ctr">
              <a:buNone/>
            </a:pPr>
            <a:endParaRPr lang="ru-RU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вариант</a:t>
            </a:r>
          </a:p>
          <a:p>
            <a:pPr marL="0" indent="365125" algn="ctr">
              <a:buNone/>
            </a:pPr>
            <a:r>
              <a:rPr lang="ru-RU" sz="3200" dirty="0" smtClean="0">
                <a:latin typeface="Calibri" pitchFamily="34" charset="0"/>
              </a:rPr>
              <a:t>Базаров появляется </a:t>
            </a:r>
            <a:r>
              <a:rPr lang="ru-RU" sz="3200" dirty="0" smtClean="0">
                <a:latin typeface="Calibri" pitchFamily="34" charset="0"/>
              </a:rPr>
              <a:t>с нестриженными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 бакенбардами и в балахоне с кистями</a:t>
            </a:r>
            <a:endParaRPr lang="ru-RU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None/>
            </a:pPr>
            <a:endParaRPr lang="ru-RU" sz="3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Неоднозначность смысловых отношений в словосочетании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marL="0" indent="533400" algn="ctr">
              <a:buNone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Из Петербурга едет Хлестаков</a:t>
            </a:r>
            <a:r>
              <a:rPr lang="ru-RU" dirty="0" smtClean="0">
                <a:latin typeface="Calibri" pitchFamily="34" charset="0"/>
              </a:rPr>
              <a:t>, и этим он привлекателен для уездных дам</a:t>
            </a:r>
          </a:p>
          <a:p>
            <a:pPr marL="0" indent="533400" algn="ctr">
              <a:buNone/>
            </a:pPr>
            <a:endParaRPr lang="ru-RU" sz="3200" u="sng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вариант</a:t>
            </a:r>
          </a:p>
          <a:p>
            <a:pPr marL="0" indent="533400" algn="ctr">
              <a:buNone/>
            </a:pPr>
            <a:endParaRPr lang="ru-RU" sz="3200" u="sng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</a:rPr>
              <a:t>Хлестаков </a:t>
            </a: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</a:rPr>
              <a:t>едет </a:t>
            </a: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</a:rPr>
              <a:t>из Петербурга</a:t>
            </a:r>
            <a:r>
              <a:rPr lang="ru-RU" sz="2800" dirty="0" smtClean="0">
                <a:latin typeface="Calibri" pitchFamily="34" charset="0"/>
              </a:rPr>
              <a:t>, </a:t>
            </a:r>
            <a:r>
              <a:rPr lang="ru-RU" sz="2800" dirty="0" smtClean="0">
                <a:latin typeface="Calibri" pitchFamily="34" charset="0"/>
              </a:rPr>
              <a:t>и этим он привлекателен для уездных дам</a:t>
            </a:r>
          </a:p>
          <a:p>
            <a:pPr marL="0" indent="533400" algn="ctr">
              <a:buNone/>
            </a:pPr>
            <a:endParaRPr lang="ru-RU" sz="3200" u="sng" dirty="0" smtClean="0">
              <a:latin typeface="Calibri" pitchFamily="34" charset="0"/>
            </a:endParaRPr>
          </a:p>
          <a:p>
            <a:pPr marL="0" indent="53340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Неправильный порядок слов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pPr marL="0" indent="365125" algn="ctr">
              <a:buNone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Умирая от лихорадки</a:t>
            </a:r>
            <a:r>
              <a:rPr lang="ru-RU" dirty="0" smtClean="0">
                <a:latin typeface="Calibri" pitchFamily="34" charset="0"/>
              </a:rPr>
              <a:t>, которой он заразился от мёртвого мужика, когда производил ему вскрытие,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Одинцова навещает его</a:t>
            </a:r>
          </a:p>
          <a:p>
            <a:pPr marL="0" indent="365125" algn="ctr">
              <a:buNone/>
            </a:pPr>
            <a:r>
              <a:rPr lang="ru-RU" sz="2800" u="sng" dirty="0" smtClean="0">
                <a:latin typeface="Calibri" pitchFamily="34" charset="0"/>
              </a:rPr>
              <a:t>Новый вариант</a:t>
            </a:r>
          </a:p>
          <a:p>
            <a:pPr marL="0" indent="365125" algn="ctr">
              <a:buNone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Когда Базаров умирал от лихорадки</a:t>
            </a:r>
            <a:r>
              <a:rPr lang="ru-RU" dirty="0" smtClean="0">
                <a:latin typeface="Calibri" pitchFamily="34" charset="0"/>
              </a:rPr>
              <a:t> , которой он заразился от </a:t>
            </a:r>
            <a:r>
              <a:rPr lang="ru-RU" dirty="0" smtClean="0">
                <a:latin typeface="Calibri" pitchFamily="34" charset="0"/>
              </a:rPr>
              <a:t>трупа во время вскрытия,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Одинцова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навестила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его</a:t>
            </a: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Неправильно построенный обособленный оборот: деепричастный, сравнительный и др.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/>
          <a:lstStyle/>
          <a:p>
            <a:pPr marL="0" indent="533400" algn="ctr">
              <a:buNone/>
            </a:pPr>
            <a:r>
              <a:rPr lang="ru-RU" dirty="0" smtClean="0">
                <a:latin typeface="Calibri" pitchFamily="34" charset="0"/>
              </a:rPr>
              <a:t>Язык Чацкого образен, богат интонациями, в отличие от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Скалозуба</a:t>
            </a:r>
          </a:p>
          <a:p>
            <a:pPr marL="0" indent="533400" algn="ctr">
              <a:buNone/>
            </a:pPr>
            <a:endParaRPr lang="ru-RU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marL="0" indent="533400" algn="ctr">
              <a:buNone/>
            </a:pPr>
            <a:endParaRPr lang="ru-RU" sz="2800" u="sng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2800" dirty="0" smtClean="0">
                <a:latin typeface="Calibri" pitchFamily="34" charset="0"/>
              </a:rPr>
              <a:t>Язык </a:t>
            </a:r>
            <a:r>
              <a:rPr lang="ru-RU" sz="2800" dirty="0" smtClean="0">
                <a:latin typeface="Calibri" pitchFamily="34" charset="0"/>
              </a:rPr>
              <a:t>Чацкого образен, богат интонациями, в отличие </a:t>
            </a:r>
            <a:r>
              <a:rPr lang="ru-RU" sz="2800" dirty="0" smtClean="0">
                <a:latin typeface="Calibri" pitchFamily="34" charset="0"/>
              </a:rPr>
              <a:t>от </a:t>
            </a: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</a:rPr>
              <a:t>речи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</a:rPr>
              <a:t>Скалозуба</a:t>
            </a:r>
            <a:endParaRPr lang="ru-RU" sz="2800" dirty="0" smtClean="0">
              <a:latin typeface="Calibri" pitchFamily="34" charset="0"/>
            </a:endParaRPr>
          </a:p>
          <a:p>
            <a:pPr marL="0" indent="533400" algn="ctr">
              <a:buNone/>
            </a:pP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Лексическая недостаточность предложения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3400" algn="ctr">
              <a:buNone/>
            </a:pPr>
            <a:r>
              <a:rPr lang="ru-RU" dirty="0" smtClean="0">
                <a:latin typeface="Calibri" pitchFamily="34" charset="0"/>
              </a:rPr>
              <a:t>Воланд и его шайка призваны восстановить нарушившееся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равновесие в соотношении</a:t>
            </a:r>
            <a:r>
              <a:rPr lang="ru-RU" dirty="0" smtClean="0">
                <a:latin typeface="Calibri" pitchFamily="34" charset="0"/>
              </a:rPr>
              <a:t> между добром и злом</a:t>
            </a:r>
          </a:p>
          <a:p>
            <a:pPr marL="0" indent="533400" algn="ctr">
              <a:buNone/>
            </a:pPr>
            <a:endParaRPr lang="ru-RU" sz="2800" u="sng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marL="0" indent="533400" algn="ctr">
              <a:buNone/>
            </a:pPr>
            <a:r>
              <a:rPr lang="ru-RU" dirty="0" smtClean="0">
                <a:latin typeface="Calibri" pitchFamily="34" charset="0"/>
              </a:rPr>
              <a:t>Воланд и его шайка призваны восстановить нарушившееся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равновесие </a:t>
            </a:r>
            <a:r>
              <a:rPr lang="ru-RU" dirty="0" smtClean="0">
                <a:latin typeface="Calibri" pitchFamily="34" charset="0"/>
              </a:rPr>
              <a:t>между </a:t>
            </a:r>
            <a:r>
              <a:rPr lang="ru-RU" dirty="0" smtClean="0">
                <a:latin typeface="Calibri" pitchFamily="34" charset="0"/>
              </a:rPr>
              <a:t>добром и злом</a:t>
            </a:r>
          </a:p>
          <a:p>
            <a:pPr marL="0" indent="533400" algn="ctr">
              <a:buNone/>
            </a:pPr>
            <a:endParaRPr lang="ru-RU" dirty="0" smtClean="0"/>
          </a:p>
          <a:p>
            <a:pPr marL="0" indent="53340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Лексическая избыточность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Calibri" pitchFamily="34" charset="0"/>
              </a:rPr>
              <a:t>Поэма «Мертвые души» отличается от предыдущих произведений Гоголя: она имеет жанровое своеобразие. Поэма своеобразна. Своеобразны в ней и жанр, и композиция.</a:t>
            </a:r>
          </a:p>
          <a:p>
            <a:pPr marL="0" indent="0" algn="ctr">
              <a:buNone/>
            </a:pPr>
            <a:endParaRPr lang="ru-RU" sz="2800" u="sng" dirty="0" smtClean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вариант</a:t>
            </a:r>
          </a:p>
          <a:p>
            <a:pPr marL="0" indent="0" algn="ctr">
              <a:buNone/>
            </a:pPr>
            <a:r>
              <a:rPr lang="ru-RU" sz="2800" dirty="0" smtClean="0">
                <a:latin typeface="Calibri" pitchFamily="34" charset="0"/>
              </a:rPr>
              <a:t>Исправить текст невозможно</a:t>
            </a:r>
            <a:endParaRPr lang="ru-RU" sz="2800" dirty="0" smtClean="0">
              <a:latin typeface="Calibri" pitchFamily="34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Пустословие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025897"/>
          </a:xfrm>
        </p:spPr>
        <p:txBody>
          <a:bodyPr>
            <a:normAutofit/>
          </a:bodyPr>
          <a:lstStyle/>
          <a:p>
            <a:pPr marL="898525" indent="715963" algn="r">
              <a:buNone/>
            </a:pPr>
            <a:r>
              <a:rPr lang="ru-RU" sz="2800" dirty="0" smtClean="0">
                <a:latin typeface="Calibri" pitchFamily="34" charset="0"/>
              </a:rPr>
              <a:t>«Русский язык в умелых руках и опытных устах – красив, певуч, выразителен, гибок, послушен, ловок и вместителен».</a:t>
            </a:r>
          </a:p>
          <a:p>
            <a:pPr marL="898525" indent="715963" algn="r">
              <a:buNone/>
            </a:pPr>
            <a:r>
              <a:rPr lang="ru-RU" sz="2800" dirty="0" smtClean="0">
                <a:latin typeface="Calibri" pitchFamily="34" charset="0"/>
              </a:rPr>
              <a:t>А. И. Куприн</a:t>
            </a:r>
          </a:p>
          <a:p>
            <a:pPr marL="898525" indent="715963" algn="r">
              <a:buNone/>
            </a:pP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5125" algn="ctr">
              <a:buNone/>
            </a:pPr>
            <a:r>
              <a:rPr lang="ru-RU" dirty="0" smtClean="0">
                <a:latin typeface="Calibri" pitchFamily="34" charset="0"/>
              </a:rPr>
              <a:t>Булгаков наказывает героев за предательство малой Родины – Украины,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коим</a:t>
            </a:r>
            <a:r>
              <a:rPr lang="ru-RU" dirty="0" smtClean="0">
                <a:latin typeface="Calibri" pitchFamily="34" charset="0"/>
              </a:rPr>
              <a:t> считает приезд в Москву</a:t>
            </a:r>
          </a:p>
          <a:p>
            <a:pPr marL="0" indent="365125" algn="ctr">
              <a:buNone/>
            </a:pPr>
            <a:endParaRPr lang="ru-RU" sz="2800" u="sng" dirty="0" smtClean="0">
              <a:latin typeface="Calibri" pitchFamily="34" charset="0"/>
            </a:endParaRPr>
          </a:p>
          <a:p>
            <a:pPr marL="0" indent="365125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marL="0" indent="365125" algn="ctr">
              <a:buNone/>
            </a:pPr>
            <a:r>
              <a:rPr lang="ru-RU" dirty="0" smtClean="0">
                <a:latin typeface="Calibri" pitchFamily="34" charset="0"/>
              </a:rPr>
              <a:t>Булгаков наказывает героев за предательство малой Родины – Украины,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каковым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считает приезд в Москву</a:t>
            </a:r>
          </a:p>
          <a:p>
            <a:pPr marL="0" indent="365125" algn="ctr">
              <a:buNone/>
            </a:pPr>
            <a:endParaRPr lang="ru-RU" dirty="0" smtClean="0"/>
          </a:p>
          <a:p>
            <a:pPr marL="0" indent="365125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Смешение стилей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/>
          <a:lstStyle/>
          <a:p>
            <a:pPr marL="0" indent="533400" algn="ctr">
              <a:buNone/>
            </a:pPr>
            <a:r>
              <a:rPr lang="ru-RU" sz="3200" dirty="0" err="1" smtClean="0">
                <a:solidFill>
                  <a:srgbClr val="FF0000"/>
                </a:solidFill>
                <a:latin typeface="Calibri" pitchFamily="34" charset="0"/>
              </a:rPr>
              <a:t>Элен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 пустая, как дворцы</a:t>
            </a:r>
            <a:r>
              <a:rPr lang="ru-RU" sz="3200" dirty="0" smtClean="0">
                <a:latin typeface="Calibri" pitchFamily="34" charset="0"/>
              </a:rPr>
              <a:t>, в которых полумрак и тишина, нарушаемая только шуршанием мыши</a:t>
            </a:r>
          </a:p>
          <a:p>
            <a:pPr marL="0" indent="533400" algn="ctr">
              <a:buNone/>
            </a:pPr>
            <a:endParaRPr lang="ru-RU" dirty="0" smtClean="0">
              <a:latin typeface="Calibri" pitchFamily="34" charset="0"/>
            </a:endParaRPr>
          </a:p>
          <a:p>
            <a:pPr marL="0" indent="533400" algn="ctr">
              <a:buNone/>
            </a:pPr>
            <a:r>
              <a:rPr lang="ru-RU" sz="3200" u="sng" dirty="0" smtClean="0">
                <a:latin typeface="Calibri" pitchFamily="34" charset="0"/>
              </a:rPr>
              <a:t>Новый </a:t>
            </a:r>
            <a:r>
              <a:rPr lang="ru-RU" sz="3200" u="sng" dirty="0" smtClean="0">
                <a:latin typeface="Calibri" pitchFamily="34" charset="0"/>
              </a:rPr>
              <a:t>вариант</a:t>
            </a:r>
          </a:p>
          <a:p>
            <a:pPr marL="0" indent="533400" algn="ctr">
              <a:buNone/>
            </a:pPr>
            <a:r>
              <a:rPr lang="ru-RU" sz="3200" dirty="0" smtClean="0">
                <a:latin typeface="Calibri" pitchFamily="34" charset="0"/>
              </a:rPr>
              <a:t>Исправить текст невозможно</a:t>
            </a:r>
            <a:endParaRPr lang="ru-RU" sz="3200" dirty="0" smtClean="0">
              <a:latin typeface="Calibri" pitchFamily="34" charset="0"/>
            </a:endParaRPr>
          </a:p>
          <a:p>
            <a:pPr marL="0" indent="53340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Сопоставление логически несопоставимых явлений</a:t>
            </a:r>
            <a:endParaRPr lang="ru-RU" b="0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77500" lnSpcReduction="20000"/>
          </a:bodyPr>
          <a:lstStyle/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1. Оскверняя Маргариту, Воланд помогает ей.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2. Некрасов доказал, что народу есть, что показать окружающим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3. По наказанию отца Гринёв едет в захолустную Белгородскую крепость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4. Скупка мёртвых душ была типа распространённой аферой.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5. Поцелуй </a:t>
            </a:r>
            <a:r>
              <a:rPr lang="ru-RU" dirty="0" err="1" smtClean="0">
                <a:latin typeface="Calibri" pitchFamily="34" charset="0"/>
              </a:rPr>
              <a:t>Фенечки</a:t>
            </a:r>
            <a:r>
              <a:rPr lang="ru-RU" dirty="0" smtClean="0">
                <a:latin typeface="Calibri" pitchFamily="34" charset="0"/>
              </a:rPr>
              <a:t> – безнравственный поступок.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6. Нигилизм – это отрицание того, чем живет, на мой взгляд, нормальный человек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7. Он вошел в квартиру старухи-процентщицы, проведя там полчаса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8. Из-за своей мелочности и корыстности помещики становятся соучастниками Чичикова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9. Писатель старается показать, а главное, раскрыть внутренний мир и характер героя</a:t>
            </a:r>
          </a:p>
          <a:p>
            <a:pPr marL="0" indent="533400">
              <a:buNone/>
            </a:pPr>
            <a:r>
              <a:rPr lang="ru-RU" dirty="0" smtClean="0">
                <a:latin typeface="Calibri" pitchFamily="34" charset="0"/>
              </a:rPr>
              <a:t>10. Состояние природы вдохновляло поэта во время осеннего сезона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Calibri" pitchFamily="34" charset="0"/>
              </a:rPr>
              <a:t>Исправьте стилистические ошибки</a:t>
            </a:r>
            <a:endParaRPr lang="ru-RU" sz="3600" b="1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Calibri" pitchFamily="34" charset="0"/>
              </a:rPr>
              <a:t>1. Произведения классической </a:t>
            </a:r>
            <a:r>
              <a:rPr lang="ru-RU" sz="2800" dirty="0" smtClean="0">
                <a:latin typeface="Calibri" pitchFamily="34" charset="0"/>
              </a:rPr>
              <a:t>литературы</a:t>
            </a:r>
            <a:endParaRPr lang="ru-RU" sz="2800" dirty="0" smtClean="0">
              <a:latin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Calibri" pitchFamily="34" charset="0"/>
              </a:rPr>
              <a:t>Откуда черпать знания литературного языка?</a:t>
            </a:r>
            <a:endParaRPr lang="ru-RU" b="1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Словари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Тема урока:</a:t>
            </a:r>
            <a:b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lang="ru-RU" sz="48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«Типичные ошибки стилистики русского языка и 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методы и способы 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их преодоления»</a:t>
            </a:r>
            <a:endParaRPr lang="ru-RU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525963"/>
          </a:xfrm>
        </p:spPr>
        <p:txBody>
          <a:bodyPr>
            <a:normAutofit/>
          </a:bodyPr>
          <a:lstStyle/>
          <a:p>
            <a:pPr marL="0" indent="715963">
              <a:buFont typeface="Arial" pitchFamily="34" charset="0"/>
              <a:buChar char="•"/>
            </a:pPr>
            <a:r>
              <a:rPr lang="ru-RU" sz="3200" dirty="0" smtClean="0">
                <a:latin typeface="Calibri" pitchFamily="34" charset="0"/>
              </a:rPr>
              <a:t>Выявить причины засорения языка;</a:t>
            </a:r>
          </a:p>
          <a:p>
            <a:pPr marL="0" indent="715963">
              <a:buFont typeface="Arial" pitchFamily="34" charset="0"/>
              <a:buChar char="•"/>
            </a:pPr>
            <a:r>
              <a:rPr lang="ru-RU" sz="3200" dirty="0" smtClean="0">
                <a:latin typeface="Calibri" pitchFamily="34" charset="0"/>
              </a:rPr>
              <a:t>Выработать требования культуры речи;</a:t>
            </a:r>
          </a:p>
          <a:p>
            <a:pPr marL="0" indent="715963">
              <a:buFont typeface="Arial" pitchFamily="34" charset="0"/>
              <a:buChar char="•"/>
            </a:pPr>
            <a:r>
              <a:rPr lang="ru-RU" sz="3200" dirty="0" smtClean="0">
                <a:latin typeface="Calibri" pitchFamily="34" charset="0"/>
              </a:rPr>
              <a:t>Выработка навыка видеть и исправлять недочёты стилистически неграмотной речи.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Calibri" pitchFamily="34" charset="0"/>
              </a:rPr>
              <a:t>Цели урока:</a:t>
            </a:r>
            <a:endParaRPr lang="ru-RU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4864307"/>
          </a:xfrm>
        </p:spPr>
        <p:txBody>
          <a:bodyPr>
            <a:noAutofit/>
          </a:bodyPr>
          <a:lstStyle/>
          <a:p>
            <a:pPr marL="0" indent="715963">
              <a:buNone/>
            </a:pPr>
            <a:r>
              <a:rPr lang="ru-RU" sz="3200" dirty="0" smtClean="0">
                <a:latin typeface="Calibri" pitchFamily="34" charset="0"/>
              </a:rPr>
              <a:t>Стиль - это разновидность языка, которая традиционно закреплена в обществе за одной из сфер жизни. При этом каждая разновидность обладает определенными языковыми особенностями (прежде всего лексикой и грамматикой) и противопоставлена другим таким же разновидностям языка, которые соотносятся с другими сферами жизни и обладают собственными языковыми особенностями.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Что такое стиль?</a:t>
            </a:r>
            <a:endParaRPr lang="ru-RU" sz="44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85784" y="1428736"/>
            <a:ext cx="5857916" cy="4525963"/>
          </a:xfrm>
        </p:spPr>
        <p:txBody>
          <a:bodyPr/>
          <a:lstStyle/>
          <a:p>
            <a:pPr marL="0" indent="715963">
              <a:buNone/>
            </a:pPr>
            <a:r>
              <a:rPr lang="ru-RU" dirty="0" smtClean="0"/>
              <a:t>Книжные:</a:t>
            </a:r>
          </a:p>
          <a:p>
            <a:pPr marL="0" indent="365125">
              <a:buNone/>
            </a:pPr>
            <a:r>
              <a:rPr lang="ru-RU" dirty="0" smtClean="0"/>
              <a:t>1. Научный</a:t>
            </a:r>
          </a:p>
          <a:p>
            <a:pPr marL="715963" indent="-350838">
              <a:buNone/>
            </a:pPr>
            <a:r>
              <a:rPr lang="ru-RU" dirty="0" smtClean="0"/>
              <a:t>2. Официально-деловой (деловой)</a:t>
            </a:r>
          </a:p>
          <a:p>
            <a:pPr marL="715963" indent="-350838">
              <a:buNone/>
            </a:pPr>
            <a:r>
              <a:rPr lang="ru-RU" dirty="0" smtClean="0"/>
              <a:t>3. Газетно-публицистический (публицистический)</a:t>
            </a:r>
          </a:p>
          <a:p>
            <a:pPr marL="0" indent="365125">
              <a:buNone/>
            </a:pPr>
            <a:r>
              <a:rPr lang="ru-RU" dirty="0" smtClean="0"/>
              <a:t>4. Художественный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Стили речи:</a:t>
            </a:r>
            <a:endParaRPr lang="ru-RU" sz="44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4357694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Всем книжным стилям противопоставлен </a:t>
            </a:r>
            <a:r>
              <a:rPr lang="ru-RU" sz="2800" b="1" dirty="0" smtClean="0">
                <a:solidFill>
                  <a:srgbClr val="FF0000"/>
                </a:solidFill>
              </a:rPr>
              <a:t>разговорный</a:t>
            </a:r>
            <a:r>
              <a:rPr lang="ru-RU" sz="2800" b="1" dirty="0" smtClean="0"/>
              <a:t> стиль</a:t>
            </a:r>
            <a:endParaRPr lang="ru-RU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Характерные особенности функциональных стилей речи</a:t>
            </a:r>
            <a:endParaRPr lang="ru-RU" sz="3600" b="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000108"/>
          <a:ext cx="9144000" cy="5857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0166"/>
                <a:gridCol w="2571768"/>
                <a:gridCol w="1428760"/>
                <a:gridCol w="1428760"/>
                <a:gridCol w="2214546"/>
              </a:tblGrid>
              <a:tr h="688211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Calibri" pitchFamily="34" charset="0"/>
                        </a:rPr>
                        <a:t>Стиль</a:t>
                      </a:r>
                      <a:endParaRPr lang="ru-RU" sz="1800" b="1" i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Calibri" pitchFamily="34" charset="0"/>
                        </a:rPr>
                        <a:t>Основная функция</a:t>
                      </a:r>
                      <a:endParaRPr lang="ru-RU" sz="1800" b="1" i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Calibri" pitchFamily="34" charset="0"/>
                        </a:rPr>
                        <a:t>Сфера применения</a:t>
                      </a:r>
                      <a:endParaRPr lang="ru-RU" sz="1800" b="1" i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Calibri" pitchFamily="34" charset="0"/>
                        </a:rPr>
                        <a:t>Форма речи</a:t>
                      </a:r>
                      <a:endParaRPr lang="ru-RU" sz="1800" b="1" i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Calibri" pitchFamily="34" charset="0"/>
                        </a:rPr>
                        <a:t>Жанры</a:t>
                      </a:r>
                      <a:endParaRPr lang="ru-RU" sz="1800" b="1" i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21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Calibri" pitchFamily="34" charset="0"/>
                        </a:rPr>
                        <a:t>Научный</a:t>
                      </a:r>
                      <a:endParaRPr lang="ru-RU" sz="18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информативная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наука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письменная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научные статьи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и справочники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8106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Calibri" pitchFamily="34" charset="0"/>
                        </a:rPr>
                        <a:t>Официально-деловой </a:t>
                      </a:r>
                      <a:endParaRPr lang="ru-RU" sz="18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 pitchFamily="34" charset="0"/>
                        </a:rPr>
                        <a:t>информативная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право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письменная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документы: заявления, объявления, ходатайства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8106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err="1" smtClean="0">
                          <a:latin typeface="Calibri" pitchFamily="34" charset="0"/>
                        </a:rPr>
                        <a:t>Публицисти-ческий</a:t>
                      </a:r>
                      <a:endParaRPr lang="ru-RU" sz="18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 pitchFamily="34" charset="0"/>
                        </a:rPr>
                        <a:t>информативная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и функция воздействия</a:t>
                      </a:r>
                      <a:endParaRPr lang="ru-RU" sz="180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идеология и политика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письменная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и устная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газетные и журнальные статьи, публичные выступления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1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err="1" smtClean="0">
                          <a:latin typeface="Calibri" pitchFamily="34" charset="0"/>
                        </a:rPr>
                        <a:t>Художест-венный</a:t>
                      </a:r>
                      <a:endParaRPr lang="ru-RU" sz="18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 pitchFamily="34" charset="0"/>
                        </a:rPr>
                        <a:t>эстетическая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и функция воздействия</a:t>
                      </a:r>
                      <a:endParaRPr lang="ru-RU" sz="180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словесное искусство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письменная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рассказы,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повести, романы, стихи, поэмы, баллады</a:t>
                      </a:r>
                      <a:endParaRPr lang="ru-RU" sz="180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04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Разговорный 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обмен мыслями и чувствами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при общении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бытовая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устная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беседа, разговор</a:t>
                      </a:r>
                      <a:endParaRPr lang="ru-RU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5963">
              <a:buNone/>
              <a:tabLst>
                <a:tab pos="0" algn="l"/>
              </a:tabLst>
            </a:pPr>
            <a:r>
              <a:rPr lang="ru-RU" sz="2800" dirty="0" smtClean="0">
                <a:latin typeface="Calibri" pitchFamily="34" charset="0"/>
              </a:rPr>
              <a:t>Стилистические ошибки – это, с одной стороны, употребление неуместных в данном стиле языковых средств, а с другой – нарушение требований ясности, точности, краткости, богатства и выразительности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/>
                <a:latin typeface="Calibri" pitchFamily="34" charset="0"/>
              </a:rPr>
              <a:t>Что такое стилистические ошибки?</a:t>
            </a:r>
            <a:endParaRPr lang="ru-RU" b="1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229600" cy="115409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/>
                <a:latin typeface="Calibri" pitchFamily="34" charset="0"/>
              </a:rPr>
              <a:t>Типы стилистических ошибок и их исправление</a:t>
            </a:r>
            <a:endParaRPr lang="ru-RU" sz="4800" b="1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825</Words>
  <PresentationFormat>Экран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Открытая</vt:lpstr>
      <vt:lpstr>Тема Office</vt:lpstr>
      <vt:lpstr>Проверка домашнего задания</vt:lpstr>
      <vt:lpstr>Слайд 2</vt:lpstr>
      <vt:lpstr>Тема урока: «Типичные ошибки стилистики русского языка и методы и способы их преодоления»</vt:lpstr>
      <vt:lpstr>Цели урока:</vt:lpstr>
      <vt:lpstr>Что такое стиль?</vt:lpstr>
      <vt:lpstr>Стили речи:</vt:lpstr>
      <vt:lpstr>Характерные особенности функциональных стилей речи</vt:lpstr>
      <vt:lpstr>Что такое стилистические ошибки?</vt:lpstr>
      <vt:lpstr>Типы стилистических ошибок и их исправление</vt:lpstr>
      <vt:lpstr>Игнорирование значения слова</vt:lpstr>
      <vt:lpstr>Двусмыслимость, не запланированная автором</vt:lpstr>
      <vt:lpstr>Смешение паронимов</vt:lpstr>
      <vt:lpstr>Употребление слов-паразитов</vt:lpstr>
      <vt:lpstr>Неоднозначность смысловых отношений в словосочетании</vt:lpstr>
      <vt:lpstr>Неправильный порядок слов</vt:lpstr>
      <vt:lpstr>Неправильно построенный обособленный оборот: деепричастный, сравнительный и др.</vt:lpstr>
      <vt:lpstr>Лексическая недостаточность предложения</vt:lpstr>
      <vt:lpstr>Лексическая избыточность</vt:lpstr>
      <vt:lpstr>Пустословие</vt:lpstr>
      <vt:lpstr>Смешение стилей</vt:lpstr>
      <vt:lpstr>Сопоставление логически несопоставимых явлений</vt:lpstr>
      <vt:lpstr>Исправьте стилистические ошибки</vt:lpstr>
      <vt:lpstr>Откуда черпать знания литературного языка?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домашнего задания</dc:title>
  <dc:creator>Любовь Васильевна</dc:creator>
  <cp:lastModifiedBy>Любовь Васильевна</cp:lastModifiedBy>
  <cp:revision>20</cp:revision>
  <dcterms:created xsi:type="dcterms:W3CDTF">2010-12-02T06:23:15Z</dcterms:created>
  <dcterms:modified xsi:type="dcterms:W3CDTF">2010-12-02T08:46:46Z</dcterms:modified>
</cp:coreProperties>
</file>