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91" r:id="rId3"/>
    <p:sldId id="388" r:id="rId4"/>
    <p:sldId id="390" r:id="rId5"/>
    <p:sldId id="366" r:id="rId6"/>
    <p:sldId id="367" r:id="rId7"/>
    <p:sldId id="370" r:id="rId8"/>
    <p:sldId id="369" r:id="rId9"/>
    <p:sldId id="372" r:id="rId10"/>
    <p:sldId id="380" r:id="rId11"/>
    <p:sldId id="374" r:id="rId12"/>
    <p:sldId id="375" r:id="rId13"/>
    <p:sldId id="376" r:id="rId14"/>
    <p:sldId id="379" r:id="rId15"/>
    <p:sldId id="320" r:id="rId16"/>
    <p:sldId id="382" r:id="rId17"/>
    <p:sldId id="383" r:id="rId18"/>
    <p:sldId id="384" r:id="rId19"/>
    <p:sldId id="307" r:id="rId20"/>
    <p:sldId id="308" r:id="rId21"/>
    <p:sldId id="386" r:id="rId22"/>
    <p:sldId id="284" r:id="rId23"/>
    <p:sldId id="298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FF"/>
    <a:srgbClr val="33CC33"/>
    <a:srgbClr val="FF0000"/>
    <a:srgbClr val="0000FF"/>
    <a:srgbClr val="CCFFFF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11" autoAdjust="0"/>
    <p:restoredTop sz="94660"/>
  </p:normalViewPr>
  <p:slideViewPr>
    <p:cSldViewPr>
      <p:cViewPr varScale="1">
        <p:scale>
          <a:sx n="77" d="100"/>
          <a:sy n="77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19F0F-4254-4A5A-BE9D-9CFAD75F81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9A152-7CC9-433D-A27C-E9A0FB5F32D9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75F7-A5A1-4761-A1DB-7D648E055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996C-513B-4115-8CDE-610BA6154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8A394-F815-4BBF-88EA-D3FC47DEC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8C5477-85CA-4730-A743-B9B5907CF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5803-B058-40EA-8DFC-97C6B1C43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F27B2-E8B3-4762-9441-7FBF6FF8A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B69A-1308-41F2-968C-7E17DAD84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67015-7D4D-4787-86DF-692C77A24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F7802-258D-460F-8471-D089AB224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F9FD4-3A54-4A40-8201-8511D6CDFC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68A8-01A3-45BD-B1D2-97D8F0FE5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1B41-EB9D-498A-B8CD-1F02B3028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A4A36E-DCBE-4911-B3AB-636DB100A5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125538"/>
            <a:ext cx="33829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60483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Математический турнир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79388" y="836613"/>
            <a:ext cx="9145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  </a:t>
            </a:r>
            <a:r>
              <a:rPr lang="ru-RU" sz="3200" i="1" dirty="0"/>
              <a:t>Расшифруй </a:t>
            </a:r>
            <a:r>
              <a:rPr lang="ru-RU" sz="3200" i="1" dirty="0" smtClean="0"/>
              <a:t>пример. Все </a:t>
            </a:r>
            <a:r>
              <a:rPr lang="ru-RU" sz="3200" i="1" dirty="0"/>
              <a:t>четыре буквы А означают одну и ту же цифру.</a:t>
            </a:r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2339975" y="3068638"/>
            <a:ext cx="43195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1А + 2А+ 3А = 7А</a:t>
            </a:r>
          </a:p>
        </p:txBody>
      </p:sp>
      <p:sp>
        <p:nvSpPr>
          <p:cNvPr id="167940" name="WordArt 4"/>
          <p:cNvSpPr>
            <a:spLocks noChangeArrowheads="1" noChangeShapeType="1" noTextEdit="1"/>
          </p:cNvSpPr>
          <p:nvPr/>
        </p:nvSpPr>
        <p:spPr bwMode="auto">
          <a:xfrm>
            <a:off x="2195513" y="4724400"/>
            <a:ext cx="5761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15 + 25 + 35 = 75</a:t>
            </a:r>
          </a:p>
        </p:txBody>
      </p:sp>
      <p:pic>
        <p:nvPicPr>
          <p:cNvPr id="167943" name="Picture 7" descr="7dp4x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773238"/>
            <a:ext cx="2160587" cy="2808287"/>
          </a:xfrm>
          <a:prstGeom prst="rect">
            <a:avLst/>
          </a:prstGeom>
          <a:noFill/>
        </p:spPr>
      </p:pic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275"/>
            <a:ext cx="22320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5688012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3 тур</a:t>
            </a:r>
          </a:p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Угадай     знак</a:t>
            </a:r>
          </a:p>
        </p:txBody>
      </p:sp>
      <p:pic>
        <p:nvPicPr>
          <p:cNvPr id="160772" name="Picture 4" descr="Колоб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13100"/>
            <a:ext cx="20161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406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  <a:r>
              <a:rPr lang="ru-RU"/>
              <a:t> </a:t>
            </a:r>
            <a:r>
              <a:rPr lang="ru-RU" sz="3600" i="1"/>
              <a:t>Поставь вместо звёздочек знаки   действий, чтобы равенства стали верными.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FF0000"/>
                </a:solidFill>
              </a:rPr>
              <a:t>   </a:t>
            </a:r>
            <a:r>
              <a:rPr lang="en-US" sz="4800" b="1">
                <a:solidFill>
                  <a:srgbClr val="FF0000"/>
                </a:solidFill>
              </a:rPr>
              <a:t>       1*2*3*4*5=100</a:t>
            </a:r>
          </a:p>
          <a:p>
            <a:pPr>
              <a:buFontTx/>
              <a:buNone/>
            </a:pPr>
            <a:r>
              <a:rPr lang="en-US" sz="4800" b="1">
                <a:solidFill>
                  <a:srgbClr val="FF0000"/>
                </a:solidFill>
              </a:rPr>
              <a:t>       </a:t>
            </a:r>
            <a:r>
              <a:rPr lang="en-US" sz="4800" b="1">
                <a:solidFill>
                  <a:schemeClr val="accent2"/>
                </a:solidFill>
              </a:rPr>
              <a:t>1</a:t>
            </a:r>
            <a:r>
              <a:rPr lang="ru-RU" sz="4800" b="1">
                <a:solidFill>
                  <a:schemeClr val="accent2"/>
                </a:solidFill>
              </a:rPr>
              <a:t> </a:t>
            </a:r>
            <a:r>
              <a:rPr lang="en-US" sz="4800" b="1">
                <a:solidFill>
                  <a:schemeClr val="accent2"/>
                </a:solidFill>
              </a:rPr>
              <a:t>(2+3)</a:t>
            </a:r>
            <a:r>
              <a:rPr lang="ru-RU" sz="4800" b="1">
                <a:solidFill>
                  <a:schemeClr val="accent2"/>
                </a:solidFill>
              </a:rPr>
              <a:t>  </a:t>
            </a:r>
            <a:r>
              <a:rPr lang="en-US" sz="4800" b="1">
                <a:solidFill>
                  <a:schemeClr val="accent2"/>
                </a:solidFill>
              </a:rPr>
              <a:t>4</a:t>
            </a:r>
            <a:r>
              <a:rPr lang="ru-RU" sz="4800" b="1">
                <a:solidFill>
                  <a:schemeClr val="accent2"/>
                </a:solidFill>
              </a:rPr>
              <a:t> 5</a:t>
            </a:r>
            <a:r>
              <a:rPr lang="en-US" sz="4800" b="1">
                <a:solidFill>
                  <a:schemeClr val="accent2"/>
                </a:solidFill>
              </a:rPr>
              <a:t>=100</a:t>
            </a:r>
            <a:endParaRPr lang="ru-RU" sz="4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4400" b="1">
                <a:solidFill>
                  <a:srgbClr val="0000FF"/>
                </a:solidFill>
              </a:rPr>
              <a:t>   </a:t>
            </a:r>
          </a:p>
          <a:p>
            <a:pPr>
              <a:buFontTx/>
              <a:buNone/>
            </a:pPr>
            <a:endParaRPr lang="ru-RU" sz="4400">
              <a:solidFill>
                <a:srgbClr val="0000FF"/>
              </a:solidFill>
            </a:endParaRPr>
          </a:p>
        </p:txBody>
      </p:sp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4640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Подумай - ка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68313" y="3141663"/>
            <a:ext cx="1460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540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68313" y="4446588"/>
            <a:ext cx="2879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5400"/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2124075" y="4437063"/>
            <a:ext cx="71438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3779838" y="4437063"/>
            <a:ext cx="71437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4427538" y="4437063"/>
            <a:ext cx="71437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pic>
        <p:nvPicPr>
          <p:cNvPr id="161802" name="Picture 10" descr="Колоб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149725"/>
            <a:ext cx="20161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 autoUpdateAnimBg="0"/>
      <p:bldP spid="161800" grpId="0" animBg="1" autoUpdateAnimBg="0"/>
      <p:bldP spid="16180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9288463" cy="51450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i="1"/>
              <a:t>Расставь знаки и скобки так, чтобы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i="1"/>
              <a:t>получились верные равенства.</a:t>
            </a:r>
          </a:p>
          <a:p>
            <a:pPr marL="609600" indent="-609600">
              <a:lnSpc>
                <a:spcPct val="90000"/>
              </a:lnSpc>
              <a:buFontTx/>
              <a:buAutoNum type="arabicPlain" startAt="9"/>
            </a:pPr>
            <a:r>
              <a:rPr lang="ru-RU" sz="4400" b="1">
                <a:solidFill>
                  <a:srgbClr val="FF0000"/>
                </a:solidFill>
              </a:rPr>
              <a:t>9  9 =2                 9  9  9 =90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4400" b="1">
                <a:solidFill>
                  <a:srgbClr val="0000FF"/>
                </a:solidFill>
              </a:rPr>
              <a:t>(9+9):9=2                9 9+9=90</a:t>
            </a:r>
          </a:p>
          <a:p>
            <a:pPr marL="609600" indent="-609600">
              <a:lnSpc>
                <a:spcPct val="90000"/>
              </a:lnSpc>
              <a:buFontTx/>
              <a:buAutoNum type="arabicPlain" startAt="9"/>
            </a:pPr>
            <a:r>
              <a:rPr lang="ru-RU" sz="4400" b="1">
                <a:solidFill>
                  <a:srgbClr val="FF0000"/>
                </a:solidFill>
              </a:rPr>
              <a:t>9  9=10                9  9  9=9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4400" b="1">
                <a:solidFill>
                  <a:srgbClr val="0000FF"/>
                </a:solidFill>
              </a:rPr>
              <a:t>9:9+9=10                 9:9 9=9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4400" b="1">
                <a:solidFill>
                  <a:srgbClr val="0000FF"/>
                </a:solidFill>
              </a:rPr>
              <a:t> </a:t>
            </a:r>
            <a:endParaRPr lang="ru-RU" sz="4400" b="1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162820" name="WordArt 4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45370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Подумай - ка</a:t>
            </a: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5651500" y="3213100"/>
            <a:ext cx="71438" cy="714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6227763" y="4508500"/>
            <a:ext cx="71437" cy="714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pic>
        <p:nvPicPr>
          <p:cNvPr id="162823" name="Picture 7" descr="Колоб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221163"/>
            <a:ext cx="20161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 autoUpdateAnimBg="0"/>
      <p:bldP spid="16282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1214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4 тур</a:t>
            </a:r>
          </a:p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Угадайка</a:t>
            </a:r>
          </a:p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708275"/>
            <a:ext cx="2160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         </a:t>
            </a:r>
            <a:r>
              <a:rPr lang="ru-RU" sz="5400" b="1">
                <a:solidFill>
                  <a:srgbClr val="0000FF"/>
                </a:solidFill>
              </a:rPr>
              <a:t>25 3-9 6</a:t>
            </a:r>
          </a:p>
          <a:p>
            <a:pPr>
              <a:buFontTx/>
              <a:buNone/>
            </a:pPr>
            <a:r>
              <a:rPr lang="ru-RU" sz="5400" b="1">
                <a:solidFill>
                  <a:srgbClr val="0000FF"/>
                </a:solidFill>
              </a:rPr>
              <a:t>       (8+17) 4-68        </a:t>
            </a:r>
            <a:r>
              <a:rPr lang="ru-RU" sz="5400" b="1">
                <a:solidFill>
                  <a:srgbClr val="FF0000"/>
                </a:solidFill>
              </a:rPr>
              <a:t>16</a:t>
            </a:r>
          </a:p>
          <a:p>
            <a:pPr>
              <a:buFontTx/>
              <a:buNone/>
            </a:pPr>
            <a:r>
              <a:rPr lang="ru-RU" sz="5400" b="1">
                <a:solidFill>
                  <a:srgbClr val="FF0000"/>
                </a:solidFill>
              </a:rPr>
              <a:t>       </a:t>
            </a:r>
            <a:r>
              <a:rPr lang="ru-RU" sz="5400" b="1">
                <a:solidFill>
                  <a:srgbClr val="0000FF"/>
                </a:solidFill>
              </a:rPr>
              <a:t>3 15-3 3</a:t>
            </a:r>
            <a:r>
              <a:rPr lang="ru-RU" sz="5400" b="1">
                <a:solidFill>
                  <a:srgbClr val="FF0000"/>
                </a:solidFill>
              </a:rPr>
              <a:t>               9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Догадайся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2843213" y="1989138"/>
            <a:ext cx="71437" cy="730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995738" y="1989138"/>
            <a:ext cx="71437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5724525" y="1484313"/>
            <a:ext cx="914400" cy="9366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5867400" y="1628775"/>
            <a:ext cx="287338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H="1">
            <a:off x="6156325" y="1628775"/>
            <a:ext cx="360363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6156325" y="1989138"/>
            <a:ext cx="0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948488" y="1484313"/>
            <a:ext cx="576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3924300" y="3068638"/>
            <a:ext cx="71438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5724525" y="2565400"/>
            <a:ext cx="914400" cy="9366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5724525" y="3068638"/>
            <a:ext cx="9350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2339975" y="4005263"/>
            <a:ext cx="71438" cy="71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3851275" y="3933825"/>
            <a:ext cx="71438" cy="714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5724525" y="3644900"/>
            <a:ext cx="914400" cy="9366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5867400" y="3789363"/>
            <a:ext cx="577850" cy="646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H="1">
            <a:off x="5940425" y="3789363"/>
            <a:ext cx="503238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0135" name="Picture 23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500438"/>
            <a:ext cx="12239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7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21150"/>
            <a:ext cx="2160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5076825" y="1773238"/>
            <a:ext cx="2735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892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2879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АКУЛА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076825" y="981075"/>
            <a:ext cx="2519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ЛУК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2305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72981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95288" y="3068638"/>
            <a:ext cx="3889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САМОЛЁТ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003800" y="3068638"/>
            <a:ext cx="3240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ЛОМ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23850" y="3860800"/>
            <a:ext cx="3960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СКВОРЕЦ</a:t>
            </a: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076825" y="3860800"/>
            <a:ext cx="201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РОВ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468313" y="4868863"/>
            <a:ext cx="3671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3502791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5076825" y="4724400"/>
            <a:ext cx="1871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  720</a:t>
            </a:r>
          </a:p>
        </p:txBody>
      </p:sp>
      <p:pic>
        <p:nvPicPr>
          <p:cNvPr id="169996" name="Picture 12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44675"/>
            <a:ext cx="1223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7" name="Picture 13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724400"/>
            <a:ext cx="12239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8" name="WordArt 1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679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Подумай - ка</a:t>
            </a:r>
          </a:p>
        </p:txBody>
      </p:sp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076700"/>
            <a:ext cx="19446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1223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714884"/>
            <a:ext cx="1223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1223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86322"/>
            <a:ext cx="1223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0873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5 тур</a:t>
            </a:r>
          </a:p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Математические задачи</a:t>
            </a:r>
          </a:p>
        </p:txBody>
      </p:sp>
      <p:pic>
        <p:nvPicPr>
          <p:cNvPr id="171012" name="Picture 4" descr="buratin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781300"/>
            <a:ext cx="2665412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50825" y="908050"/>
            <a:ext cx="83534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  </a:t>
            </a:r>
            <a:r>
              <a:rPr lang="ru-RU" sz="3200" i="1"/>
              <a:t>Котёнок  поймал </a:t>
            </a:r>
            <a:r>
              <a:rPr lang="ru-RU" sz="3200" b="1" i="1">
                <a:solidFill>
                  <a:srgbClr val="FF0000"/>
                </a:solidFill>
              </a:rPr>
              <a:t>15</a:t>
            </a:r>
            <a:r>
              <a:rPr lang="ru-RU" sz="3200" b="1" i="1"/>
              <a:t> </a:t>
            </a:r>
            <a:r>
              <a:rPr lang="ru-RU" sz="3200" i="1"/>
              <a:t>окуней и разложил их на </a:t>
            </a:r>
            <a:r>
              <a:rPr lang="ru-RU" sz="3200" b="1" i="1">
                <a:solidFill>
                  <a:srgbClr val="FF0000"/>
                </a:solidFill>
              </a:rPr>
              <a:t>5</a:t>
            </a:r>
            <a:r>
              <a:rPr lang="ru-RU" sz="3200" i="1"/>
              <a:t> кучек так ,что в каждой кучке было разное количество рыб Разложи и ты так же.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84213" y="2924175"/>
            <a:ext cx="87391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1 + 2 + 3 + 4 + 5 = 15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644900"/>
            <a:ext cx="23050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3933825"/>
          </a:xfrm>
        </p:spPr>
        <p:txBody>
          <a:bodyPr/>
          <a:lstStyle/>
          <a:p>
            <a:r>
              <a:rPr lang="ru-RU" sz="3600" i="1"/>
              <a:t>Какое число получится, если перемножить количество горбов у двугорбого верблюда, крыльев у воробья, глаз у зайца, лап у медведя, копыт у лошади и рогов у осла?</a:t>
            </a:r>
          </a:p>
        </p:txBody>
      </p:sp>
      <p:pic>
        <p:nvPicPr>
          <p:cNvPr id="71685" name="Picture 5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292600"/>
            <a:ext cx="1225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burati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257550"/>
            <a:ext cx="252095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1089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2305050"/>
          </a:xfrm>
        </p:spPr>
        <p:txBody>
          <a:bodyPr/>
          <a:lstStyle/>
          <a:p>
            <a:r>
              <a:rPr lang="ru-RU" sz="4000"/>
              <a:t>2 </a:t>
            </a:r>
            <a:r>
              <a:rPr lang="ru-RU" sz="4000">
                <a:cs typeface="Arial" charset="0"/>
              </a:rPr>
              <a:t>• 2 • 2 • 4 • 4 • 0 = </a:t>
            </a:r>
            <a:r>
              <a:rPr lang="ru-RU" sz="4000">
                <a:solidFill>
                  <a:srgbClr val="FF0000"/>
                </a:solidFill>
                <a:cs typeface="Arial" charset="0"/>
              </a:rPr>
              <a:t>0</a:t>
            </a:r>
            <a:r>
              <a:rPr lang="ru-RU" sz="4000">
                <a:cs typeface="Arial" charset="0"/>
              </a:rPr>
              <a:t/>
            </a:r>
            <a:br>
              <a:rPr lang="ru-RU" sz="4000">
                <a:cs typeface="Arial" charset="0"/>
              </a:rPr>
            </a:br>
            <a:r>
              <a:rPr lang="ru-RU" sz="4000">
                <a:cs typeface="Arial" charset="0"/>
              </a:rPr>
              <a:t>Ответ :</a:t>
            </a:r>
            <a:r>
              <a:rPr lang="ru-RU" sz="4000">
                <a:solidFill>
                  <a:srgbClr val="FF0000"/>
                </a:solidFill>
                <a:cs typeface="Arial" charset="0"/>
              </a:rPr>
              <a:t>о</a:t>
            </a:r>
            <a:r>
              <a:rPr lang="ru-RU" sz="4000">
                <a:cs typeface="Arial" charset="0"/>
              </a:rPr>
              <a:t> </a:t>
            </a:r>
            <a:r>
              <a:rPr lang="ru-RU" sz="4000"/>
              <a:t>у осла нет рогов.</a:t>
            </a:r>
            <a:r>
              <a:rPr lang="ru-RU" sz="6000"/>
              <a:t/>
            </a:r>
            <a:br>
              <a:rPr lang="ru-RU" sz="6000"/>
            </a:br>
            <a:endParaRPr lang="ru-RU" sz="600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3238"/>
            <a:ext cx="23034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29A68"/>
              </a:clrFrom>
              <a:clrTo>
                <a:srgbClr val="A29A6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81525"/>
            <a:ext cx="237648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E2D7"/>
              </a:clrFrom>
              <a:clrTo>
                <a:srgbClr val="F9E2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581525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581525"/>
            <a:ext cx="21605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060575"/>
            <a:ext cx="15843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133600"/>
            <a:ext cx="280828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2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5475" y="1916113"/>
            <a:ext cx="21685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0873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6тур</a:t>
            </a:r>
          </a:p>
          <a:p>
            <a:pPr algn="ctr"/>
            <a:r>
              <a:rPr lang="ru-RU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Ребусы</a:t>
            </a:r>
          </a:p>
        </p:txBody>
      </p:sp>
      <p:pic>
        <p:nvPicPr>
          <p:cNvPr id="174084" name="Рисунок 4" descr="32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213100"/>
            <a:ext cx="37433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060825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>
                <a:solidFill>
                  <a:schemeClr val="accent2"/>
                </a:solidFill>
              </a:rPr>
              <a:t>               КОК</a:t>
            </a:r>
            <a:r>
              <a:rPr lang="ru-RU" sz="4800"/>
              <a:t>       </a:t>
            </a:r>
          </a:p>
          <a:p>
            <a:pPr>
              <a:buFontTx/>
              <a:buNone/>
            </a:pPr>
            <a:r>
              <a:rPr lang="ru-RU" sz="4800"/>
              <a:t>          </a:t>
            </a:r>
            <a:r>
              <a:rPr lang="ru-RU" sz="4800" b="1">
                <a:solidFill>
                  <a:schemeClr val="accent2"/>
                </a:solidFill>
              </a:rPr>
              <a:t>+     АА</a:t>
            </a:r>
            <a:r>
              <a:rPr lang="ru-RU" sz="4800"/>
              <a:t>     </a:t>
            </a:r>
          </a:p>
          <a:p>
            <a:pPr>
              <a:buFontTx/>
              <a:buNone/>
            </a:pPr>
            <a:r>
              <a:rPr lang="ru-RU" sz="4800"/>
              <a:t>            </a:t>
            </a:r>
            <a:r>
              <a:rPr lang="ru-RU" sz="4800">
                <a:solidFill>
                  <a:schemeClr val="accent2"/>
                </a:solidFill>
              </a:rPr>
              <a:t>  ____ </a:t>
            </a:r>
            <a:r>
              <a:rPr lang="ru-RU" sz="4800"/>
              <a:t>      </a:t>
            </a:r>
          </a:p>
          <a:p>
            <a:pPr>
              <a:buFontTx/>
              <a:buNone/>
            </a:pPr>
            <a:r>
              <a:rPr lang="ru-RU" sz="4800"/>
              <a:t>            </a:t>
            </a:r>
            <a:r>
              <a:rPr lang="ru-RU" sz="4800" b="1">
                <a:solidFill>
                  <a:schemeClr val="accent2"/>
                </a:solidFill>
              </a:rPr>
              <a:t>Р УУР</a:t>
            </a:r>
            <a:r>
              <a:rPr lang="ru-RU" sz="4800"/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64163" y="1628775"/>
            <a:ext cx="2376487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979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+22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____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1001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Ребус</a:t>
            </a:r>
          </a:p>
        </p:txBody>
      </p:sp>
      <p:pic>
        <p:nvPicPr>
          <p:cNvPr id="34822" name="Рисунок 4" descr="32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2087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Вставь пропущенную букву и пропущенное число.</a:t>
            </a:r>
          </a:p>
        </p:txBody>
      </p:sp>
      <p:graphicFrame>
        <p:nvGraphicFramePr>
          <p:cNvPr id="55342" name="Group 46"/>
          <p:cNvGraphicFramePr>
            <a:graphicFrameLocks noGrp="1"/>
          </p:cNvGraphicFramePr>
          <p:nvPr>
            <p:ph sz="half" idx="1"/>
          </p:nvPr>
        </p:nvGraphicFramePr>
        <p:xfrm>
          <a:off x="1547813" y="1916113"/>
          <a:ext cx="4176712" cy="3673475"/>
        </p:xfrm>
        <a:graphic>
          <a:graphicData uri="http://schemas.openxmlformats.org/drawingml/2006/table">
            <a:tbl>
              <a:tblPr/>
              <a:tblGrid>
                <a:gridCol w="969962"/>
                <a:gridCol w="968375"/>
                <a:gridCol w="969963"/>
                <a:gridCol w="1268412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43" name="Picture 47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05263"/>
            <a:ext cx="12239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4" name="Picture 48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89138"/>
            <a:ext cx="12239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1" name="Рисунок 4" descr="3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00438"/>
            <a:ext cx="20875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12239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MCj0434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12239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467600" cy="2209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/>
              </a:rPr>
              <a:t>Спасибо за работу!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060575"/>
            <a:ext cx="33829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0"/>
            <a:ext cx="7772400" cy="1470025"/>
          </a:xfrm>
        </p:spPr>
        <p:txBody>
          <a:bodyPr/>
          <a:lstStyle/>
          <a:p>
            <a:r>
              <a:rPr lang="ru-RU" sz="2000"/>
              <a:t>Команда №1 </a:t>
            </a:r>
            <a:r>
              <a:rPr lang="ru-RU" sz="6000" b="1" i="1" u="sng">
                <a:solidFill>
                  <a:srgbClr val="FF0000"/>
                </a:solidFill>
              </a:rPr>
              <a:t> Беспокойные       сердца.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1866900"/>
            <a:ext cx="6400800" cy="3070225"/>
          </a:xfrm>
        </p:spPr>
        <p:txBody>
          <a:bodyPr/>
          <a:lstStyle/>
          <a:p>
            <a:r>
              <a:rPr lang="ru-RU" sz="2000" b="1" dirty="0"/>
              <a:t>Этот турнир ждали мы </a:t>
            </a:r>
          </a:p>
          <a:p>
            <a:r>
              <a:rPr lang="ru-RU" sz="2000" b="1" dirty="0"/>
              <a:t>По нему стосковались умы</a:t>
            </a:r>
          </a:p>
          <a:p>
            <a:r>
              <a:rPr lang="ru-RU" sz="2000" b="1" dirty="0"/>
              <a:t>Дружно будем задачи решать  -</a:t>
            </a:r>
          </a:p>
          <a:p>
            <a:r>
              <a:rPr lang="ru-RU" sz="2000" b="1" dirty="0"/>
              <a:t>Мы хотим математику знать.</a:t>
            </a:r>
          </a:p>
          <a:p>
            <a:r>
              <a:rPr lang="ru-RU" sz="2000" b="1" dirty="0"/>
              <a:t>Как же нам не веселиться?</a:t>
            </a:r>
          </a:p>
          <a:p>
            <a:r>
              <a:rPr lang="ru-RU" sz="2000" b="1" dirty="0"/>
              <a:t>Не смеяться, не шутить?</a:t>
            </a:r>
          </a:p>
          <a:p>
            <a:r>
              <a:rPr lang="ru-RU" sz="2000" b="1" dirty="0"/>
              <a:t>Ведь сегодня на турнире </a:t>
            </a:r>
          </a:p>
          <a:p>
            <a:r>
              <a:rPr lang="ru-RU" sz="2000" b="1" dirty="0"/>
              <a:t>Мы решили победить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2463" y="5195888"/>
            <a:ext cx="7839075" cy="990600"/>
            <a:chOff x="411" y="3273"/>
            <a:chExt cx="4938" cy="624"/>
          </a:xfrm>
        </p:grpSpPr>
        <p:sp>
          <p:nvSpPr>
            <p:cNvPr id="410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2" y="3273"/>
              <a:ext cx="1021" cy="2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девиз :</a:t>
              </a:r>
            </a:p>
          </p:txBody>
        </p: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11" y="3567"/>
              <a:ext cx="493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"/>
                  <a:cs typeface="Arial"/>
                </a:rPr>
                <a:t>не останавливаться на достигнутом.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0988"/>
            <a:ext cx="7772400" cy="1470025"/>
          </a:xfrm>
        </p:spPr>
        <p:txBody>
          <a:bodyPr/>
          <a:lstStyle/>
          <a:p>
            <a:r>
              <a:rPr lang="ru-RU" sz="2000"/>
              <a:t>Команда №2 </a:t>
            </a:r>
            <a:r>
              <a:rPr lang="ru-RU" sz="6000" b="1" i="1" u="sng">
                <a:solidFill>
                  <a:srgbClr val="FF0000"/>
                </a:solidFill>
              </a:rPr>
              <a:t> Математики.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1550988"/>
            <a:ext cx="6400800" cy="3346450"/>
          </a:xfrm>
        </p:spPr>
        <p:txBody>
          <a:bodyPr/>
          <a:lstStyle/>
          <a:p>
            <a:r>
              <a:rPr lang="ru-RU" sz="2000" b="1"/>
              <a:t>Сегодняшний турнир</a:t>
            </a:r>
          </a:p>
          <a:p>
            <a:r>
              <a:rPr lang="ru-RU" sz="2000" b="1"/>
              <a:t>Мы выиграть хотим</a:t>
            </a:r>
          </a:p>
          <a:p>
            <a:r>
              <a:rPr lang="ru-RU" sz="2000" b="1"/>
              <a:t>И просто вам победу не дадим</a:t>
            </a:r>
          </a:p>
          <a:p>
            <a:r>
              <a:rPr lang="ru-RU" sz="2000" b="1"/>
              <a:t>Придётся попотеть и постараться</a:t>
            </a:r>
          </a:p>
          <a:p>
            <a:r>
              <a:rPr lang="ru-RU" sz="2000" b="1"/>
              <a:t>За каждое очко мы будем драться</a:t>
            </a:r>
          </a:p>
          <a:p>
            <a:r>
              <a:rPr lang="ru-RU" sz="2000" b="1"/>
              <a:t>Смекалку мы проявим и отвагу</a:t>
            </a:r>
          </a:p>
          <a:p>
            <a:r>
              <a:rPr lang="ru-RU" sz="2000" b="1"/>
              <a:t>А если вдруг не повезёт</a:t>
            </a:r>
          </a:p>
          <a:p>
            <a:r>
              <a:rPr lang="ru-RU" sz="2000" b="1"/>
              <a:t>Победа всех когда -  нибудь найдёт.</a:t>
            </a:r>
          </a:p>
          <a:p>
            <a:endParaRPr lang="ru-RU" sz="2000" b="1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5800" y="5195888"/>
            <a:ext cx="1620838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девиз :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52463" y="5662613"/>
            <a:ext cx="7839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только вперёд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433513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433513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433513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5791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1 тур</a:t>
            </a:r>
          </a:p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считалочка</a:t>
            </a: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2131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1258888" y="1557338"/>
            <a:ext cx="5903912" cy="403225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      </a:t>
            </a:r>
            <a:r>
              <a:rPr lang="ru-RU" sz="6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1908175" y="2565400"/>
            <a:ext cx="4679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1908175" y="2565400"/>
            <a:ext cx="2087563" cy="4103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7019925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V="1">
            <a:off x="3995738" y="2565400"/>
            <a:ext cx="2592387" cy="41036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 rot="10800000" flipV="1">
            <a:off x="3924300" y="1628775"/>
            <a:ext cx="409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735013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15900" y="333375"/>
            <a:ext cx="8928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/>
              <a:t>Расставь числа </a:t>
            </a:r>
            <a:r>
              <a:rPr lang="ru-RU" sz="2400" b="1" i="1">
                <a:solidFill>
                  <a:srgbClr val="FF0000"/>
                </a:solidFill>
              </a:rPr>
              <a:t>2,3,4,5,6,7 </a:t>
            </a:r>
            <a:r>
              <a:rPr lang="ru-RU" sz="2400" i="1"/>
              <a:t>в треугольниках  так ,чтобы каждая пара чисел расположенных друг против друга, вместе с числом стоящим в середине ,давала бы сумму </a:t>
            </a:r>
            <a:r>
              <a:rPr lang="ru-RU" sz="2400" b="1" i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779838" y="5445125"/>
            <a:ext cx="547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411413" y="2492375"/>
            <a:ext cx="936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33CC33"/>
                </a:solidFill>
              </a:rPr>
              <a:t>4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5435600" y="2492375"/>
            <a:ext cx="87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33CC33"/>
                </a:solidFill>
              </a:rPr>
              <a:t>5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2103438" y="42259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5435600" y="4221163"/>
            <a:ext cx="87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A50021"/>
                </a:solidFill>
              </a:rPr>
              <a:t>6</a:t>
            </a:r>
          </a:p>
        </p:txBody>
      </p:sp>
      <p:pic>
        <p:nvPicPr>
          <p:cNvPr id="14951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2131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9864726" cy="3240088"/>
          </a:xfrm>
        </p:spPr>
        <p:txBody>
          <a:bodyPr/>
          <a:lstStyle/>
          <a:p>
            <a:r>
              <a:rPr lang="ru-RU" sz="3600" i="1">
                <a:solidFill>
                  <a:schemeClr val="tx1"/>
                </a:solidFill>
              </a:rPr>
              <a:t>Из чисел </a:t>
            </a:r>
            <a:r>
              <a:rPr lang="ru-RU" sz="3600" i="1">
                <a:solidFill>
                  <a:srgbClr val="FF0000"/>
                </a:solidFill>
              </a:rPr>
              <a:t>21, 19, 30,3,12,9,15,6,27,25</a:t>
            </a:r>
            <a:r>
              <a:rPr lang="ru-RU" sz="3600" i="1">
                <a:solidFill>
                  <a:schemeClr val="tx1"/>
                </a:solidFill>
              </a:rPr>
              <a:t/>
            </a:r>
            <a:br>
              <a:rPr lang="ru-RU" sz="3600" i="1">
                <a:solidFill>
                  <a:schemeClr val="tx1"/>
                </a:solidFill>
              </a:rPr>
            </a:br>
            <a:r>
              <a:rPr lang="ru-RU" sz="3600" i="1">
                <a:solidFill>
                  <a:schemeClr val="tx1"/>
                </a:solidFill>
              </a:rPr>
              <a:t>подбери такие числа ,сумма которых </a:t>
            </a:r>
            <a:br>
              <a:rPr lang="ru-RU" sz="3600" i="1">
                <a:solidFill>
                  <a:schemeClr val="tx1"/>
                </a:solidFill>
              </a:rPr>
            </a:br>
            <a:r>
              <a:rPr lang="ru-RU" sz="3600" i="1">
                <a:solidFill>
                  <a:schemeClr val="tx1"/>
                </a:solidFill>
              </a:rPr>
              <a:t>равна </a:t>
            </a:r>
            <a:r>
              <a:rPr lang="ru-RU" sz="3600" i="1">
                <a:solidFill>
                  <a:srgbClr val="FF0000"/>
                </a:solidFill>
              </a:rPr>
              <a:t>пятидесяти.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103438" y="3736975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843213" y="4240213"/>
            <a:ext cx="59055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FF"/>
                </a:solidFill>
              </a:rPr>
              <a:t>19+25+6=50</a:t>
            </a:r>
          </a:p>
          <a:p>
            <a:endParaRPr lang="ru-RU" sz="4400" b="1">
              <a:solidFill>
                <a:srgbClr val="0000FF"/>
              </a:solidFill>
            </a:endParaRPr>
          </a:p>
          <a:p>
            <a:endParaRPr lang="ru-RU" sz="4400" b="1">
              <a:solidFill>
                <a:srgbClr val="0000FF"/>
              </a:solidFill>
            </a:endParaRPr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05263"/>
            <a:ext cx="2232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WordArt 2"/>
          <p:cNvSpPr>
            <a:spLocks noChangeArrowheads="1" noChangeShapeType="1" noTextEdit="1"/>
          </p:cNvSpPr>
          <p:nvPr/>
        </p:nvSpPr>
        <p:spPr bwMode="auto">
          <a:xfrm>
            <a:off x="-541338" y="260350"/>
            <a:ext cx="9182101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2 тур</a:t>
            </a:r>
          </a:p>
          <a:p>
            <a:pPr algn="ctr"/>
            <a:r>
              <a:rPr lang="ru-RU" sz="6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Цифра верная нужна</a:t>
            </a:r>
          </a:p>
        </p:txBody>
      </p:sp>
      <p:pic>
        <p:nvPicPr>
          <p:cNvPr id="153604" name="Picture 4" descr="7dp4x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852738"/>
            <a:ext cx="3090863" cy="3240087"/>
          </a:xfrm>
          <a:prstGeom prst="rect">
            <a:avLst/>
          </a:prstGeom>
          <a:noFill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708275"/>
            <a:ext cx="2232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497887" cy="3095625"/>
          </a:xfrm>
        </p:spPr>
        <p:txBody>
          <a:bodyPr/>
          <a:lstStyle/>
          <a:p>
            <a:r>
              <a:rPr lang="ru-RU" sz="3600" b="1"/>
              <a:t>Поставь одинаковые цифры так, чтобы получилось верное равенство:</a:t>
            </a:r>
            <a:r>
              <a:rPr lang="ru-RU" sz="4000"/>
              <a:t>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800" b="1">
                <a:solidFill>
                  <a:srgbClr val="FF0000"/>
                </a:solidFill>
              </a:rPr>
              <a:t>1* + 3* + 5* = 111</a:t>
            </a:r>
          </a:p>
        </p:txBody>
      </p:sp>
      <p:sp>
        <p:nvSpPr>
          <p:cNvPr id="158723" name="WordArt 3"/>
          <p:cNvSpPr>
            <a:spLocks noChangeArrowheads="1" noChangeShapeType="1" noTextEdit="1"/>
          </p:cNvSpPr>
          <p:nvPr/>
        </p:nvSpPr>
        <p:spPr bwMode="auto">
          <a:xfrm>
            <a:off x="2979738" y="260350"/>
            <a:ext cx="3184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Подумай - ка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124075" y="4365625"/>
            <a:ext cx="6551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FF"/>
                </a:solidFill>
              </a:rPr>
              <a:t>17 + 37 + 57 = 111</a:t>
            </a:r>
            <a:r>
              <a:rPr lang="ru-RU"/>
              <a:t> </a:t>
            </a:r>
          </a:p>
        </p:txBody>
      </p:sp>
      <p:pic>
        <p:nvPicPr>
          <p:cNvPr id="158726" name="Picture 6" descr="7dp4x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068638"/>
            <a:ext cx="3089275" cy="3430587"/>
          </a:xfrm>
          <a:prstGeom prst="rect">
            <a:avLst/>
          </a:prstGeom>
          <a:noFill/>
        </p:spPr>
      </p:pic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924175"/>
            <a:ext cx="2232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439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Команда №1  Беспокойные       сердца.</vt:lpstr>
      <vt:lpstr>Команда №2  Математики.</vt:lpstr>
      <vt:lpstr>Слайд 5</vt:lpstr>
      <vt:lpstr>Слайд 6</vt:lpstr>
      <vt:lpstr>Из чисел 21, 19, 30,3,12,9,15,6,27,25 подбери такие числа ,сумма которых  равна пятидесяти.</vt:lpstr>
      <vt:lpstr>Слайд 8</vt:lpstr>
      <vt:lpstr>Поставь одинаковые цифры так, чтобы получилось верное равенство:   1* + 3* + 5* = 111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Какое число получится, если перемножить количество горбов у двугорбого верблюда, крыльев у воробья, глаз у зайца, лап у медведя, копыт у лошади и рогов у осла?</vt:lpstr>
      <vt:lpstr>2 • 2 • 2 • 4 • 4 • 0 = 0 Ответ :о у осла нет рогов. </vt:lpstr>
      <vt:lpstr>Слайд 21</vt:lpstr>
      <vt:lpstr>Ребус</vt:lpstr>
      <vt:lpstr>Вставь пропущенную букву и пропущенное число.</vt:lpstr>
      <vt:lpstr>Слайд 24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35</cp:revision>
  <dcterms:created xsi:type="dcterms:W3CDTF">2012-07-03T09:49:07Z</dcterms:created>
  <dcterms:modified xsi:type="dcterms:W3CDTF">2012-12-03T12:00:42Z</dcterms:modified>
</cp:coreProperties>
</file>