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73" r:id="rId8"/>
    <p:sldId id="274" r:id="rId9"/>
    <p:sldId id="262" r:id="rId10"/>
    <p:sldId id="263" r:id="rId11"/>
    <p:sldId id="264" r:id="rId12"/>
    <p:sldId id="265" r:id="rId13"/>
    <p:sldId id="276" r:id="rId14"/>
    <p:sldId id="277" r:id="rId15"/>
    <p:sldId id="275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ru-RU" sz="2800" i="1" dirty="0" smtClean="0"/>
              <a:t>Учитель Бюджетного образовательного учреждения</a:t>
            </a:r>
          </a:p>
          <a:p>
            <a:pPr>
              <a:lnSpc>
                <a:spcPct val="90000"/>
              </a:lnSpc>
              <a:defRPr/>
            </a:pPr>
            <a:r>
              <a:rPr lang="ru-RU" sz="2800" i="1" dirty="0" smtClean="0"/>
              <a:t> «Средняя общеобразовательная школа № 16» Григорьева Людмила Николаевна,</a:t>
            </a:r>
          </a:p>
          <a:p>
            <a:pPr>
              <a:lnSpc>
                <a:spcPct val="90000"/>
              </a:lnSpc>
              <a:defRPr/>
            </a:pPr>
            <a:r>
              <a:rPr lang="ru-RU" sz="2800" i="1" dirty="0" smtClean="0"/>
              <a:t>Станица </a:t>
            </a:r>
            <a:r>
              <a:rPr lang="ru-RU" sz="2800" i="1" dirty="0" err="1" smtClean="0"/>
              <a:t>Балковская</a:t>
            </a:r>
            <a:endParaRPr lang="ru-RU" sz="2800" i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32656"/>
            <a:ext cx="691276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rgbClr val="FF0000"/>
                </a:solidFill>
              </a:rPr>
              <a:t>Предмет: Алгебра</a:t>
            </a:r>
          </a:p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rgbClr val="FF0000"/>
                </a:solidFill>
              </a:rPr>
              <a:t>Класс: 8</a:t>
            </a:r>
          </a:p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rgbClr val="FF0000"/>
                </a:solidFill>
              </a:rPr>
              <a:t>Раздел: «Квадратные уравнения»</a:t>
            </a:r>
          </a:p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rgbClr val="FF0000"/>
                </a:solidFill>
              </a:rPr>
              <a:t>Тема: «Решение квадратных уравнений»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№</a:t>
            </a:r>
            <a:r>
              <a:rPr lang="en-US" sz="16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8</a:t>
            </a:r>
            <a:r>
              <a:rPr lang="ru-RU" sz="16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endParaRPr lang="ru-RU" sz="1600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eaLnBrk="0" hangingPunct="0"/>
            <a:r>
              <a:rPr lang="ru-RU" sz="16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Решение:</a:t>
            </a:r>
            <a:br>
              <a:rPr lang="ru-RU" sz="16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endParaRPr lang="ru-RU" sz="1600" b="1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eaLnBrk="0" hangingPunct="0"/>
            <a:r>
              <a:rPr lang="en-US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9</a:t>
            </a:r>
            <a:r>
              <a:rPr lang="ru-RU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х</a:t>
            </a:r>
            <a:r>
              <a:rPr lang="ru-RU" sz="1600" baseline="30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lang="ru-RU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-12х+4=0</a:t>
            </a:r>
            <a:br>
              <a:rPr lang="ru-RU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endParaRPr lang="ru-RU" sz="1600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eaLnBrk="0" hangingPunct="0"/>
            <a:r>
              <a:rPr lang="en-US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</a:t>
            </a:r>
            <a:r>
              <a:rPr lang="ru-RU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= </a:t>
            </a:r>
            <a:r>
              <a:rPr lang="en-US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</a:t>
            </a:r>
            <a:r>
              <a:rPr lang="ru-RU" sz="1600" baseline="30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lang="ru-RU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-4</a:t>
            </a:r>
            <a:r>
              <a:rPr lang="en-US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ac</a:t>
            </a:r>
            <a:r>
              <a:rPr lang="ru-RU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endParaRPr lang="ru-RU" sz="1600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eaLnBrk="0" hangingPunct="0"/>
            <a:r>
              <a:rPr lang="en-US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</a:t>
            </a:r>
            <a:r>
              <a:rPr lang="ru-RU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=144 - 4*9*4=144-144=0;  </a:t>
            </a:r>
            <a:br>
              <a:rPr lang="ru-RU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</a:t>
            </a:r>
            <a:r>
              <a:rPr lang="ru-RU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=0, </a:t>
            </a:r>
            <a:r>
              <a:rPr lang="ru-RU" sz="16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значит уравнение имеет одно решение.</a:t>
            </a:r>
            <a:br>
              <a:rPr lang="ru-RU" sz="16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endParaRPr lang="ru-RU" sz="1600" b="1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eaLnBrk="0" hangingPunct="0"/>
            <a:r>
              <a:rPr lang="ru-RU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Х =</a:t>
            </a:r>
          </a:p>
          <a:p>
            <a:pPr eaLnBrk="0" hangingPunct="0"/>
            <a:endParaRPr lang="ru-RU" sz="1600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eaLnBrk="0" hangingPunct="0"/>
            <a:r>
              <a:rPr lang="ru-RU" sz="1600" b="1" i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Ответ:</a:t>
            </a:r>
            <a:r>
              <a:rPr lang="ru-RU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х</a:t>
            </a:r>
            <a:r>
              <a:rPr lang="ru-RU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=</a:t>
            </a:r>
            <a:endParaRPr lang="ru-RU" sz="1600" dirty="0" smtClean="0">
              <a:latin typeface="Arial" charset="0"/>
              <a:ea typeface="SimSun" pitchFamily="2" charset="-122"/>
              <a:cs typeface="Times New Roman" pitchFamily="18" charset="0"/>
            </a:endParaRPr>
          </a:p>
          <a:p>
            <a:pPr eaLnBrk="0" hangingPunct="0"/>
            <a:endParaRPr lang="ru-RU" sz="1600" dirty="0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259632" y="5229200"/>
          <a:ext cx="1223963" cy="563562"/>
        </p:xfrm>
        <a:graphic>
          <a:graphicData uri="http://schemas.openxmlformats.org/presentationml/2006/ole">
            <p:oleObj spid="_x0000_s2050" name="Формула" r:id="rId3" imgW="850531" imgH="393529" progId="Equation.3">
              <p:embed/>
            </p:oleObj>
          </a:graphicData>
        </a:graphic>
      </p:graphicFrame>
      <p:graphicFrame>
        <p:nvGraphicFramePr>
          <p:cNvPr id="2052" name="Object 2"/>
          <p:cNvGraphicFramePr>
            <a:graphicFrameLocks noChangeAspect="1"/>
          </p:cNvGraphicFramePr>
          <p:nvPr/>
        </p:nvGraphicFramePr>
        <p:xfrm>
          <a:off x="1907704" y="5805264"/>
          <a:ext cx="236538" cy="606425"/>
        </p:xfrm>
        <a:graphic>
          <a:graphicData uri="http://schemas.openxmlformats.org/presentationml/2006/ole">
            <p:oleObj spid="_x0000_s2052" name="Формула" r:id="rId4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3х</a:t>
            </a:r>
            <a:r>
              <a:rPr lang="ru-RU" sz="2800" b="1" baseline="30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lang="ru-RU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+8х-3=0</a:t>
            </a:r>
            <a:br>
              <a:rPr lang="ru-RU" sz="28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endParaRPr lang="ru-RU" sz="2800" dirty="0" smtClean="0">
              <a:ea typeface="SimSun" pitchFamily="2" charset="-122"/>
              <a:cs typeface="Times New Roman" pitchFamily="18" charset="0"/>
            </a:endParaRPr>
          </a:p>
          <a:p>
            <a:pPr eaLnBrk="0" hangingPunct="0"/>
            <a:r>
              <a:rPr lang="en-US" sz="28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</a:t>
            </a:r>
            <a:r>
              <a:rPr lang="ru-RU" sz="28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= </a:t>
            </a:r>
            <a:r>
              <a:rPr lang="en-US" sz="28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</a:t>
            </a:r>
            <a:r>
              <a:rPr lang="ru-RU" sz="2800" baseline="30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-4</a:t>
            </a:r>
            <a:r>
              <a:rPr lang="en-US" sz="28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ac</a:t>
            </a:r>
            <a:r>
              <a:rPr lang="ru-RU" sz="28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=64 – 4*3*(-3)=64+36=100</a:t>
            </a:r>
            <a:br>
              <a:rPr lang="ru-RU" sz="28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endParaRPr lang="ru-RU" sz="2800" dirty="0" smtClean="0">
              <a:ea typeface="SimSun" pitchFamily="2" charset="-122"/>
              <a:cs typeface="Times New Roman" pitchFamily="18" charset="0"/>
            </a:endParaRPr>
          </a:p>
          <a:p>
            <a:pPr eaLnBrk="0" hangingPunct="0"/>
            <a:r>
              <a:rPr lang="ru-RU" sz="28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х</a:t>
            </a:r>
            <a:r>
              <a:rPr lang="ru-RU" sz="2800" baseline="-30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1,2</a:t>
            </a:r>
            <a:r>
              <a:rPr lang="ru-RU" sz="28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= </a:t>
            </a:r>
          </a:p>
          <a:p>
            <a:pPr eaLnBrk="0" hangingPunct="0"/>
            <a:r>
              <a:rPr lang="ru-RU" sz="28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х</a:t>
            </a:r>
            <a:r>
              <a:rPr lang="ru-RU" sz="2800" baseline="-30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=     ;  х</a:t>
            </a:r>
            <a:r>
              <a:rPr lang="ru-RU" sz="2800" baseline="-30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= -3 </a:t>
            </a:r>
            <a:endParaRPr lang="ru-RU" sz="2800" dirty="0" smtClean="0">
              <a:latin typeface="Arial" charset="0"/>
              <a:ea typeface="SimSun" pitchFamily="2" charset="-122"/>
              <a:cs typeface="Times New Roman" pitchFamily="18" charset="0"/>
            </a:endParaRPr>
          </a:p>
          <a:p>
            <a:pPr eaLnBrk="0" hangingPunct="0"/>
            <a:r>
              <a:rPr lang="ru-RU" sz="28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Ответ:   х</a:t>
            </a:r>
            <a:r>
              <a:rPr lang="ru-RU" sz="2800" baseline="-30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=    х</a:t>
            </a:r>
            <a:r>
              <a:rPr lang="ru-RU" sz="2800" baseline="-30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= -3 </a:t>
            </a:r>
            <a:endParaRPr lang="ru-RU" sz="2800" dirty="0" smtClean="0">
              <a:latin typeface="Arial" charset="0"/>
              <a:ea typeface="SimSun" pitchFamily="2" charset="-122"/>
              <a:cs typeface="Times New Roman" pitchFamily="18" charset="0"/>
            </a:endParaRPr>
          </a:p>
          <a:p>
            <a:pPr eaLnBrk="0" hangingPunct="0"/>
            <a:endParaRPr lang="ru-RU" sz="2800" dirty="0" smtClean="0">
              <a:latin typeface="Arial" charset="0"/>
              <a:ea typeface="SimSun" pitchFamily="2" charset="-122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691680" y="4149080"/>
          <a:ext cx="2087563" cy="690563"/>
        </p:xfrm>
        <a:graphic>
          <a:graphicData uri="http://schemas.openxmlformats.org/presentationml/2006/ole">
            <p:oleObj spid="_x0000_s3074" name="Формула" r:id="rId3" imgW="1295400" imgH="4318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403648" y="4653136"/>
          <a:ext cx="247650" cy="677862"/>
        </p:xfrm>
        <a:graphic>
          <a:graphicData uri="http://schemas.openxmlformats.org/presentationml/2006/ole">
            <p:oleObj spid="_x0000_s3075" name="Формула" r:id="rId4" imgW="139639" imgH="393529" progId="Equation.3">
              <p:embed/>
            </p:oleObj>
          </a:graphicData>
        </a:graphic>
      </p:graphicFrame>
      <p:graphicFrame>
        <p:nvGraphicFramePr>
          <p:cNvPr id="3077" name="Object 3"/>
          <p:cNvGraphicFramePr>
            <a:graphicFrameLocks noChangeAspect="1"/>
          </p:cNvGraphicFramePr>
          <p:nvPr/>
        </p:nvGraphicFramePr>
        <p:xfrm>
          <a:off x="2627784" y="5157192"/>
          <a:ext cx="247650" cy="677862"/>
        </p:xfrm>
        <a:graphic>
          <a:graphicData uri="http://schemas.openxmlformats.org/presentationml/2006/ole">
            <p:oleObj spid="_x0000_s3077" name="Формула" r:id="rId5" imgW="139639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Физкультминутка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 </a:t>
            </a:r>
            <a:r>
              <a:rPr lang="ru-RU" b="1" dirty="0" smtClean="0"/>
              <a:t>ОБЩЕГО ВОЗДЕЙСТВИЯ ДЛЯ РАЗНЫХ ГРУПП МЫШЦ</a:t>
            </a:r>
          </a:p>
          <a:p>
            <a:r>
              <a:rPr lang="ru-RU" b="1" dirty="0" smtClean="0"/>
              <a:t>1.</a:t>
            </a:r>
            <a:r>
              <a:rPr lang="ru-RU" dirty="0" smtClean="0"/>
              <a:t> Исходное положение – стойка ноги врозь, руки за голову. 1. Резко повернуть таз вправо. 2. Резко повернуть таз влево. Во время поворотов плечевой пояс оставить неподвижным. Повторить 6–8 раз. Темп средний. </a:t>
            </a:r>
          </a:p>
          <a:p>
            <a:r>
              <a:rPr lang="ru-RU" b="1" dirty="0" smtClean="0"/>
              <a:t>2.</a:t>
            </a:r>
            <a:r>
              <a:rPr lang="ru-RU" dirty="0" smtClean="0"/>
              <a:t> Исходное положение – стойка ноги врозь, руки за голову. 1–3. Сделать круговое движение тазом в одну сторону. 4–6. То же в другую сторону. 7–8. Опустить руки вниз и расслабленно потрясти кистями. Повторить 4–6 раз. Темп средний. </a:t>
            </a:r>
          </a:p>
          <a:p>
            <a:r>
              <a:rPr lang="ru-RU" b="1" dirty="0" smtClean="0"/>
              <a:t>3.</a:t>
            </a:r>
            <a:r>
              <a:rPr lang="ru-RU" dirty="0" smtClean="0"/>
              <a:t> Исходное положение – стойка ноги врозь. 1–2. Сделать наклон вперед, правая рука скользит вдоль тела вниз, левая вдоль тела вверх. 3–4. Исходное положение. 5–8. То же в другую сторону. Повторить 6–8 раз. Темп средний.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300976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Выберете в таблице приведенные квадратные уравнения и решите их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86409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/>
              <a:t>Выберете в таблице приведенные квадратные уравнения и решите их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№7</a:t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</a:b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- 4х + 3 = 0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</a:b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+ х</a:t>
                      </a:r>
                      <a:r>
                        <a:rPr kumimoji="0" lang="ru-RU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= 4;         х</a:t>
                      </a:r>
                      <a:r>
                        <a:rPr kumimoji="0" lang="ru-RU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= 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* х</a:t>
                      </a:r>
                      <a:r>
                        <a:rPr kumimoji="0" lang="ru-RU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= 3;         х</a:t>
                      </a:r>
                      <a:r>
                        <a:rPr kumimoji="0" lang="ru-RU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= 3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</a:b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Ответ: х</a:t>
                      </a:r>
                      <a:r>
                        <a:rPr kumimoji="0" lang="ru-RU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= 1,  х</a:t>
                      </a:r>
                      <a:r>
                        <a:rPr kumimoji="0" lang="ru-RU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= 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№11</a:t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</a:b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+ 11х + 30 = 0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</a:b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+ х</a:t>
                      </a:r>
                      <a:r>
                        <a:rPr kumimoji="0" lang="ru-RU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= -11;         х</a:t>
                      </a:r>
                      <a:r>
                        <a:rPr kumimoji="0" lang="ru-RU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= 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* х</a:t>
                      </a:r>
                      <a:r>
                        <a:rPr kumimoji="0" lang="ru-RU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= 30;         х</a:t>
                      </a:r>
                      <a:r>
                        <a:rPr kumimoji="0" lang="ru-RU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= -6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</a:b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Ответ: х</a:t>
                      </a:r>
                      <a:r>
                        <a:rPr kumimoji="0" lang="ru-RU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= 5,  х</a:t>
                      </a:r>
                      <a:r>
                        <a:rPr kumimoji="0" lang="ru-RU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= -6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№13</a:t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</a:b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+ 7х + 10 = 0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</a:b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+ х</a:t>
                      </a:r>
                      <a:r>
                        <a:rPr kumimoji="0" lang="ru-RU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= -7;         х</a:t>
                      </a:r>
                      <a:r>
                        <a:rPr kumimoji="0" lang="ru-RU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= -2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* х</a:t>
                      </a:r>
                      <a:r>
                        <a:rPr kumimoji="0" lang="ru-RU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= 10;         х</a:t>
                      </a:r>
                      <a:r>
                        <a:rPr kumimoji="0" lang="ru-RU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= -5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</a:b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Ответ: х</a:t>
                      </a:r>
                      <a:r>
                        <a:rPr kumimoji="0" lang="ru-RU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= -2,  х</a:t>
                      </a:r>
                      <a:r>
                        <a:rPr kumimoji="0" lang="ru-RU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= -5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Решите уравнения 2-я способами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47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9070D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 группа</a:t>
                      </a: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9070D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/>
                      </a:r>
                      <a:b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9070D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</a:b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/>
                      </a:r>
                      <a:b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</a:b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3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-11х-42=0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9070D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 группа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3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+х-12=0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9070D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 группа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9070D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3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-10х+9=0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Решите уравнения 2-я способами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9070D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 группа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9070D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/>
                      </a:r>
                      <a:b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9070D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/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-11х-42=0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9070D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 группа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+х-12=0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9070D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 группа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9070D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-10х+9=0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 способ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D=121-4*(-42)=289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+х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2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=11         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1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= 14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*х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2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=-42        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2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= -3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Ответ: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  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1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= 14,   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2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= -3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 способ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D=1-4*(-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2)=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1+48=49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+х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2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=-1         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1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= -4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*х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2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=-12        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2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= 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Ответ: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  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1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= -4,   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2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= 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 способ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=100-4*9=64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+х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2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=10         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1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= 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*х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2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=9        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2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= 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Ответ: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  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1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= 1,   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2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= 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способ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D=121-4*(-42)=289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х</a:t>
                      </a:r>
                      <a:r>
                        <a:rPr lang="ru-RU" sz="1400" baseline="-30000" dirty="0" smtClean="0"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1,2</a:t>
                      </a:r>
                      <a:r>
                        <a:rPr lang="ru-RU" sz="1400" dirty="0" smtClean="0"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=</a:t>
                      </a:r>
                      <a:endParaRPr lang="ru-RU" sz="1400" dirty="0" smtClean="0"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=14,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= -3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Ответ: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  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=14,   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2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= -3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способ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D=1-4*(-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2)=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1+48=49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х</a:t>
                      </a:r>
                      <a:r>
                        <a:rPr lang="ru-RU" sz="1400" baseline="-30000" dirty="0" smtClean="0"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1,2</a:t>
                      </a:r>
                      <a:r>
                        <a:rPr lang="ru-RU" sz="1400" dirty="0" smtClean="0"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=</a:t>
                      </a:r>
                      <a:endParaRPr lang="ru-RU" sz="1400" dirty="0" smtClean="0"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=-4,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= 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Ответ: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  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=-4,   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2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= 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способ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=100-4*9=64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х</a:t>
                      </a:r>
                      <a:r>
                        <a:rPr lang="ru-RU" sz="1400" baseline="-30000" dirty="0" smtClean="0"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1,2</a:t>
                      </a:r>
                      <a:r>
                        <a:rPr lang="ru-RU" sz="1400" dirty="0" smtClean="0"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=</a:t>
                      </a:r>
                      <a:endParaRPr lang="ru-RU" sz="1400" dirty="0" smtClean="0"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=1,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= 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Ответ: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  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=1,   х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2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= 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6146" name="Object 1096"/>
          <p:cNvGraphicFramePr>
            <a:graphicFrameLocks noChangeAspect="1"/>
          </p:cNvGraphicFramePr>
          <p:nvPr/>
        </p:nvGraphicFramePr>
        <p:xfrm>
          <a:off x="971600" y="5229200"/>
          <a:ext cx="1228725" cy="428625"/>
        </p:xfrm>
        <a:graphic>
          <a:graphicData uri="http://schemas.openxmlformats.org/presentationml/2006/ole">
            <p:oleObj spid="_x0000_s6146" name="Формула" r:id="rId3" imgW="1231366" imgH="431613" progId="Equation.3">
              <p:embed/>
            </p:oleObj>
          </a:graphicData>
        </a:graphic>
      </p:graphicFrame>
      <p:graphicFrame>
        <p:nvGraphicFramePr>
          <p:cNvPr id="6147" name="Object 1095"/>
          <p:cNvGraphicFramePr>
            <a:graphicFrameLocks noChangeAspect="1"/>
          </p:cNvGraphicFramePr>
          <p:nvPr/>
        </p:nvGraphicFramePr>
        <p:xfrm>
          <a:off x="3707904" y="5229200"/>
          <a:ext cx="1209675" cy="428625"/>
        </p:xfrm>
        <a:graphic>
          <a:graphicData uri="http://schemas.openxmlformats.org/presentationml/2006/ole">
            <p:oleObj spid="_x0000_s6147" name="Формула" r:id="rId4" imgW="1206500" imgH="431800" progId="Equation.3">
              <p:embed/>
            </p:oleObj>
          </a:graphicData>
        </a:graphic>
      </p:graphicFrame>
      <p:graphicFrame>
        <p:nvGraphicFramePr>
          <p:cNvPr id="6148" name="Object 1094"/>
          <p:cNvGraphicFramePr>
            <a:graphicFrameLocks noChangeAspect="1"/>
          </p:cNvGraphicFramePr>
          <p:nvPr/>
        </p:nvGraphicFramePr>
        <p:xfrm>
          <a:off x="6444208" y="5229200"/>
          <a:ext cx="1181100" cy="428625"/>
        </p:xfrm>
        <a:graphic>
          <a:graphicData uri="http://schemas.openxmlformats.org/presentationml/2006/ole">
            <p:oleObj spid="_x0000_s6148" name="Формула" r:id="rId5" imgW="1180588" imgH="431613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29600" cy="2079104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ru-RU" sz="2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Вот последнее состязание:</a:t>
            </a:r>
            <a:br>
              <a:rPr lang="ru-RU" sz="2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Здесь пройдете испытание.</a:t>
            </a:r>
            <a:br>
              <a:rPr lang="ru-RU" sz="2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 препятствия всего </a:t>
            </a:r>
            <a:br>
              <a:rPr lang="ru-RU" sz="2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Будет здесь для вас дано.</a:t>
            </a:r>
            <a:r>
              <a:rPr lang="ru-RU" b="1" i="1" dirty="0" smtClean="0">
                <a:solidFill>
                  <a:schemeClr val="hlink"/>
                </a:solidFill>
              </a:rPr>
              <a:t/>
            </a:r>
            <a:br>
              <a:rPr lang="ru-RU" b="1" i="1" dirty="0" smtClean="0">
                <a:solidFill>
                  <a:schemeClr val="hlink"/>
                </a:solidFill>
              </a:rPr>
            </a:br>
            <a:endParaRPr lang="ru-RU" dirty="0">
              <a:solidFill>
                <a:srgbClr val="F9070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Bef>
                <a:spcPct val="50000"/>
              </a:spcBef>
            </a:pPr>
            <a:r>
              <a:rPr lang="ru-RU" i="1" u="sng" dirty="0" smtClean="0">
                <a:solidFill>
                  <a:srgbClr val="F9070D"/>
                </a:solidFill>
              </a:rPr>
              <a:t>Первое препятствие:</a:t>
            </a:r>
          </a:p>
          <a:p>
            <a:pPr>
              <a:spcBef>
                <a:spcPct val="50000"/>
              </a:spcBef>
              <a:buNone/>
            </a:pPr>
            <a:r>
              <a:rPr lang="ru-RU" dirty="0" smtClean="0"/>
              <a:t>Из оставшихся уравнений найти и решить неполное квадратное уравнение, у которого </a:t>
            </a:r>
            <a:r>
              <a:rPr lang="ru-RU" dirty="0" smtClean="0">
                <a:solidFill>
                  <a:schemeClr val="tx2"/>
                </a:solidFill>
              </a:rPr>
              <a:t>в=0, с=0</a:t>
            </a:r>
          </a:p>
          <a:p>
            <a:pPr algn="ctr">
              <a:buNone/>
            </a:pPr>
            <a:r>
              <a:rPr lang="en-US" b="1" i="1" dirty="0" smtClean="0"/>
              <a:t>5x</a:t>
            </a:r>
            <a:r>
              <a:rPr lang="ru-RU" b="1" i="1" baseline="30000" dirty="0" smtClean="0"/>
              <a:t>2</a:t>
            </a:r>
            <a:r>
              <a:rPr lang="en-US" b="1" i="1" dirty="0" smtClean="0"/>
              <a:t>= 0</a:t>
            </a:r>
            <a:endParaRPr lang="ru-RU" b="1" i="1" dirty="0" smtClean="0"/>
          </a:p>
          <a:p>
            <a:pPr algn="ctr">
              <a:buNone/>
            </a:pPr>
            <a:r>
              <a:rPr lang="ru-RU" b="1" i="1" dirty="0" smtClean="0">
                <a:cs typeface="Tahoma" pitchFamily="34" charset="0"/>
              </a:rPr>
              <a:t>х</a:t>
            </a:r>
            <a:r>
              <a:rPr lang="ru-RU" b="1" i="1" baseline="30000" dirty="0" smtClean="0">
                <a:cs typeface="Tahoma" pitchFamily="34" charset="0"/>
              </a:rPr>
              <a:t>2</a:t>
            </a:r>
            <a:r>
              <a:rPr lang="ru-RU" b="1" i="1" dirty="0" smtClean="0">
                <a:cs typeface="Tahoma" pitchFamily="34" charset="0"/>
              </a:rPr>
              <a:t> = 0</a:t>
            </a:r>
          </a:p>
          <a:p>
            <a:pPr algn="ctr">
              <a:buNone/>
            </a:pPr>
            <a:r>
              <a:rPr lang="ru-RU" b="1" i="1" dirty="0" smtClean="0"/>
              <a:t>х</a:t>
            </a:r>
            <a:r>
              <a:rPr lang="ru-RU" b="1" i="1" baseline="-25000" dirty="0" smtClean="0"/>
              <a:t>1,2</a:t>
            </a:r>
            <a:r>
              <a:rPr lang="ru-RU" b="1" i="1" dirty="0" smtClean="0"/>
              <a:t> =</a:t>
            </a:r>
          </a:p>
          <a:p>
            <a:pPr algn="ctr">
              <a:buNone/>
            </a:pPr>
            <a:r>
              <a:rPr lang="ru-RU" b="1" i="1" dirty="0" smtClean="0"/>
              <a:t> </a:t>
            </a:r>
          </a:p>
          <a:p>
            <a:pPr>
              <a:buNone/>
            </a:pPr>
            <a:r>
              <a:rPr lang="ru-RU" b="1" i="1" dirty="0" smtClean="0"/>
              <a:t> Ответ: </a:t>
            </a:r>
            <a:r>
              <a:rPr lang="ru-RU" b="1" i="1" dirty="0" err="1" smtClean="0"/>
              <a:t>х</a:t>
            </a:r>
            <a:r>
              <a:rPr lang="ru-RU" b="1" i="1" dirty="0" smtClean="0"/>
              <a:t> = 0 </a:t>
            </a:r>
          </a:p>
          <a:p>
            <a:r>
              <a:rPr lang="ru-RU" i="1" u="sng" dirty="0" smtClean="0">
                <a:solidFill>
                  <a:srgbClr val="F9070D"/>
                </a:solidFill>
              </a:rPr>
              <a:t>Второе препятствие:</a:t>
            </a:r>
            <a:endParaRPr lang="ru-RU" b="1" i="1" dirty="0" smtClean="0"/>
          </a:p>
          <a:p>
            <a:pPr>
              <a:buNone/>
            </a:pPr>
            <a:r>
              <a:rPr lang="ru-RU" dirty="0" smtClean="0"/>
              <a:t>Найти и решить неполное квадратное уравнение, у которого </a:t>
            </a:r>
            <a:r>
              <a:rPr lang="ru-RU" dirty="0" smtClean="0">
                <a:solidFill>
                  <a:schemeClr val="tx2"/>
                </a:solidFill>
              </a:rPr>
              <a:t>с=0</a:t>
            </a:r>
          </a:p>
          <a:p>
            <a:pPr algn="ctr">
              <a:buNone/>
            </a:pPr>
            <a:r>
              <a:rPr lang="ru-RU" b="1" i="1" dirty="0" smtClean="0"/>
              <a:t>3</a:t>
            </a:r>
            <a:r>
              <a:rPr lang="en-US" b="1" i="1" dirty="0" smtClean="0"/>
              <a:t>x</a:t>
            </a:r>
            <a:r>
              <a:rPr lang="ru-RU" b="1" i="1" dirty="0" smtClean="0"/>
              <a:t>2</a:t>
            </a:r>
            <a:r>
              <a:rPr lang="en-US" b="1" i="1" dirty="0" smtClean="0"/>
              <a:t> - x = 0</a:t>
            </a:r>
            <a:endParaRPr lang="ru-RU" b="1" i="1" dirty="0" smtClean="0"/>
          </a:p>
          <a:p>
            <a:pPr algn="ctr">
              <a:buNone/>
            </a:pPr>
            <a:r>
              <a:rPr lang="ru-RU" b="1" i="1" dirty="0" err="1" smtClean="0"/>
              <a:t>х</a:t>
            </a:r>
            <a:r>
              <a:rPr lang="ru-RU" b="1" i="1" dirty="0" smtClean="0"/>
              <a:t>*(3х-1)=0</a:t>
            </a:r>
          </a:p>
          <a:p>
            <a:pPr algn="ctr">
              <a:buNone/>
            </a:pPr>
            <a:r>
              <a:rPr lang="ru-RU" b="1" i="1" dirty="0" smtClean="0"/>
              <a:t>х1=0        3х-1=0</a:t>
            </a:r>
          </a:p>
          <a:p>
            <a:pPr algn="ctr">
              <a:buNone/>
            </a:pPr>
            <a:r>
              <a:rPr lang="ru-RU" b="1" i="1" dirty="0" smtClean="0"/>
              <a:t>            3х=1</a:t>
            </a:r>
          </a:p>
          <a:p>
            <a:pPr algn="ctr">
              <a:buNone/>
            </a:pPr>
            <a:r>
              <a:rPr lang="ru-RU" b="1" i="1" dirty="0" smtClean="0"/>
              <a:t>                х2= 1/3</a:t>
            </a:r>
          </a:p>
          <a:p>
            <a:pPr algn="ctr">
              <a:buNone/>
            </a:pPr>
            <a:r>
              <a:rPr lang="ru-RU" b="1" i="1" dirty="0" smtClean="0"/>
              <a:t>Ответ: х</a:t>
            </a:r>
            <a:r>
              <a:rPr lang="ru-RU" b="1" i="1" baseline="-25000" dirty="0" smtClean="0"/>
              <a:t>1</a:t>
            </a:r>
            <a:r>
              <a:rPr lang="ru-RU" b="1" i="1" dirty="0" smtClean="0"/>
              <a:t>=0, х2= 1/3</a:t>
            </a:r>
          </a:p>
          <a:p>
            <a:pPr algn="ctr"/>
            <a:endParaRPr lang="en-US" b="1" i="1" dirty="0" smtClean="0">
              <a:cs typeface="Tahoma" pitchFamily="34" charset="0"/>
            </a:endParaRPr>
          </a:p>
          <a:p>
            <a:pPr>
              <a:spcBef>
                <a:spcPct val="50000"/>
              </a:spcBef>
            </a:pPr>
            <a:endParaRPr lang="ru-RU" dirty="0" smtClean="0">
              <a:cs typeface="Tahoma" pitchFamily="34" charset="0"/>
            </a:endParaRPr>
          </a:p>
          <a:p>
            <a:endParaRPr lang="ru-RU" dirty="0"/>
          </a:p>
        </p:txBody>
      </p:sp>
      <p:graphicFrame>
        <p:nvGraphicFramePr>
          <p:cNvPr id="4098" name="Object 1026"/>
          <p:cNvGraphicFramePr>
            <a:graphicFrameLocks noChangeAspect="1"/>
          </p:cNvGraphicFramePr>
          <p:nvPr/>
        </p:nvGraphicFramePr>
        <p:xfrm>
          <a:off x="5076056" y="3068960"/>
          <a:ext cx="555625" cy="373063"/>
        </p:xfrm>
        <a:graphic>
          <a:graphicData uri="http://schemas.openxmlformats.org/presentationml/2006/ole">
            <p:oleObj spid="_x0000_s4098" name="Формула" r:id="rId3" imgW="3427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ru-RU" i="1" u="sng" dirty="0" smtClean="0">
                <a:solidFill>
                  <a:srgbClr val="F9070D"/>
                </a:solidFill>
              </a:rPr>
              <a:t>Третье препятствие:</a:t>
            </a:r>
          </a:p>
          <a:p>
            <a:pPr>
              <a:spcBef>
                <a:spcPct val="50000"/>
              </a:spcBef>
              <a:buNone/>
            </a:pPr>
            <a:r>
              <a:rPr lang="ru-RU" dirty="0" smtClean="0"/>
              <a:t>	Решить неполное квадратное уравнение, у которого </a:t>
            </a:r>
            <a:r>
              <a:rPr lang="ru-RU" dirty="0" smtClean="0">
                <a:solidFill>
                  <a:schemeClr val="tx2"/>
                </a:solidFill>
              </a:rPr>
              <a:t>в=0</a:t>
            </a: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en-US" b="1" i="1" dirty="0" smtClean="0"/>
              <a:t>x</a:t>
            </a:r>
            <a:r>
              <a:rPr lang="ru-RU" b="1" i="1" baseline="30000" dirty="0" smtClean="0"/>
              <a:t>2</a:t>
            </a:r>
            <a:r>
              <a:rPr lang="en-US" b="1" i="1" dirty="0" smtClean="0"/>
              <a:t> – 25 = 0</a:t>
            </a:r>
            <a:endParaRPr lang="ru-RU" b="1" i="1" dirty="0" smtClean="0"/>
          </a:p>
          <a:p>
            <a:pPr algn="ctr">
              <a:buNone/>
            </a:pPr>
            <a:r>
              <a:rPr lang="ru-RU" b="1" i="1" dirty="0" smtClean="0"/>
              <a:t>х</a:t>
            </a:r>
            <a:r>
              <a:rPr lang="ru-RU" b="1" i="1" baseline="30000" dirty="0" smtClean="0"/>
              <a:t>2</a:t>
            </a:r>
            <a:r>
              <a:rPr lang="ru-RU" b="1" i="1" dirty="0" smtClean="0"/>
              <a:t>=25</a:t>
            </a:r>
          </a:p>
          <a:p>
            <a:pPr algn="ctr">
              <a:buNone/>
            </a:pPr>
            <a:r>
              <a:rPr lang="ru-RU" b="1" i="1" dirty="0" smtClean="0"/>
              <a:t>Х</a:t>
            </a:r>
            <a:r>
              <a:rPr lang="ru-RU" b="1" i="1" baseline="-25000" dirty="0" smtClean="0"/>
              <a:t>1,2</a:t>
            </a:r>
            <a:r>
              <a:rPr lang="ru-RU" b="1" i="1" dirty="0" smtClean="0"/>
              <a:t>= </a:t>
            </a:r>
          </a:p>
          <a:p>
            <a:pPr algn="ctr">
              <a:buNone/>
            </a:pPr>
            <a:r>
              <a:rPr lang="ru-RU" b="1" i="1" dirty="0" smtClean="0"/>
              <a:t>Х</a:t>
            </a:r>
            <a:r>
              <a:rPr lang="ru-RU" b="1" i="1" baseline="-25000" dirty="0" smtClean="0"/>
              <a:t>1,2</a:t>
            </a:r>
            <a:r>
              <a:rPr lang="ru-RU" b="1" i="1" dirty="0" smtClean="0"/>
              <a:t>= </a:t>
            </a:r>
          </a:p>
          <a:p>
            <a:pPr algn="ctr"/>
            <a:endParaRPr lang="ru-RU" b="1" i="1" dirty="0" smtClean="0"/>
          </a:p>
          <a:p>
            <a:pPr algn="ctr">
              <a:buNone/>
            </a:pPr>
            <a:r>
              <a:rPr lang="ru-RU" b="1" i="1" dirty="0" smtClean="0"/>
              <a:t>Ответ: Х</a:t>
            </a:r>
            <a:r>
              <a:rPr lang="ru-RU" b="1" i="1" baseline="-25000" dirty="0" smtClean="0"/>
              <a:t>1,2</a:t>
            </a:r>
            <a:r>
              <a:rPr lang="ru-RU" b="1" i="1" dirty="0" smtClean="0"/>
              <a:t>=</a:t>
            </a:r>
            <a:r>
              <a:rPr lang="ru-RU" dirty="0" smtClean="0"/>
              <a:t> </a:t>
            </a:r>
            <a:endParaRPr lang="en-US" b="1" i="1" dirty="0" smtClean="0"/>
          </a:p>
          <a:p>
            <a:endParaRPr lang="ru-RU" dirty="0"/>
          </a:p>
        </p:txBody>
      </p:sp>
      <p:graphicFrame>
        <p:nvGraphicFramePr>
          <p:cNvPr id="5122" name="Object 1026"/>
          <p:cNvGraphicFramePr>
            <a:graphicFrameLocks noChangeAspect="1"/>
          </p:cNvGraphicFramePr>
          <p:nvPr/>
        </p:nvGraphicFramePr>
        <p:xfrm>
          <a:off x="5148064" y="4437112"/>
          <a:ext cx="647700" cy="346075"/>
        </p:xfrm>
        <a:graphic>
          <a:graphicData uri="http://schemas.openxmlformats.org/presentationml/2006/ole">
            <p:oleObj spid="_x0000_s5122" name="Формула" r:id="rId3" imgW="431613" imgH="228501" progId="Equation.3">
              <p:embed/>
            </p:oleObj>
          </a:graphicData>
        </a:graphic>
      </p:graphicFrame>
      <p:graphicFrame>
        <p:nvGraphicFramePr>
          <p:cNvPr id="5123" name="Object 1028"/>
          <p:cNvGraphicFramePr>
            <a:graphicFrameLocks noChangeAspect="1"/>
          </p:cNvGraphicFramePr>
          <p:nvPr/>
        </p:nvGraphicFramePr>
        <p:xfrm>
          <a:off x="5148064" y="4941168"/>
          <a:ext cx="431800" cy="341312"/>
        </p:xfrm>
        <a:graphic>
          <a:graphicData uri="http://schemas.openxmlformats.org/presentationml/2006/ole">
            <p:oleObj spid="_x0000_s5123" name="Формула" r:id="rId4" imgW="228402" imgH="177646" progId="Equation.3">
              <p:embed/>
            </p:oleObj>
          </a:graphicData>
        </a:graphic>
      </p:graphicFrame>
      <p:graphicFrame>
        <p:nvGraphicFramePr>
          <p:cNvPr id="5124" name="Object 1030"/>
          <p:cNvGraphicFramePr>
            <a:graphicFrameLocks noChangeAspect="1"/>
          </p:cNvGraphicFramePr>
          <p:nvPr/>
        </p:nvGraphicFramePr>
        <p:xfrm>
          <a:off x="5796136" y="5805264"/>
          <a:ext cx="431800" cy="336550"/>
        </p:xfrm>
        <a:graphic>
          <a:graphicData uri="http://schemas.openxmlformats.org/presentationml/2006/ole">
            <p:oleObj spid="_x0000_s5124" name="Формула" r:id="rId5" imgW="228402" imgH="17764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4250432" cy="2179320"/>
          </a:xfrm>
        </p:spPr>
        <p:txBody>
          <a:bodyPr/>
          <a:lstStyle/>
          <a:p>
            <a:r>
              <a:rPr lang="ru-RU" sz="2400" dirty="0" smtClean="0">
                <a:solidFill>
                  <a:srgbClr val="F907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 за урок</a:t>
            </a:r>
            <a:r>
              <a:rPr lang="ru-RU" sz="3600" dirty="0" smtClean="0">
                <a:solidFill>
                  <a:srgbClr val="F907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</a:t>
            </a:r>
          </a:p>
          <a:p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4538" y="4000500"/>
            <a:ext cx="19462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000500"/>
            <a:ext cx="223361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Цели работы: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ru-RU" sz="2800" dirty="0" smtClean="0"/>
              <a:t>Формирование культуры труда, посредством выполнения грамотной и аккуратной записи уравнения. Развитие умения оценивать свою работу.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ru-RU" sz="2800" dirty="0" smtClean="0"/>
              <a:t>Закрепление навыков применения формул при решении квадратных уравнений.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ru-RU" sz="2800" dirty="0" smtClean="0"/>
              <a:t>Воспитание культуры общения в групповой работе.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  <a:defRPr/>
            </a:pPr>
            <a:r>
              <a:rPr lang="ru-RU" sz="3600" b="1" i="1" u="sng" dirty="0" smtClean="0"/>
              <a:t>Для учителя:</a:t>
            </a:r>
            <a:endParaRPr lang="ru-RU" sz="3600" b="1" i="1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3600" dirty="0" smtClean="0"/>
              <a:t>Довести до автоматизма умения применять формулы при решении квадратных уравнений.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ru-RU" sz="3600" b="1" i="1" u="sng" dirty="0" smtClean="0"/>
              <a:t>Для обучающихся: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3600" dirty="0" smtClean="0"/>
              <a:t>Повторить формулы решения квадратных уравнений;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3600" dirty="0" smtClean="0"/>
              <a:t>Квалифицировать виды квадратных уравнений и способы их решений.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Планируемый результат: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i="1" dirty="0" smtClean="0"/>
              <a:t>Умение решать квадратные уравнения двумя способами (через дискриминант и по теореме Виета), применять полученные знания при решении квадратных неравенств, при построении квадратичных функций, в дальнейшем при изучении физики, химии и при сдаче ГИА и ЕГЭ.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Тема: «Решение квадратных уравнений»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  <a:defRPr/>
            </a:pPr>
            <a:r>
              <a:rPr lang="ru-RU" sz="2400" b="1" i="1" u="sng" dirty="0" smtClean="0"/>
              <a:t>Продолжить предложение:</a:t>
            </a:r>
            <a:endParaRPr lang="ru-RU" sz="2400" b="1" dirty="0" smtClean="0"/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ru-RU" sz="2400" dirty="0" smtClean="0"/>
              <a:t>Квадратное уравнение это …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ru-RU" sz="2400" dirty="0" smtClean="0"/>
              <a:t>Полное квадратное уравнение …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ru-RU" sz="2400" dirty="0" smtClean="0"/>
              <a:t>Приведённое квадратное уравнение …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ru-RU" sz="2400" dirty="0" smtClean="0"/>
              <a:t>Неполное квадратное уравнение…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ru-RU" sz="2400" dirty="0" smtClean="0"/>
              <a:t>Дискриминант …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ru-RU" sz="2400" dirty="0" smtClean="0"/>
              <a:t>Корни квадратного уравнения…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ru-RU" sz="2400" dirty="0" smtClean="0"/>
              <a:t>Теорема Виета 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Заголовок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229600" cy="582613"/>
          </a:xfrm>
        </p:spPr>
        <p:txBody>
          <a:bodyPr/>
          <a:lstStyle/>
          <a:p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Какое уравнение «лишнее»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5303838" y="3763963"/>
          <a:ext cx="2154237" cy="2214562"/>
        </p:xfrm>
        <a:graphic>
          <a:graphicData uri="http://schemas.openxmlformats.org/presentationml/2006/ole">
            <p:oleObj spid="_x0000_s27650" name="Формула" r:id="rId3" imgW="914400" imgH="939600" progId="Equation.3">
              <p:embed/>
            </p:oleObj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5276850" y="1143000"/>
          <a:ext cx="2274888" cy="2214563"/>
        </p:xfrm>
        <a:graphic>
          <a:graphicData uri="http://schemas.openxmlformats.org/presentationml/2006/ole">
            <p:oleObj spid="_x0000_s27651" name="Формула" r:id="rId4" imgW="965160" imgH="939600" progId="Equation.3">
              <p:embed/>
            </p:oleObj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1431925" y="3760788"/>
          <a:ext cx="2543175" cy="2274887"/>
        </p:xfrm>
        <a:graphic>
          <a:graphicData uri="http://schemas.openxmlformats.org/presentationml/2006/ole">
            <p:oleObj spid="_x0000_s27652" name="Формула" r:id="rId5" imgW="1079280" imgH="965160" progId="Equation.3">
              <p:embed/>
            </p:oleObj>
          </a:graphicData>
        </a:graphic>
      </p:graphicFrame>
      <p:graphicFrame>
        <p:nvGraphicFramePr>
          <p:cNvPr id="2053" name="Object 9"/>
          <p:cNvGraphicFramePr>
            <a:graphicFrameLocks noChangeAspect="1"/>
          </p:cNvGraphicFramePr>
          <p:nvPr/>
        </p:nvGraphicFramePr>
        <p:xfrm>
          <a:off x="1428750" y="1143000"/>
          <a:ext cx="2573338" cy="2274888"/>
        </p:xfrm>
        <a:graphic>
          <a:graphicData uri="http://schemas.openxmlformats.org/presentationml/2006/ole">
            <p:oleObj spid="_x0000_s27653" name="Формула" r:id="rId6" imgW="1091880" imgH="965160" progId="Equation.3">
              <p:embed/>
            </p:oleObj>
          </a:graphicData>
        </a:graphic>
      </p:graphicFrame>
      <p:sp>
        <p:nvSpPr>
          <p:cNvPr id="2055" name="TextBox 13"/>
          <p:cNvSpPr txBox="1">
            <a:spLocks noChangeArrowheads="1"/>
          </p:cNvSpPr>
          <p:nvPr/>
        </p:nvSpPr>
        <p:spPr bwMode="auto">
          <a:xfrm>
            <a:off x="928688" y="3000375"/>
            <a:ext cx="454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2056" name="TextBox 14"/>
          <p:cNvSpPr txBox="1">
            <a:spLocks noChangeArrowheads="1"/>
          </p:cNvSpPr>
          <p:nvPr/>
        </p:nvSpPr>
        <p:spPr bwMode="auto">
          <a:xfrm>
            <a:off x="4786313" y="3000375"/>
            <a:ext cx="454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2057" name="TextBox 15"/>
          <p:cNvSpPr txBox="1">
            <a:spLocks noChangeArrowheads="1"/>
          </p:cNvSpPr>
          <p:nvPr/>
        </p:nvSpPr>
        <p:spPr bwMode="auto">
          <a:xfrm>
            <a:off x="928688" y="5643563"/>
            <a:ext cx="454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(3)</a:t>
            </a:r>
          </a:p>
        </p:txBody>
      </p:sp>
      <p:sp>
        <p:nvSpPr>
          <p:cNvPr id="2058" name="TextBox 16"/>
          <p:cNvSpPr txBox="1">
            <a:spLocks noChangeArrowheads="1"/>
          </p:cNvSpPr>
          <p:nvPr/>
        </p:nvSpPr>
        <p:spPr bwMode="auto">
          <a:xfrm>
            <a:off x="4786313" y="5643563"/>
            <a:ext cx="454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Заголовок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229600" cy="582613"/>
          </a:xfrm>
        </p:spPr>
        <p:txBody>
          <a:bodyPr/>
          <a:lstStyle/>
          <a:p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Какое уравнение «лишнее»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5303838" y="3763963"/>
          <a:ext cx="2154237" cy="2214562"/>
        </p:xfrm>
        <a:graphic>
          <a:graphicData uri="http://schemas.openxmlformats.org/presentationml/2006/ole">
            <p:oleObj spid="_x0000_s28674" name="Формула" r:id="rId4" imgW="914400" imgH="939600" progId="Equation.3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5276850" y="1143000"/>
          <a:ext cx="2274888" cy="2214563"/>
        </p:xfrm>
        <a:graphic>
          <a:graphicData uri="http://schemas.openxmlformats.org/presentationml/2006/ole">
            <p:oleObj spid="_x0000_s28675" name="Формула" r:id="rId5" imgW="965160" imgH="939600" progId="Equation.3">
              <p:embed/>
            </p:oleObj>
          </a:graphicData>
        </a:graphic>
      </p:graphicFrame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1431925" y="3760788"/>
          <a:ext cx="2543175" cy="2274887"/>
        </p:xfrm>
        <a:graphic>
          <a:graphicData uri="http://schemas.openxmlformats.org/presentationml/2006/ole">
            <p:oleObj spid="_x0000_s28676" name="Формула" r:id="rId6" imgW="1079280" imgH="965160" progId="Equation.3">
              <p:embed/>
            </p:oleObj>
          </a:graphicData>
        </a:graphic>
      </p:graphicFrame>
      <p:graphicFrame>
        <p:nvGraphicFramePr>
          <p:cNvPr id="3077" name="Object 7"/>
          <p:cNvGraphicFramePr>
            <a:graphicFrameLocks noChangeAspect="1"/>
          </p:cNvGraphicFramePr>
          <p:nvPr/>
        </p:nvGraphicFramePr>
        <p:xfrm>
          <a:off x="1428750" y="1143000"/>
          <a:ext cx="2573338" cy="2274888"/>
        </p:xfrm>
        <a:graphic>
          <a:graphicData uri="http://schemas.openxmlformats.org/presentationml/2006/ole">
            <p:oleObj spid="_x0000_s28677" name="Формула" r:id="rId7" imgW="1091880" imgH="965160" progId="Equation.3">
              <p:embed/>
            </p:oleObj>
          </a:graphicData>
        </a:graphic>
      </p:graphicFrame>
      <p:sp>
        <p:nvSpPr>
          <p:cNvPr id="3079" name="TextBox 7"/>
          <p:cNvSpPr txBox="1">
            <a:spLocks noChangeArrowheads="1"/>
          </p:cNvSpPr>
          <p:nvPr/>
        </p:nvSpPr>
        <p:spPr bwMode="auto">
          <a:xfrm>
            <a:off x="928688" y="3000375"/>
            <a:ext cx="454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3080" name="TextBox 8"/>
          <p:cNvSpPr txBox="1">
            <a:spLocks noChangeArrowheads="1"/>
          </p:cNvSpPr>
          <p:nvPr/>
        </p:nvSpPr>
        <p:spPr bwMode="auto">
          <a:xfrm>
            <a:off x="4786313" y="3000375"/>
            <a:ext cx="454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3081" name="TextBox 9"/>
          <p:cNvSpPr txBox="1">
            <a:spLocks noChangeArrowheads="1"/>
          </p:cNvSpPr>
          <p:nvPr/>
        </p:nvSpPr>
        <p:spPr bwMode="auto">
          <a:xfrm>
            <a:off x="928688" y="5643563"/>
            <a:ext cx="454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(3)</a:t>
            </a:r>
          </a:p>
        </p:txBody>
      </p:sp>
      <p:sp>
        <p:nvSpPr>
          <p:cNvPr id="3082" name="TextBox 10"/>
          <p:cNvSpPr txBox="1">
            <a:spLocks noChangeArrowheads="1"/>
          </p:cNvSpPr>
          <p:nvPr/>
        </p:nvSpPr>
        <p:spPr bwMode="auto">
          <a:xfrm>
            <a:off x="4786313" y="5643563"/>
            <a:ext cx="454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(4)</a:t>
            </a:r>
          </a:p>
        </p:txBody>
      </p:sp>
      <p:pic>
        <p:nvPicPr>
          <p:cNvPr id="3083" name="Picture 8" descr="j042982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5813" y="2143125"/>
            <a:ext cx="5842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8" descr="j042982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4875" y="4714875"/>
            <a:ext cx="5842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8" descr="j042982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3438" y="1500188"/>
            <a:ext cx="5842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8" descr="j042982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5813" y="3500438"/>
            <a:ext cx="5842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«Задачи  на время»</a:t>
            </a:r>
            <a:r>
              <a:rPr lang="ru-RU" sz="5400" b="1" i="1" dirty="0" smtClean="0">
                <a:solidFill>
                  <a:schemeClr val="hlink"/>
                </a:solidFill>
              </a:rPr>
              <a:t/>
            </a:r>
            <a:br>
              <a:rPr lang="ru-RU" sz="5400" b="1" i="1" dirty="0" smtClean="0">
                <a:solidFill>
                  <a:schemeClr val="hlink"/>
                </a:solidFill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40768"/>
          <a:ext cx="914400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а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в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с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Уравнение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Корни уравнений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-1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0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6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- x = 0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b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0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-25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6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– 25 = 0</a:t>
                      </a:r>
                      <a:endParaRPr kumimoji="0" 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b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-3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2x</a:t>
                      </a:r>
                      <a:r>
                        <a:rPr kumimoji="0" lang="en-US" sz="16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–x – 3 = 0</a:t>
                      </a:r>
                      <a:endParaRPr kumimoji="0" 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b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4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5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0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0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5x</a:t>
                      </a:r>
                      <a:r>
                        <a:rPr kumimoji="0" lang="en-US" sz="16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= 0</a:t>
                      </a:r>
                      <a:endParaRPr kumimoji="0" 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b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5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-3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-10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6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–3x –10 =0</a:t>
                      </a:r>
                      <a:endParaRPr kumimoji="0" 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b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6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7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-5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6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7x</a:t>
                      </a:r>
                      <a:r>
                        <a:rPr kumimoji="0" lang="en-US" sz="16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-5x+6=0</a:t>
                      </a:r>
                      <a:endParaRPr kumimoji="0" 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b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7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-4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6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-4x+3=0</a:t>
                      </a:r>
                      <a:endParaRPr kumimoji="0" 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b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8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9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-12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4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9x</a:t>
                      </a:r>
                      <a:r>
                        <a:rPr kumimoji="0" lang="en-US" sz="16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-12x+4</a:t>
                      </a: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= 0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b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9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-3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-2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5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3x</a:t>
                      </a:r>
                      <a:r>
                        <a:rPr kumimoji="0" lang="en-US" sz="16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+2x-5=0</a:t>
                      </a:r>
                      <a:endParaRPr kumimoji="0" 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b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10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-5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2x</a:t>
                      </a:r>
                      <a:r>
                        <a:rPr kumimoji="0" lang="en-US" sz="16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-5x+3=0</a:t>
                      </a:r>
                      <a:endParaRPr kumimoji="0" 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b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11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11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30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6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+11x+30=0</a:t>
                      </a:r>
                      <a:endParaRPr kumimoji="0" 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b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12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5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-4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5x</a:t>
                      </a:r>
                      <a:r>
                        <a:rPr kumimoji="0" lang="en-US" sz="16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+x-4=0</a:t>
                      </a:r>
                      <a:endParaRPr kumimoji="0" 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b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13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7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10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6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+7x+10=0</a:t>
                      </a:r>
                      <a:endParaRPr kumimoji="0" 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b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6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№3</a:t>
            </a:r>
            <a:endParaRPr lang="ru-RU" sz="1600" dirty="0" smtClean="0">
              <a:ea typeface="SimSun" pitchFamily="2" charset="-122"/>
              <a:cs typeface="Times New Roman" pitchFamily="18" charset="0"/>
            </a:endParaRPr>
          </a:p>
          <a:p>
            <a:pPr eaLnBrk="0" hangingPunct="0"/>
            <a:r>
              <a:rPr lang="ru-RU" sz="1600" b="1" i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Решение:</a:t>
            </a:r>
            <a:endParaRPr lang="ru-RU" sz="1600" b="1" i="1" dirty="0" smtClean="0">
              <a:ea typeface="SimSun" pitchFamily="2" charset="-122"/>
              <a:cs typeface="Times New Roman" pitchFamily="18" charset="0"/>
            </a:endParaRPr>
          </a:p>
          <a:p>
            <a:pPr eaLnBrk="0" hangingPunct="0"/>
            <a:r>
              <a:rPr lang="ru-RU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2х</a:t>
            </a:r>
            <a:r>
              <a:rPr lang="ru-RU" sz="1600" baseline="30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lang="ru-RU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-х-3=0</a:t>
            </a:r>
            <a:endParaRPr lang="ru-RU" sz="1600" dirty="0" smtClean="0">
              <a:ea typeface="SimSun" pitchFamily="2" charset="-122"/>
              <a:cs typeface="Times New Roman" pitchFamily="18" charset="0"/>
            </a:endParaRPr>
          </a:p>
          <a:p>
            <a:pPr eaLnBrk="0" hangingPunct="0"/>
            <a:r>
              <a:rPr lang="en-US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</a:t>
            </a:r>
            <a:r>
              <a:rPr lang="ru-RU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= </a:t>
            </a:r>
            <a:r>
              <a:rPr lang="en-US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</a:t>
            </a:r>
            <a:r>
              <a:rPr lang="ru-RU" sz="1600" baseline="30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 </a:t>
            </a:r>
            <a:r>
              <a:rPr lang="ru-RU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- 4</a:t>
            </a:r>
            <a:r>
              <a:rPr lang="en-US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ac</a:t>
            </a:r>
            <a:r>
              <a:rPr lang="ru-RU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= 1- 4*2*(-3) = 25; </a:t>
            </a:r>
            <a:r>
              <a:rPr lang="en-US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</a:t>
            </a:r>
            <a:r>
              <a:rPr lang="ru-RU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&gt;0;  </a:t>
            </a:r>
            <a:r>
              <a:rPr lang="ru-RU" sz="1600" b="1" i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т.е. уравнение имеет 2 решения.</a:t>
            </a:r>
            <a:br>
              <a:rPr lang="ru-RU" sz="1600" b="1" i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endParaRPr lang="ru-RU" sz="1600" b="1" i="1" dirty="0" smtClean="0">
              <a:ea typeface="SimSun" pitchFamily="2" charset="-122"/>
              <a:cs typeface="Times New Roman" pitchFamily="18" charset="0"/>
            </a:endParaRPr>
          </a:p>
          <a:p>
            <a:pPr eaLnBrk="0" hangingPunct="0"/>
            <a:r>
              <a:rPr lang="ru-RU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Х</a:t>
            </a:r>
            <a:r>
              <a:rPr lang="ru-RU" sz="1600" baseline="-30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1,2</a:t>
            </a:r>
            <a:r>
              <a:rPr lang="ru-RU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= </a:t>
            </a:r>
          </a:p>
          <a:p>
            <a:pPr eaLnBrk="0" hangingPunct="0"/>
            <a:endParaRPr lang="ru-RU" sz="1600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eaLnBrk="0" hangingPunct="0"/>
            <a:r>
              <a:rPr lang="ru-RU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Ответ: х</a:t>
            </a:r>
            <a:r>
              <a:rPr lang="ru-RU" sz="1600" baseline="-30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</a:t>
            </a:r>
            <a:r>
              <a:rPr lang="ru-RU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=1,  х</a:t>
            </a:r>
            <a:r>
              <a:rPr lang="ru-RU" sz="1600" baseline="-30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lang="ru-RU" sz="1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= -1,5.</a:t>
            </a:r>
            <a:endParaRPr lang="ru-RU" sz="1600" dirty="0" smtClean="0">
              <a:latin typeface="Arial" charset="0"/>
              <a:ea typeface="SimSun" pitchFamily="2" charset="-122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№6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7х</a:t>
            </a:r>
            <a:r>
              <a:rPr lang="ru-RU" sz="1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-5х+6=0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- 4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ac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=25 - 4*7*6=25-168=-143;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&lt;0; 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уравнение действительных</a:t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корней не имеет.</a:t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Ответ: решений нет.</a:t>
            </a:r>
            <a:endParaRPr lang="ru-RU" sz="1600" dirty="0">
              <a:latin typeface="Arial" charset="0"/>
              <a:ea typeface="SimSun" pitchFamily="2" charset="-122"/>
              <a:cs typeface="Times New Roman" pitchFamily="18" charset="0"/>
            </a:endParaRPr>
          </a:p>
        </p:txBody>
      </p:sp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1331640" y="3284984"/>
          <a:ext cx="1584325" cy="561975"/>
        </p:xfrm>
        <a:graphic>
          <a:graphicData uri="http://schemas.openxmlformats.org/presentationml/2006/ole">
            <p:oleObj spid="_x0000_s1028" name="Формула" r:id="rId3" imgW="12065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</TotalTime>
  <Words>800</Words>
  <Application>Microsoft Office PowerPoint</Application>
  <PresentationFormat>Экран (4:3)</PresentationFormat>
  <Paragraphs>254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Поток</vt:lpstr>
      <vt:lpstr>Формула</vt:lpstr>
      <vt:lpstr>Слайд 1</vt:lpstr>
      <vt:lpstr>Цели работы:</vt:lpstr>
      <vt:lpstr>Слайд 3</vt:lpstr>
      <vt:lpstr>Планируемый результат:</vt:lpstr>
      <vt:lpstr>Тема: «Решение квадратных уравнений»</vt:lpstr>
      <vt:lpstr>Какое уравнение «лишнее»</vt:lpstr>
      <vt:lpstr>Какое уравнение «лишнее»</vt:lpstr>
      <vt:lpstr>«Задачи  на время» </vt:lpstr>
      <vt:lpstr>Слайд 9</vt:lpstr>
      <vt:lpstr>Слайд 10</vt:lpstr>
      <vt:lpstr>Слайд 11</vt:lpstr>
      <vt:lpstr>Физкультминутка</vt:lpstr>
      <vt:lpstr>Выберете в таблице приведенные квадратные уравнения и решите их</vt:lpstr>
      <vt:lpstr>Выберете в таблице приведенные квадратные уравнения и решите их</vt:lpstr>
      <vt:lpstr>Решите уравнения 2-я способами</vt:lpstr>
      <vt:lpstr>Решите уравнения 2-я способами</vt:lpstr>
      <vt:lpstr>Вот последнее состязание: Здесь пройдете испытание. Три препятствия всего  Будет здесь для вас дано. 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Позитроника</dc:creator>
  <cp:lastModifiedBy>Позитроника</cp:lastModifiedBy>
  <cp:revision>13</cp:revision>
  <dcterms:created xsi:type="dcterms:W3CDTF">2012-10-10T18:28:49Z</dcterms:created>
  <dcterms:modified xsi:type="dcterms:W3CDTF">2012-12-08T17:57:14Z</dcterms:modified>
</cp:coreProperties>
</file>