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83" r:id="rId3"/>
    <p:sldId id="258" r:id="rId4"/>
    <p:sldId id="264" r:id="rId5"/>
    <p:sldId id="259" r:id="rId6"/>
    <p:sldId id="260" r:id="rId7"/>
    <p:sldId id="281" r:id="rId8"/>
    <p:sldId id="261" r:id="rId9"/>
    <p:sldId id="262" r:id="rId10"/>
    <p:sldId id="263" r:id="rId11"/>
    <p:sldId id="280" r:id="rId12"/>
    <p:sldId id="282" r:id="rId13"/>
    <p:sldId id="265" r:id="rId14"/>
    <p:sldId id="266" r:id="rId15"/>
    <p:sldId id="267" r:id="rId16"/>
    <p:sldId id="268" r:id="rId17"/>
    <p:sldId id="284" r:id="rId18"/>
    <p:sldId id="285" r:id="rId19"/>
    <p:sldId id="286" r:id="rId20"/>
    <p:sldId id="287" r:id="rId21"/>
    <p:sldId id="279" r:id="rId22"/>
    <p:sldId id="270" r:id="rId23"/>
    <p:sldId id="271" r:id="rId24"/>
    <p:sldId id="272" r:id="rId25"/>
    <p:sldId id="273" r:id="rId26"/>
    <p:sldId id="274" r:id="rId27"/>
    <p:sldId id="277" r:id="rId28"/>
    <p:sldId id="27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09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3BE1D-D80E-4909-AC35-82FE736148D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4C8C8-CFB6-4BD9-8976-D42790B3E4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 желаю вам умножать свои знания, умения и радости.</a:t>
            </a:r>
          </a:p>
          <a:p>
            <a:r>
              <a:rPr lang="ru-RU" dirty="0" smtClean="0"/>
              <a:t>Делить трудности и переживания</a:t>
            </a:r>
            <a:r>
              <a:rPr lang="ru-RU" baseline="0" dirty="0" smtClean="0"/>
              <a:t> без остатка.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4C8C8-CFB6-4BD9-8976-D42790B3E41D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EDACB-812F-404A-84F7-74C6479DF4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7A19A-DB65-4D5B-845E-1D8DCBF3AA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FC27-A823-4861-A425-3C9DC7B1A6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3CB8E-32E8-4A57-B4A1-B133CD93E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57DAC-B340-4A06-AD7A-FA36E2159A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E6A74-6CAB-409D-88E1-7AF6266C7A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8CF49-09A4-426D-ABA0-DB2EF9DB0E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49629-BF50-4C1B-8BCD-7A45C9B9E1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B25ED-94A8-4463-B4A1-7359D175B3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D3783-8A88-434B-9AB8-C3A08B231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D612-4E8F-4C34-A3C8-CB373FF08A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5A467-1036-4E66-9FE9-791C339FB6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D2A241-A2C1-4D54-A9D2-9D103A0B159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57299"/>
            <a:ext cx="7772400" cy="4643470"/>
          </a:xfrm>
        </p:spPr>
        <p:txBody>
          <a:bodyPr/>
          <a:lstStyle/>
          <a:p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Умножение и деление натуральных чисел</a:t>
            </a:r>
            <a:endParaRPr lang="ru-RU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делении на 40 получили неполное частное 8 и остаток 3. </a:t>
            </a:r>
            <a:r>
              <a: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айдите делимое.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/>
          <a:lstStyle/>
          <a:p>
            <a:r>
              <a:rPr lang="ru-RU" sz="5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 Жук-носорог может тащить за собой тяжесть в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840 </a:t>
            </a:r>
            <a:r>
              <a:rPr lang="ru-RU" sz="5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раз больше своего веса. Какой груз перетащит жук весом 3 грамма?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 день рождения полагается дарить букет из нечетного числа цветов. Тюльпаны стоят 30 рублей за штуку. У Вани есть 500 рублей. Из какого наибольшего числа тюльпанов он может купить букет Маше на день рождения?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b="1" i="1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329642" cy="5357850"/>
          </a:xfrm>
        </p:spPr>
        <p:txBody>
          <a:bodyPr/>
          <a:lstStyle/>
          <a:p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нужно лодок, чтобы переправить 85 человек, если в каждой лодке 8 мест?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Решите уравнение: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43050"/>
            <a:ext cx="8358214" cy="4525963"/>
          </a:xfrm>
        </p:spPr>
        <p:txBody>
          <a:bodyPr/>
          <a:lstStyle/>
          <a:p>
            <a:pPr marL="1143000" indent="-1143000">
              <a:buNone/>
            </a:pPr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7622:</a:t>
            </a:r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(у-263)=37</a:t>
            </a:r>
          </a:p>
          <a:p>
            <a:pPr marL="1143000" indent="-1143000">
              <a:buNone/>
            </a:pPr>
            <a:endParaRPr lang="ru-RU" sz="7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1143000" indent="-1143000">
              <a:buNone/>
            </a:pPr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87045 -42х =945</a:t>
            </a:r>
          </a:p>
          <a:p>
            <a:pPr marL="1143000" indent="-1143000">
              <a:buNone/>
            </a:pPr>
            <a:endParaRPr lang="ru-RU" sz="7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i="1" u="sng" dirty="0" smtClean="0"/>
              <a:t>Решите задачу с помощью уравнения: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 складе было 783 т яблок. Ежедневно вывозили по 27 т, после чего осталось 351 т яблок. Сколько дней со склада вывозили яблоки?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 lvl="0"/>
            <a:r>
              <a:rPr lang="ru-RU" sz="4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 летнем лагере на каждого участника полагается 40 г сахара в день. В лагере 241 человек. Сколько килограммовых упаковок сахара понадобится на весь лагерь на 8 дней?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/>
            <a:r>
              <a:rPr lang="ru-RU" sz="4800" b="1" dirty="0" smtClean="0"/>
              <a:t> "В математике есть своя красота, как в поэзии". </a:t>
            </a:r>
          </a:p>
          <a:p>
            <a:pPr lvl="0"/>
            <a:endParaRPr lang="ru-RU" sz="4800" b="1" dirty="0" smtClean="0"/>
          </a:p>
          <a:p>
            <a:pPr lvl="0"/>
            <a:r>
              <a:rPr lang="ru-RU" sz="4800" b="1" dirty="0" smtClean="0"/>
              <a:t>Кто произнес эти слова, даже не любя математику? </a:t>
            </a:r>
          </a:p>
          <a:p>
            <a:pPr lvl="0"/>
            <a:r>
              <a:rPr lang="ru-RU" sz="4800" b="1" dirty="0" smtClean="0"/>
              <a:t>(А.С. Пушкин)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7615262" cy="6126163"/>
          </a:xfrm>
        </p:spPr>
        <p:txBody>
          <a:bodyPr/>
          <a:lstStyle/>
          <a:p>
            <a:pPr lvl="0"/>
            <a:r>
              <a:rPr lang="ru-RU" sz="6000" b="1" dirty="0" smtClean="0"/>
              <a:t>Пушкин</a:t>
            </a:r>
            <a:endParaRPr lang="ru-RU" sz="6000" dirty="0" smtClean="0"/>
          </a:p>
          <a:p>
            <a:pPr lvl="0"/>
            <a:r>
              <a:rPr lang="ru-RU" sz="6000" b="1" dirty="0" smtClean="0"/>
              <a:t>17  30  48</a:t>
            </a:r>
          </a:p>
          <a:p>
            <a:pPr lvl="0"/>
            <a:r>
              <a:rPr lang="ru-RU" sz="6000" b="1" dirty="0" smtClean="0"/>
              <a:t>140  10  01</a:t>
            </a:r>
          </a:p>
          <a:p>
            <a:pPr lvl="0"/>
            <a:r>
              <a:rPr lang="ru-RU" sz="6000" b="1" dirty="0" smtClean="0"/>
              <a:t>126  138</a:t>
            </a:r>
          </a:p>
          <a:p>
            <a:pPr lvl="0"/>
            <a:r>
              <a:rPr lang="ru-RU" sz="6000" b="1" dirty="0" smtClean="0"/>
              <a:t>140  3  501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14356"/>
            <a:ext cx="7400948" cy="5411807"/>
          </a:xfrm>
        </p:spPr>
        <p:txBody>
          <a:bodyPr/>
          <a:lstStyle/>
          <a:p>
            <a:r>
              <a:rPr lang="ru-RU" sz="5400" b="1" dirty="0" smtClean="0"/>
              <a:t>«Частушки»:</a:t>
            </a:r>
            <a:endParaRPr lang="ru-RU" sz="5400" dirty="0" smtClean="0"/>
          </a:p>
          <a:p>
            <a:r>
              <a:rPr lang="ru-RU" sz="5400" b="1" dirty="0" smtClean="0"/>
              <a:t>117   117</a:t>
            </a:r>
            <a:br>
              <a:rPr lang="ru-RU" sz="5400" b="1" dirty="0" smtClean="0"/>
            </a:br>
            <a:r>
              <a:rPr lang="ru-RU" sz="5400" b="1" dirty="0" smtClean="0"/>
              <a:t>19   9   5!</a:t>
            </a:r>
            <a:br>
              <a:rPr lang="ru-RU" sz="5400" b="1" dirty="0" smtClean="0"/>
            </a:br>
            <a:r>
              <a:rPr lang="ru-RU" sz="5400" b="1" dirty="0" smtClean="0"/>
              <a:t>117   117</a:t>
            </a:r>
            <a:br>
              <a:rPr lang="ru-RU" sz="5400" b="1" dirty="0" smtClean="0"/>
            </a:br>
            <a:r>
              <a:rPr lang="ru-RU" sz="5400" b="1" dirty="0" smtClean="0"/>
              <a:t>48   35!</a:t>
            </a:r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sz="4000" b="1" i="1" dirty="0" smtClean="0"/>
              <a:t>Математика – наука,</a:t>
            </a:r>
            <a:br>
              <a:rPr lang="ru-RU" sz="4000" b="1" i="1" dirty="0" smtClean="0"/>
            </a:br>
            <a:r>
              <a:rPr lang="ru-RU" sz="4000" b="1" i="1" dirty="0" smtClean="0"/>
              <a:t>Без неё нам не прожить.</a:t>
            </a:r>
            <a:br>
              <a:rPr lang="ru-RU" sz="4000" b="1" i="1" dirty="0" smtClean="0"/>
            </a:br>
            <a:r>
              <a:rPr lang="ru-RU" sz="4000" b="1" i="1" dirty="0" smtClean="0"/>
              <a:t>Когда не можешь – это мука!</a:t>
            </a:r>
            <a:br>
              <a:rPr lang="ru-RU" sz="4000" b="1" i="1" dirty="0" smtClean="0"/>
            </a:br>
            <a:r>
              <a:rPr lang="ru-RU" sz="4000" b="1" i="1" dirty="0" smtClean="0"/>
              <a:t>Когда не хочешь – это скука!</a:t>
            </a:r>
            <a:br>
              <a:rPr lang="ru-RU" sz="4000" b="1" i="1" dirty="0" smtClean="0"/>
            </a:br>
            <a:r>
              <a:rPr lang="ru-RU" sz="4000" b="1" i="1" dirty="0" smtClean="0"/>
              <a:t>Спешите все!</a:t>
            </a:r>
            <a:br>
              <a:rPr lang="ru-RU" sz="4000" b="1" i="1" dirty="0" smtClean="0"/>
            </a:br>
            <a:r>
              <a:rPr lang="ru-RU" sz="4000" b="1" i="1" dirty="0" smtClean="0"/>
              <a:t>Мы всех научим</a:t>
            </a:r>
            <a:br>
              <a:rPr lang="ru-RU" sz="4000" b="1" i="1" dirty="0" smtClean="0"/>
            </a:br>
            <a:r>
              <a:rPr lang="ru-RU" sz="4000" b="1" i="1" dirty="0" smtClean="0"/>
              <a:t>Мозгами быстро шевелить!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7686700" cy="5554683"/>
          </a:xfrm>
        </p:spPr>
        <p:txBody>
          <a:bodyPr/>
          <a:lstStyle/>
          <a:p>
            <a:r>
              <a:rPr lang="ru-RU" sz="5400" b="1" dirty="0" smtClean="0"/>
              <a:t>Грустные</a:t>
            </a:r>
            <a:endParaRPr lang="ru-RU" sz="5400" dirty="0" smtClean="0"/>
          </a:p>
          <a:p>
            <a:r>
              <a:rPr lang="ru-RU" sz="5400" b="1" dirty="0" smtClean="0"/>
              <a:t>511  16</a:t>
            </a:r>
          </a:p>
          <a:p>
            <a:r>
              <a:rPr lang="ru-RU" sz="5400" b="1" dirty="0" smtClean="0"/>
              <a:t>5  20  337</a:t>
            </a:r>
          </a:p>
          <a:p>
            <a:r>
              <a:rPr lang="ru-RU" sz="5400" b="1" dirty="0" smtClean="0"/>
              <a:t>712  19</a:t>
            </a:r>
          </a:p>
          <a:p>
            <a:r>
              <a:rPr lang="ru-RU" sz="5400" b="1" dirty="0" smtClean="0"/>
              <a:t>2247</a:t>
            </a:r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None/>
            </a:pPr>
            <a:r>
              <a:rPr lang="ru-RU" sz="8800" b="1" i="1" smtClean="0">
                <a:solidFill>
                  <a:srgbClr val="C00000"/>
                </a:solidFill>
              </a:rPr>
              <a:t>Умножать! </a:t>
            </a:r>
            <a:endParaRPr lang="ru-RU" sz="88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8800" b="1" i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ru-RU" sz="8800" b="1" i="1" dirty="0" smtClean="0">
                <a:solidFill>
                  <a:srgbClr val="C00000"/>
                </a:solidFill>
              </a:rPr>
              <a:t>Делить!</a:t>
            </a:r>
            <a:endParaRPr lang="ru-RU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95" name="Группа 923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66738"/>
                <a:gridCol w="56515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596" name="Рисунок 92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97" name="Поле 925"/>
          <p:cNvSpPr txBox="1">
            <a:spLocks noChangeArrowheads="1"/>
          </p:cNvSpPr>
          <p:nvPr/>
        </p:nvSpPr>
        <p:spPr bwMode="auto">
          <a:xfrm>
            <a:off x="1908175" y="76517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1.</a:t>
            </a:r>
          </a:p>
        </p:txBody>
      </p:sp>
      <p:sp>
        <p:nvSpPr>
          <p:cNvPr id="29598" name="Поле 926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29599" name="Поле 927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29600" name="Поле 928"/>
          <p:cNvSpPr txBox="1">
            <a:spLocks noChangeArrowheads="1"/>
          </p:cNvSpPr>
          <p:nvPr/>
        </p:nvSpPr>
        <p:spPr bwMode="auto">
          <a:xfrm>
            <a:off x="755650" y="24209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5.</a:t>
            </a:r>
          </a:p>
        </p:txBody>
      </p:sp>
      <p:sp>
        <p:nvSpPr>
          <p:cNvPr id="29601" name="Поле 929"/>
          <p:cNvSpPr txBox="1">
            <a:spLocks noChangeArrowheads="1"/>
          </p:cNvSpPr>
          <p:nvPr/>
        </p:nvSpPr>
        <p:spPr bwMode="auto">
          <a:xfrm>
            <a:off x="1331913" y="458152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4.</a:t>
            </a:r>
          </a:p>
        </p:txBody>
      </p:sp>
      <p:sp>
        <p:nvSpPr>
          <p:cNvPr id="29602" name="Поле 930"/>
          <p:cNvSpPr txBox="1">
            <a:spLocks noChangeArrowheads="1"/>
          </p:cNvSpPr>
          <p:nvPr/>
        </p:nvSpPr>
        <p:spPr bwMode="auto">
          <a:xfrm>
            <a:off x="5292725" y="184467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3.</a:t>
            </a:r>
          </a:p>
        </p:txBody>
      </p:sp>
      <p:sp>
        <p:nvSpPr>
          <p:cNvPr id="29603" name="Прямоуг. 931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горизонтали.</a:t>
            </a:r>
          </a:p>
        </p:txBody>
      </p:sp>
      <p:sp>
        <p:nvSpPr>
          <p:cNvPr id="29604" name="Поле 932"/>
          <p:cNvSpPr txBox="1">
            <a:spLocks noChangeArrowheads="1"/>
          </p:cNvSpPr>
          <p:nvPr/>
        </p:nvSpPr>
        <p:spPr bwMode="auto">
          <a:xfrm>
            <a:off x="303213" y="5630863"/>
            <a:ext cx="561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1. Любимая оценка ученика</a:t>
            </a:r>
          </a:p>
        </p:txBody>
      </p:sp>
      <p:sp>
        <p:nvSpPr>
          <p:cNvPr id="29605" name="Поле 933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29606" name="Поле 934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29607" name="Поле 935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29608" name="Поле 936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29609" name="Поле 937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29610" name="Поле 938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9611" name="Поле 939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9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9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9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9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9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9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7" grpId="0"/>
      <p:bldP spid="29597" grpId="1"/>
      <p:bldP spid="29598" grpId="0"/>
      <p:bldP spid="29599" grpId="0"/>
      <p:bldP spid="29600" grpId="0"/>
      <p:bldP spid="29601" grpId="0"/>
      <p:bldP spid="29602" grpId="0"/>
      <p:bldP spid="29603" grpId="0" animBg="1"/>
      <p:bldP spid="29604" grpId="0"/>
      <p:bldP spid="29605" grpId="0"/>
      <p:bldP spid="29606" grpId="0"/>
      <p:bldP spid="29607" grpId="0"/>
      <p:bldP spid="29608" grpId="0"/>
      <p:bldP spid="29609" grpId="0"/>
      <p:bldP spid="29610" grpId="0"/>
      <p:bldP spid="296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Группа 2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66738"/>
                <a:gridCol w="56515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714" name="Рисунок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715" name="Поле 238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22716" name="Поле 239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22717" name="Поле 240"/>
          <p:cNvSpPr txBox="1">
            <a:spLocks noChangeArrowheads="1"/>
          </p:cNvSpPr>
          <p:nvPr/>
        </p:nvSpPr>
        <p:spPr bwMode="auto">
          <a:xfrm>
            <a:off x="755650" y="24209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5.</a:t>
            </a:r>
          </a:p>
        </p:txBody>
      </p:sp>
      <p:sp>
        <p:nvSpPr>
          <p:cNvPr id="22718" name="Поле 241"/>
          <p:cNvSpPr txBox="1">
            <a:spLocks noChangeArrowheads="1"/>
          </p:cNvSpPr>
          <p:nvPr/>
        </p:nvSpPr>
        <p:spPr bwMode="auto">
          <a:xfrm>
            <a:off x="1331913" y="458152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4.</a:t>
            </a:r>
          </a:p>
        </p:txBody>
      </p:sp>
      <p:sp>
        <p:nvSpPr>
          <p:cNvPr id="31986" name="Поле 242"/>
          <p:cNvSpPr txBox="1">
            <a:spLocks noChangeArrowheads="1"/>
          </p:cNvSpPr>
          <p:nvPr/>
        </p:nvSpPr>
        <p:spPr bwMode="auto">
          <a:xfrm>
            <a:off x="5292725" y="184467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3.</a:t>
            </a:r>
          </a:p>
        </p:txBody>
      </p:sp>
      <p:sp>
        <p:nvSpPr>
          <p:cNvPr id="22720" name="Прямоуг. 243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горизонтали.</a:t>
            </a:r>
          </a:p>
        </p:txBody>
      </p:sp>
      <p:sp>
        <p:nvSpPr>
          <p:cNvPr id="31988" name="Поле 244"/>
          <p:cNvSpPr txBox="1">
            <a:spLocks noChangeArrowheads="1"/>
          </p:cNvSpPr>
          <p:nvPr/>
        </p:nvSpPr>
        <p:spPr bwMode="auto">
          <a:xfrm>
            <a:off x="303213" y="5630863"/>
            <a:ext cx="4652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3. «Страшная оценка»</a:t>
            </a:r>
          </a:p>
        </p:txBody>
      </p:sp>
      <p:sp>
        <p:nvSpPr>
          <p:cNvPr id="22722" name="Поле 245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22723" name="Поле 246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22724" name="Поле 247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22725" name="Поле 248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22726" name="Поле 249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22727" name="Поле 250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2728" name="Поле 251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1996" name="Поле 252"/>
          <p:cNvSpPr txBox="1">
            <a:spLocks noChangeArrowheads="1"/>
          </p:cNvSpPr>
          <p:nvPr/>
        </p:nvSpPr>
        <p:spPr bwMode="auto">
          <a:xfrm>
            <a:off x="5292725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31997" name="Поле 253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1998" name="Поле 254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1999" name="Поле 255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32000" name="Поле 256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2001" name="Поле 257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86" grpId="0"/>
      <p:bldP spid="31988" grpId="0"/>
      <p:bldP spid="31996" grpId="0"/>
      <p:bldP spid="31997" grpId="0"/>
      <p:bldP spid="31998" grpId="0"/>
      <p:bldP spid="31999" grpId="0"/>
      <p:bldP spid="32000" grpId="0"/>
      <p:bldP spid="3200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Группа 2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66738"/>
                <a:gridCol w="56515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738" name="Рисунок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739" name="Поле 237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23740" name="Поле 238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23741" name="Поле 239"/>
          <p:cNvSpPr txBox="1">
            <a:spLocks noChangeArrowheads="1"/>
          </p:cNvSpPr>
          <p:nvPr/>
        </p:nvSpPr>
        <p:spPr bwMode="auto">
          <a:xfrm>
            <a:off x="755650" y="24209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5.</a:t>
            </a:r>
          </a:p>
        </p:txBody>
      </p:sp>
      <p:sp>
        <p:nvSpPr>
          <p:cNvPr id="33008" name="Поле 240"/>
          <p:cNvSpPr txBox="1">
            <a:spLocks noChangeArrowheads="1"/>
          </p:cNvSpPr>
          <p:nvPr/>
        </p:nvSpPr>
        <p:spPr bwMode="auto">
          <a:xfrm>
            <a:off x="1331913" y="458152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4.</a:t>
            </a:r>
          </a:p>
        </p:txBody>
      </p:sp>
      <p:sp>
        <p:nvSpPr>
          <p:cNvPr id="23743" name="Прямоуг. 242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горизонтали.</a:t>
            </a:r>
          </a:p>
        </p:txBody>
      </p:sp>
      <p:sp>
        <p:nvSpPr>
          <p:cNvPr id="33011" name="Поле 243"/>
          <p:cNvSpPr txBox="1">
            <a:spLocks noChangeArrowheads="1"/>
          </p:cNvSpPr>
          <p:nvPr/>
        </p:nvSpPr>
        <p:spPr bwMode="auto">
          <a:xfrm>
            <a:off x="303213" y="5630863"/>
            <a:ext cx="7094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4. Компонент действия сложения.</a:t>
            </a:r>
          </a:p>
        </p:txBody>
      </p:sp>
      <p:sp>
        <p:nvSpPr>
          <p:cNvPr id="23745" name="Поле 244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23746" name="Поле 245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23747" name="Поле 246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23748" name="Поле 247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23749" name="Поле 248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23750" name="Поле 249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3751" name="Поле 250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3752" name="Поле 251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23753" name="Поле 252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23754" name="Поле 253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3755" name="Поле 254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23756" name="Поле 255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3757" name="Поле 256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3025" name="Поле 257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3026" name="Поле 258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33027" name="Поле 259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3028" name="Поле 260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33029" name="Поле 261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3030" name="Поле 262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3031" name="Поле 263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3032" name="Поле 264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3033" name="Поле 265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3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3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08" grpId="0"/>
      <p:bldP spid="33011" grpId="0"/>
      <p:bldP spid="33025" grpId="0"/>
      <p:bldP spid="33026" grpId="0"/>
      <p:bldP spid="33027" grpId="0"/>
      <p:bldP spid="33028" grpId="0"/>
      <p:bldP spid="33029" grpId="0"/>
      <p:bldP spid="33030" grpId="0"/>
      <p:bldP spid="33031" grpId="0"/>
      <p:bldP spid="33032" grpId="0"/>
      <p:bldP spid="330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Группа 2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66738"/>
                <a:gridCol w="56515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62" name="Рисунок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63" name="Поле 237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24764" name="Поле 238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34031" name="Поле 239"/>
          <p:cNvSpPr txBox="1">
            <a:spLocks noChangeArrowheads="1"/>
          </p:cNvSpPr>
          <p:nvPr/>
        </p:nvSpPr>
        <p:spPr bwMode="auto">
          <a:xfrm>
            <a:off x="755650" y="24209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5.</a:t>
            </a:r>
          </a:p>
        </p:txBody>
      </p:sp>
      <p:sp>
        <p:nvSpPr>
          <p:cNvPr id="24766" name="Прямоуг. 241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горизонтали.</a:t>
            </a:r>
          </a:p>
        </p:txBody>
      </p:sp>
      <p:sp>
        <p:nvSpPr>
          <p:cNvPr id="34034" name="Поле 242"/>
          <p:cNvSpPr txBox="1">
            <a:spLocks noChangeArrowheads="1"/>
          </p:cNvSpPr>
          <p:nvPr/>
        </p:nvSpPr>
        <p:spPr bwMode="auto">
          <a:xfrm>
            <a:off x="303213" y="5630863"/>
            <a:ext cx="6551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5. Действие, обратное делению.</a:t>
            </a:r>
          </a:p>
        </p:txBody>
      </p:sp>
      <p:sp>
        <p:nvSpPr>
          <p:cNvPr id="24768" name="Поле 243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24769" name="Поле 244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24770" name="Поле 245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24771" name="Поле 246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24772" name="Поле 247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24773" name="Поле 248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4774" name="Поле 249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4775" name="Поле 250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24776" name="Поле 251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24777" name="Поле 252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4778" name="Поле 253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24779" name="Поле 254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4780" name="Поле 255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4781" name="Поле 256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24782" name="Поле 257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24783" name="Поле 258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4784" name="Поле 259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24785" name="Поле 260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4786" name="Поле 261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4787" name="Поле 262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24788" name="Поле 263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4789" name="Поле 264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4057" name="Поле 265"/>
          <p:cNvSpPr txBox="1">
            <a:spLocks noChangeArrowheads="1"/>
          </p:cNvSpPr>
          <p:nvPr/>
        </p:nvSpPr>
        <p:spPr bwMode="auto">
          <a:xfrm>
            <a:off x="755650" y="2420938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4058" name="Поле 266"/>
          <p:cNvSpPr txBox="1">
            <a:spLocks noChangeArrowheads="1"/>
          </p:cNvSpPr>
          <p:nvPr/>
        </p:nvSpPr>
        <p:spPr bwMode="auto">
          <a:xfrm>
            <a:off x="1331913" y="2420938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4059" name="Поле 267"/>
          <p:cNvSpPr txBox="1">
            <a:spLocks noChangeArrowheads="1"/>
          </p:cNvSpPr>
          <p:nvPr/>
        </p:nvSpPr>
        <p:spPr bwMode="auto">
          <a:xfrm>
            <a:off x="1908175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4060" name="Поле 268"/>
          <p:cNvSpPr txBox="1">
            <a:spLocks noChangeArrowheads="1"/>
          </p:cNvSpPr>
          <p:nvPr/>
        </p:nvSpPr>
        <p:spPr bwMode="auto">
          <a:xfrm>
            <a:off x="2484438" y="24209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4061" name="Поле 269"/>
          <p:cNvSpPr txBox="1">
            <a:spLocks noChangeArrowheads="1"/>
          </p:cNvSpPr>
          <p:nvPr/>
        </p:nvSpPr>
        <p:spPr bwMode="auto">
          <a:xfrm>
            <a:off x="3059113" y="242093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Ж</a:t>
            </a:r>
          </a:p>
        </p:txBody>
      </p:sp>
      <p:sp>
        <p:nvSpPr>
          <p:cNvPr id="34062" name="Поле 270"/>
          <p:cNvSpPr txBox="1">
            <a:spLocks noChangeArrowheads="1"/>
          </p:cNvSpPr>
          <p:nvPr/>
        </p:nvSpPr>
        <p:spPr bwMode="auto">
          <a:xfrm>
            <a:off x="3635375" y="24209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4063" name="Поле 271"/>
          <p:cNvSpPr txBox="1">
            <a:spLocks noChangeArrowheads="1"/>
          </p:cNvSpPr>
          <p:nvPr/>
        </p:nvSpPr>
        <p:spPr bwMode="auto">
          <a:xfrm>
            <a:off x="41402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4064" name="Поле 272"/>
          <p:cNvSpPr txBox="1">
            <a:spLocks noChangeArrowheads="1"/>
          </p:cNvSpPr>
          <p:nvPr/>
        </p:nvSpPr>
        <p:spPr bwMode="auto">
          <a:xfrm>
            <a:off x="47879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34065" name="Поле 273"/>
          <p:cNvSpPr txBox="1">
            <a:spLocks noChangeArrowheads="1"/>
          </p:cNvSpPr>
          <p:nvPr/>
        </p:nvSpPr>
        <p:spPr bwMode="auto">
          <a:xfrm>
            <a:off x="5364163" y="24209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4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4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4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31" grpId="0"/>
      <p:bldP spid="34034" grpId="0"/>
      <p:bldP spid="34057" grpId="0"/>
      <p:bldP spid="34058" grpId="0"/>
      <p:bldP spid="34059" grpId="0"/>
      <p:bldP spid="34060" grpId="0"/>
      <p:bldP spid="34061" grpId="0"/>
      <p:bldP spid="34062" grpId="0"/>
      <p:bldP spid="34063" grpId="0"/>
      <p:bldP spid="34064" grpId="0"/>
      <p:bldP spid="3406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094" name="Группа 278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22288"/>
                <a:gridCol w="60960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786" name="Рисунок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87" name="Поле 237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35054" name="Поле 238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35056" name="Прямоуг. 240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вертикали.</a:t>
            </a:r>
          </a:p>
        </p:txBody>
      </p:sp>
      <p:sp>
        <p:nvSpPr>
          <p:cNvPr id="35057" name="Поле 241"/>
          <p:cNvSpPr txBox="1">
            <a:spLocks noChangeArrowheads="1"/>
          </p:cNvSpPr>
          <p:nvPr/>
        </p:nvSpPr>
        <p:spPr bwMode="auto">
          <a:xfrm>
            <a:off x="303213" y="5630863"/>
            <a:ext cx="5053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6. Результат сложения.</a:t>
            </a:r>
          </a:p>
        </p:txBody>
      </p:sp>
      <p:sp>
        <p:nvSpPr>
          <p:cNvPr id="25791" name="Поле 242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25792" name="Поле 243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25793" name="Поле 244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25794" name="Поле 245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25795" name="Поле 246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25796" name="Поле 247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5797" name="Поле 248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5798" name="Поле 249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25799" name="Поле 250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25800" name="Поле 251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5801" name="Поле 252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25802" name="Поле 253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5803" name="Поле 254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5804" name="Поле 255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25805" name="Поле 256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25806" name="Поле 257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5807" name="Поле 258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25808" name="Поле 259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5809" name="Поле 260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5810" name="Поле 261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25811" name="Поле 262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5812" name="Поле 263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5813" name="Поле 264"/>
          <p:cNvSpPr txBox="1">
            <a:spLocks noChangeArrowheads="1"/>
          </p:cNvSpPr>
          <p:nvPr/>
        </p:nvSpPr>
        <p:spPr bwMode="auto">
          <a:xfrm>
            <a:off x="755650" y="2420938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25814" name="Поле 265"/>
          <p:cNvSpPr txBox="1">
            <a:spLocks noChangeArrowheads="1"/>
          </p:cNvSpPr>
          <p:nvPr/>
        </p:nvSpPr>
        <p:spPr bwMode="auto">
          <a:xfrm>
            <a:off x="1331913" y="2420938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25815" name="Поле 266"/>
          <p:cNvSpPr txBox="1">
            <a:spLocks noChangeArrowheads="1"/>
          </p:cNvSpPr>
          <p:nvPr/>
        </p:nvSpPr>
        <p:spPr bwMode="auto">
          <a:xfrm>
            <a:off x="1908175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25816" name="Поле 267"/>
          <p:cNvSpPr txBox="1">
            <a:spLocks noChangeArrowheads="1"/>
          </p:cNvSpPr>
          <p:nvPr/>
        </p:nvSpPr>
        <p:spPr bwMode="auto">
          <a:xfrm>
            <a:off x="2484438" y="24209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5817" name="Поле 268"/>
          <p:cNvSpPr txBox="1">
            <a:spLocks noChangeArrowheads="1"/>
          </p:cNvSpPr>
          <p:nvPr/>
        </p:nvSpPr>
        <p:spPr bwMode="auto">
          <a:xfrm>
            <a:off x="3059113" y="242093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Ж</a:t>
            </a:r>
          </a:p>
        </p:txBody>
      </p:sp>
      <p:sp>
        <p:nvSpPr>
          <p:cNvPr id="25818" name="Поле 269"/>
          <p:cNvSpPr txBox="1">
            <a:spLocks noChangeArrowheads="1"/>
          </p:cNvSpPr>
          <p:nvPr/>
        </p:nvSpPr>
        <p:spPr bwMode="auto">
          <a:xfrm>
            <a:off x="3635375" y="24209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5819" name="Поле 270"/>
          <p:cNvSpPr txBox="1">
            <a:spLocks noChangeArrowheads="1"/>
          </p:cNvSpPr>
          <p:nvPr/>
        </p:nvSpPr>
        <p:spPr bwMode="auto">
          <a:xfrm>
            <a:off x="41402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25820" name="Поле 271"/>
          <p:cNvSpPr txBox="1">
            <a:spLocks noChangeArrowheads="1"/>
          </p:cNvSpPr>
          <p:nvPr/>
        </p:nvSpPr>
        <p:spPr bwMode="auto">
          <a:xfrm>
            <a:off x="47879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25821" name="Поле 272"/>
          <p:cNvSpPr txBox="1">
            <a:spLocks noChangeArrowheads="1"/>
          </p:cNvSpPr>
          <p:nvPr/>
        </p:nvSpPr>
        <p:spPr bwMode="auto">
          <a:xfrm>
            <a:off x="5364163" y="24209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5090" name="Поле 274"/>
          <p:cNvSpPr txBox="1">
            <a:spLocks noChangeArrowheads="1"/>
          </p:cNvSpPr>
          <p:nvPr/>
        </p:nvSpPr>
        <p:spPr bwMode="auto">
          <a:xfrm>
            <a:off x="1331913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5091" name="Поле 275"/>
          <p:cNvSpPr txBox="1">
            <a:spLocks noChangeArrowheads="1"/>
          </p:cNvSpPr>
          <p:nvPr/>
        </p:nvSpPr>
        <p:spPr bwMode="auto">
          <a:xfrm>
            <a:off x="1331913" y="1916113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5092" name="Поле 276"/>
          <p:cNvSpPr txBox="1">
            <a:spLocks noChangeArrowheads="1"/>
          </p:cNvSpPr>
          <p:nvPr/>
        </p:nvSpPr>
        <p:spPr bwMode="auto">
          <a:xfrm>
            <a:off x="1331913" y="2997200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5093" name="Поле 277"/>
          <p:cNvSpPr txBox="1">
            <a:spLocks noChangeArrowheads="1"/>
          </p:cNvSpPr>
          <p:nvPr/>
        </p:nvSpPr>
        <p:spPr bwMode="auto">
          <a:xfrm>
            <a:off x="1403350" y="3500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5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5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5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5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5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5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54" grpId="0"/>
      <p:bldP spid="35056" grpId="0" animBg="1"/>
      <p:bldP spid="35057" grpId="0"/>
      <p:bldP spid="35090" grpId="0"/>
      <p:bldP spid="35091" grpId="0"/>
      <p:bldP spid="35092" grpId="0"/>
      <p:bldP spid="3509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17" name="Группа 277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76864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22288"/>
                <a:gridCol w="60960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810" name="Рисунок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077" name="Поле 237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26812" name="Прямоуг. 239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вертикали.</a:t>
            </a:r>
          </a:p>
        </p:txBody>
      </p:sp>
      <p:sp>
        <p:nvSpPr>
          <p:cNvPr id="36080" name="Поле 240"/>
          <p:cNvSpPr txBox="1">
            <a:spLocks noChangeArrowheads="1"/>
          </p:cNvSpPr>
          <p:nvPr/>
        </p:nvSpPr>
        <p:spPr bwMode="auto">
          <a:xfrm>
            <a:off x="303213" y="5630863"/>
            <a:ext cx="5573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2. Равенство с переменной.</a:t>
            </a:r>
          </a:p>
        </p:txBody>
      </p:sp>
      <p:sp>
        <p:nvSpPr>
          <p:cNvPr id="26814" name="Поле 241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26815" name="Поле 242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26816" name="Поле 243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26817" name="Поле 244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26818" name="Поле 245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26819" name="Поле 246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6820" name="Поле 247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6821" name="Поле 248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26822" name="Поле 249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26823" name="Поле 250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6824" name="Поле 251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26825" name="Поле 252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6826" name="Поле 253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6827" name="Поле 254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26828" name="Поле 255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26829" name="Поле 256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6830" name="Поле 257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26831" name="Поле 258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6832" name="Поле 259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6833" name="Поле 260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26834" name="Поле 261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6835" name="Поле 262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6836" name="Поле 263"/>
          <p:cNvSpPr txBox="1">
            <a:spLocks noChangeArrowheads="1"/>
          </p:cNvSpPr>
          <p:nvPr/>
        </p:nvSpPr>
        <p:spPr bwMode="auto">
          <a:xfrm>
            <a:off x="755650" y="2420938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26837" name="Поле 264"/>
          <p:cNvSpPr txBox="1">
            <a:spLocks noChangeArrowheads="1"/>
          </p:cNvSpPr>
          <p:nvPr/>
        </p:nvSpPr>
        <p:spPr bwMode="auto">
          <a:xfrm>
            <a:off x="1331913" y="2420938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26838" name="Поле 265"/>
          <p:cNvSpPr txBox="1">
            <a:spLocks noChangeArrowheads="1"/>
          </p:cNvSpPr>
          <p:nvPr/>
        </p:nvSpPr>
        <p:spPr bwMode="auto">
          <a:xfrm>
            <a:off x="1908175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Н</a:t>
            </a:r>
          </a:p>
        </p:txBody>
      </p:sp>
      <p:sp>
        <p:nvSpPr>
          <p:cNvPr id="26839" name="Поле 266"/>
          <p:cNvSpPr txBox="1">
            <a:spLocks noChangeArrowheads="1"/>
          </p:cNvSpPr>
          <p:nvPr/>
        </p:nvSpPr>
        <p:spPr bwMode="auto">
          <a:xfrm>
            <a:off x="2484438" y="24209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6840" name="Поле 267"/>
          <p:cNvSpPr txBox="1">
            <a:spLocks noChangeArrowheads="1"/>
          </p:cNvSpPr>
          <p:nvPr/>
        </p:nvSpPr>
        <p:spPr bwMode="auto">
          <a:xfrm>
            <a:off x="3059113" y="242093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Ж</a:t>
            </a:r>
          </a:p>
        </p:txBody>
      </p:sp>
      <p:sp>
        <p:nvSpPr>
          <p:cNvPr id="26841" name="Поле 268"/>
          <p:cNvSpPr txBox="1">
            <a:spLocks noChangeArrowheads="1"/>
          </p:cNvSpPr>
          <p:nvPr/>
        </p:nvSpPr>
        <p:spPr bwMode="auto">
          <a:xfrm>
            <a:off x="3635375" y="24209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6842" name="Поле 269"/>
          <p:cNvSpPr txBox="1">
            <a:spLocks noChangeArrowheads="1"/>
          </p:cNvSpPr>
          <p:nvPr/>
        </p:nvSpPr>
        <p:spPr bwMode="auto">
          <a:xfrm>
            <a:off x="41402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26843" name="Поле 270"/>
          <p:cNvSpPr txBox="1">
            <a:spLocks noChangeArrowheads="1"/>
          </p:cNvSpPr>
          <p:nvPr/>
        </p:nvSpPr>
        <p:spPr bwMode="auto">
          <a:xfrm>
            <a:off x="47879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26844" name="Поле 271"/>
          <p:cNvSpPr txBox="1">
            <a:spLocks noChangeArrowheads="1"/>
          </p:cNvSpPr>
          <p:nvPr/>
        </p:nvSpPr>
        <p:spPr bwMode="auto">
          <a:xfrm>
            <a:off x="5364163" y="24209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6845" name="Поле 272"/>
          <p:cNvSpPr txBox="1">
            <a:spLocks noChangeArrowheads="1"/>
          </p:cNvSpPr>
          <p:nvPr/>
        </p:nvSpPr>
        <p:spPr bwMode="auto">
          <a:xfrm>
            <a:off x="1331913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26846" name="Поле 273"/>
          <p:cNvSpPr txBox="1">
            <a:spLocks noChangeArrowheads="1"/>
          </p:cNvSpPr>
          <p:nvPr/>
        </p:nvSpPr>
        <p:spPr bwMode="auto">
          <a:xfrm>
            <a:off x="1331913" y="1916113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26847" name="Поле 274"/>
          <p:cNvSpPr txBox="1">
            <a:spLocks noChangeArrowheads="1"/>
          </p:cNvSpPr>
          <p:nvPr/>
        </p:nvSpPr>
        <p:spPr bwMode="auto">
          <a:xfrm>
            <a:off x="1331913" y="2997200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26848" name="Поле 275"/>
          <p:cNvSpPr txBox="1">
            <a:spLocks noChangeArrowheads="1"/>
          </p:cNvSpPr>
          <p:nvPr/>
        </p:nvSpPr>
        <p:spPr bwMode="auto">
          <a:xfrm>
            <a:off x="1403350" y="3500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6116" name="Поле 276"/>
          <p:cNvSpPr txBox="1">
            <a:spLocks noChangeArrowheads="1"/>
          </p:cNvSpPr>
          <p:nvPr/>
        </p:nvSpPr>
        <p:spPr bwMode="auto">
          <a:xfrm>
            <a:off x="4211638" y="260350"/>
            <a:ext cx="48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6118" name="Поле 278"/>
          <p:cNvSpPr txBox="1">
            <a:spLocks noChangeArrowheads="1"/>
          </p:cNvSpPr>
          <p:nvPr/>
        </p:nvSpPr>
        <p:spPr bwMode="auto">
          <a:xfrm>
            <a:off x="4211638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6119" name="Поле 279"/>
          <p:cNvSpPr txBox="1">
            <a:spLocks noChangeArrowheads="1"/>
          </p:cNvSpPr>
          <p:nvPr/>
        </p:nvSpPr>
        <p:spPr bwMode="auto">
          <a:xfrm>
            <a:off x="4211638" y="18446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6120" name="Поле 280"/>
          <p:cNvSpPr txBox="1">
            <a:spLocks noChangeArrowheads="1"/>
          </p:cNvSpPr>
          <p:nvPr/>
        </p:nvSpPr>
        <p:spPr bwMode="auto">
          <a:xfrm>
            <a:off x="4211638" y="292417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6121" name="Поле 281"/>
          <p:cNvSpPr txBox="1">
            <a:spLocks noChangeArrowheads="1"/>
          </p:cNvSpPr>
          <p:nvPr/>
        </p:nvSpPr>
        <p:spPr bwMode="auto">
          <a:xfrm>
            <a:off x="4211638" y="35004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6122" name="Поле 282"/>
          <p:cNvSpPr txBox="1">
            <a:spLocks noChangeArrowheads="1"/>
          </p:cNvSpPr>
          <p:nvPr/>
        </p:nvSpPr>
        <p:spPr bwMode="auto">
          <a:xfrm>
            <a:off x="4211638" y="400526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6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6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6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77" grpId="0"/>
      <p:bldP spid="36080" grpId="0"/>
      <p:bldP spid="36116" grpId="0"/>
      <p:bldP spid="36118" grpId="0"/>
      <p:bldP spid="36119" grpId="0"/>
      <p:bldP spid="36120" grpId="0"/>
      <p:bldP spid="36121" grpId="0"/>
      <p:bldP spid="361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Группа 2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76864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22288"/>
                <a:gridCol w="60960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834" name="Рисунок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835" name="Прямоуг. 238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вертикали.</a:t>
            </a:r>
          </a:p>
        </p:txBody>
      </p:sp>
      <p:sp>
        <p:nvSpPr>
          <p:cNvPr id="37103" name="Поле 239"/>
          <p:cNvSpPr txBox="1">
            <a:spLocks noChangeArrowheads="1"/>
          </p:cNvSpPr>
          <p:nvPr/>
        </p:nvSpPr>
        <p:spPr bwMode="auto">
          <a:xfrm>
            <a:off x="303213" y="5630863"/>
            <a:ext cx="6702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3. Компонент действия деления.</a:t>
            </a:r>
          </a:p>
        </p:txBody>
      </p:sp>
      <p:sp>
        <p:nvSpPr>
          <p:cNvPr id="27837" name="Поле 240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27838" name="Поле 241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27839" name="Поле 242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27840" name="Поле 243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27841" name="Поле 244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27842" name="Поле 245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7843" name="Поле 246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7844" name="Поле 247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27845" name="Поле 248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27846" name="Поле 249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7847" name="Поле 250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27848" name="Поле 251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7849" name="Поле 252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7850" name="Поле 253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27851" name="Поле 254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27852" name="Поле 255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7853" name="Поле 256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27854" name="Поле 257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7855" name="Поле 258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7856" name="Поле 259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27857" name="Поле 260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7858" name="Поле 261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7859" name="Поле 262"/>
          <p:cNvSpPr txBox="1">
            <a:spLocks noChangeArrowheads="1"/>
          </p:cNvSpPr>
          <p:nvPr/>
        </p:nvSpPr>
        <p:spPr bwMode="auto">
          <a:xfrm>
            <a:off x="755650" y="2420938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27860" name="Поле 263"/>
          <p:cNvSpPr txBox="1">
            <a:spLocks noChangeArrowheads="1"/>
          </p:cNvSpPr>
          <p:nvPr/>
        </p:nvSpPr>
        <p:spPr bwMode="auto">
          <a:xfrm>
            <a:off x="1331913" y="2420938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27861" name="Поле 264"/>
          <p:cNvSpPr txBox="1">
            <a:spLocks noChangeArrowheads="1"/>
          </p:cNvSpPr>
          <p:nvPr/>
        </p:nvSpPr>
        <p:spPr bwMode="auto">
          <a:xfrm>
            <a:off x="1908175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27862" name="Поле 265"/>
          <p:cNvSpPr txBox="1">
            <a:spLocks noChangeArrowheads="1"/>
          </p:cNvSpPr>
          <p:nvPr/>
        </p:nvSpPr>
        <p:spPr bwMode="auto">
          <a:xfrm>
            <a:off x="2484438" y="24209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27863" name="Поле 266"/>
          <p:cNvSpPr txBox="1">
            <a:spLocks noChangeArrowheads="1"/>
          </p:cNvSpPr>
          <p:nvPr/>
        </p:nvSpPr>
        <p:spPr bwMode="auto">
          <a:xfrm>
            <a:off x="3059113" y="242093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Ж</a:t>
            </a:r>
          </a:p>
        </p:txBody>
      </p:sp>
      <p:sp>
        <p:nvSpPr>
          <p:cNvPr id="27864" name="Поле 267"/>
          <p:cNvSpPr txBox="1">
            <a:spLocks noChangeArrowheads="1"/>
          </p:cNvSpPr>
          <p:nvPr/>
        </p:nvSpPr>
        <p:spPr bwMode="auto">
          <a:xfrm>
            <a:off x="3635375" y="24209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7865" name="Поле 268"/>
          <p:cNvSpPr txBox="1">
            <a:spLocks noChangeArrowheads="1"/>
          </p:cNvSpPr>
          <p:nvPr/>
        </p:nvSpPr>
        <p:spPr bwMode="auto">
          <a:xfrm>
            <a:off x="41402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27866" name="Поле 269"/>
          <p:cNvSpPr txBox="1">
            <a:spLocks noChangeArrowheads="1"/>
          </p:cNvSpPr>
          <p:nvPr/>
        </p:nvSpPr>
        <p:spPr bwMode="auto">
          <a:xfrm>
            <a:off x="47879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27867" name="Поле 270"/>
          <p:cNvSpPr txBox="1">
            <a:spLocks noChangeArrowheads="1"/>
          </p:cNvSpPr>
          <p:nvPr/>
        </p:nvSpPr>
        <p:spPr bwMode="auto">
          <a:xfrm>
            <a:off x="5364163" y="24209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7868" name="Поле 271"/>
          <p:cNvSpPr txBox="1">
            <a:spLocks noChangeArrowheads="1"/>
          </p:cNvSpPr>
          <p:nvPr/>
        </p:nvSpPr>
        <p:spPr bwMode="auto">
          <a:xfrm>
            <a:off x="1331913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27869" name="Поле 272"/>
          <p:cNvSpPr txBox="1">
            <a:spLocks noChangeArrowheads="1"/>
          </p:cNvSpPr>
          <p:nvPr/>
        </p:nvSpPr>
        <p:spPr bwMode="auto">
          <a:xfrm>
            <a:off x="1331913" y="1916113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27870" name="Поле 273"/>
          <p:cNvSpPr txBox="1">
            <a:spLocks noChangeArrowheads="1"/>
          </p:cNvSpPr>
          <p:nvPr/>
        </p:nvSpPr>
        <p:spPr bwMode="auto">
          <a:xfrm>
            <a:off x="1331913" y="2997200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27871" name="Поле 274"/>
          <p:cNvSpPr txBox="1">
            <a:spLocks noChangeArrowheads="1"/>
          </p:cNvSpPr>
          <p:nvPr/>
        </p:nvSpPr>
        <p:spPr bwMode="auto">
          <a:xfrm>
            <a:off x="1403350" y="3500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7872" name="Поле 275"/>
          <p:cNvSpPr txBox="1">
            <a:spLocks noChangeArrowheads="1"/>
          </p:cNvSpPr>
          <p:nvPr/>
        </p:nvSpPr>
        <p:spPr bwMode="auto">
          <a:xfrm>
            <a:off x="4140200" y="26035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27873" name="Поле 276"/>
          <p:cNvSpPr txBox="1">
            <a:spLocks noChangeArrowheads="1"/>
          </p:cNvSpPr>
          <p:nvPr/>
        </p:nvSpPr>
        <p:spPr bwMode="auto">
          <a:xfrm>
            <a:off x="4211638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27874" name="Поле 277"/>
          <p:cNvSpPr txBox="1">
            <a:spLocks noChangeArrowheads="1"/>
          </p:cNvSpPr>
          <p:nvPr/>
        </p:nvSpPr>
        <p:spPr bwMode="auto">
          <a:xfrm>
            <a:off x="4211638" y="18446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27875" name="Поле 278"/>
          <p:cNvSpPr txBox="1">
            <a:spLocks noChangeArrowheads="1"/>
          </p:cNvSpPr>
          <p:nvPr/>
        </p:nvSpPr>
        <p:spPr bwMode="auto">
          <a:xfrm>
            <a:off x="4211638" y="292417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27876" name="Поле 279"/>
          <p:cNvSpPr txBox="1">
            <a:spLocks noChangeArrowheads="1"/>
          </p:cNvSpPr>
          <p:nvPr/>
        </p:nvSpPr>
        <p:spPr bwMode="auto">
          <a:xfrm>
            <a:off x="4211638" y="35004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27877" name="Поле 280"/>
          <p:cNvSpPr txBox="1">
            <a:spLocks noChangeArrowheads="1"/>
          </p:cNvSpPr>
          <p:nvPr/>
        </p:nvSpPr>
        <p:spPr bwMode="auto">
          <a:xfrm>
            <a:off x="4211638" y="400526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37145" name="Поле 281"/>
          <p:cNvSpPr txBox="1">
            <a:spLocks noChangeArrowheads="1"/>
          </p:cNvSpPr>
          <p:nvPr/>
        </p:nvSpPr>
        <p:spPr bwMode="auto">
          <a:xfrm>
            <a:off x="5292725" y="141287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3.</a:t>
            </a:r>
          </a:p>
        </p:txBody>
      </p:sp>
      <p:sp>
        <p:nvSpPr>
          <p:cNvPr id="37146" name="Поле 282"/>
          <p:cNvSpPr txBox="1">
            <a:spLocks noChangeArrowheads="1"/>
          </p:cNvSpPr>
          <p:nvPr/>
        </p:nvSpPr>
        <p:spPr bwMode="auto">
          <a:xfrm>
            <a:off x="5364163" y="292417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37147" name="Поле 283"/>
          <p:cNvSpPr txBox="1">
            <a:spLocks noChangeArrowheads="1"/>
          </p:cNvSpPr>
          <p:nvPr/>
        </p:nvSpPr>
        <p:spPr bwMode="auto">
          <a:xfrm>
            <a:off x="5364163" y="342900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37148" name="Поле 284"/>
          <p:cNvSpPr txBox="1">
            <a:spLocks noChangeArrowheads="1"/>
          </p:cNvSpPr>
          <p:nvPr/>
        </p:nvSpPr>
        <p:spPr bwMode="auto">
          <a:xfrm>
            <a:off x="5364163" y="393382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7149" name="Поле 285"/>
          <p:cNvSpPr txBox="1">
            <a:spLocks noChangeArrowheads="1"/>
          </p:cNvSpPr>
          <p:nvPr/>
        </p:nvSpPr>
        <p:spPr bwMode="auto">
          <a:xfrm>
            <a:off x="5364163" y="5084763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7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03" grpId="0"/>
      <p:bldP spid="37145" grpId="0"/>
      <p:bldP spid="37145" grpId="1"/>
      <p:bldP spid="37146" grpId="0"/>
      <p:bldP spid="37147" grpId="0"/>
      <p:bldP spid="37148" grpId="0"/>
      <p:bldP spid="37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b="1" i="1" dirty="0" smtClean="0"/>
              <a:t>Разминка</a:t>
            </a:r>
            <a:endParaRPr lang="ru-RU" b="1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857232"/>
            <a:ext cx="7686700" cy="5715040"/>
          </a:xfrm>
        </p:spPr>
        <p:txBody>
          <a:bodyPr/>
          <a:lstStyle/>
          <a:p>
            <a:pPr>
              <a:buNone/>
            </a:pPr>
            <a:r>
              <a:rPr lang="ru-RU" sz="8000" b="1" i="1" dirty="0" smtClean="0"/>
              <a:t>27·25·4</a:t>
            </a:r>
          </a:p>
          <a:p>
            <a:pPr>
              <a:buNone/>
            </a:pPr>
            <a:r>
              <a:rPr lang="ru-RU" sz="8000" b="1" i="1" dirty="0" smtClean="0"/>
              <a:t>48·125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pPr>
              <a:buNone/>
            </a:pPr>
            <a:r>
              <a:rPr lang="ru-RU" sz="8000" b="1" i="1" dirty="0" smtClean="0"/>
              <a:t>4836:12</a:t>
            </a:r>
          </a:p>
          <a:p>
            <a:pPr>
              <a:buNone/>
            </a:pPr>
            <a:r>
              <a:rPr lang="ru-RU" sz="8000" b="1" i="1" dirty="0" smtClean="0"/>
              <a:t>128:8:2</a:t>
            </a:r>
          </a:p>
          <a:p>
            <a:pPr>
              <a:buNone/>
            </a:pPr>
            <a:r>
              <a:rPr lang="ru-RU" sz="8000" b="1" i="1" dirty="0" smtClean="0"/>
              <a:t>280:30</a:t>
            </a:r>
            <a:endParaRPr lang="ru-RU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543824" cy="4911741"/>
          </a:xfrm>
        </p:spPr>
        <p:txBody>
          <a:bodyPr/>
          <a:lstStyle/>
          <a:p>
            <a:r>
              <a:rPr lang="ru-RU" sz="4800" b="1" i="1" dirty="0" smtClean="0"/>
              <a:t>Упростите выражение</a:t>
            </a:r>
          </a:p>
          <a:p>
            <a:pPr>
              <a:buNone/>
            </a:pPr>
            <a:r>
              <a:rPr lang="ru-RU" sz="8000" b="1" i="1" dirty="0" smtClean="0"/>
              <a:t> </a:t>
            </a:r>
            <a:r>
              <a:rPr lang="ru-RU" sz="8000" b="1" i="1" dirty="0" err="1" smtClean="0"/>
              <a:t>р</a:t>
            </a:r>
            <a:r>
              <a:rPr lang="ru-RU" sz="8000" b="1" i="1" dirty="0" smtClean="0"/>
              <a:t>·23·8</a:t>
            </a:r>
          </a:p>
          <a:p>
            <a:pPr>
              <a:buNone/>
            </a:pP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35·</a:t>
            </a:r>
            <a:r>
              <a:rPr lang="ru-RU" sz="8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·20·а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7758138" cy="4768865"/>
          </a:xfrm>
        </p:spPr>
        <p:txBody>
          <a:bodyPr/>
          <a:lstStyle/>
          <a:p>
            <a:r>
              <a:rPr lang="ru-RU" sz="4800" b="1" i="1" dirty="0" smtClean="0"/>
              <a:t>Решите уравнение</a:t>
            </a:r>
          </a:p>
          <a:p>
            <a:pPr>
              <a:buNone/>
            </a:pPr>
            <a:r>
              <a:rPr lang="ru-RU" sz="8000" b="1" i="1" dirty="0" smtClean="0"/>
              <a:t>(5-у)·3=3</a:t>
            </a:r>
          </a:p>
          <a:p>
            <a:pPr>
              <a:buNone/>
            </a:pPr>
            <a:r>
              <a:rPr lang="ru-RU" sz="8000" b="1" i="1" dirty="0" smtClean="0"/>
              <a:t>6х+6=6</a:t>
            </a:r>
          </a:p>
          <a:p>
            <a:endParaRPr lang="ru-RU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7200" b="1" i="1" dirty="0" smtClean="0"/>
              <a:t>    25:х=х·5</a:t>
            </a:r>
          </a:p>
          <a:p>
            <a:pPr>
              <a:buNone/>
            </a:pPr>
            <a:r>
              <a:rPr lang="ru-RU" sz="7200" b="1" i="1" dirty="0" smtClean="0"/>
              <a:t>   4+х·х=29</a:t>
            </a:r>
            <a:endParaRPr lang="ru-RU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изменится частное, если делимое и делитель увеличить в 5 раз?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изменится произведение, если каждый множитель увеличить в 5 раз?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596</Words>
  <PresentationFormat>Экран (4:3)</PresentationFormat>
  <Paragraphs>289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Оформление по умолчанию</vt:lpstr>
      <vt:lpstr>Умножение и деление натуральных чисел</vt:lpstr>
      <vt:lpstr>Слайд 2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Слайд 11</vt:lpstr>
      <vt:lpstr>Слайд 12</vt:lpstr>
      <vt:lpstr>Разминка</vt:lpstr>
      <vt:lpstr>Решите уравнение:</vt:lpstr>
      <vt:lpstr>Решите задачу с помощью уравнения: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натуральных чисел</dc:title>
  <cp:lastModifiedBy>User</cp:lastModifiedBy>
  <cp:revision>28</cp:revision>
  <dcterms:modified xsi:type="dcterms:W3CDTF">2012-12-09T13:39:16Z</dcterms:modified>
</cp:coreProperties>
</file>