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2" r:id="rId4"/>
    <p:sldId id="257" r:id="rId5"/>
    <p:sldId id="263" r:id="rId6"/>
    <p:sldId id="258" r:id="rId7"/>
    <p:sldId id="259" r:id="rId8"/>
    <p:sldId id="260" r:id="rId9"/>
    <p:sldId id="266" r:id="rId10"/>
    <p:sldId id="276" r:id="rId11"/>
    <p:sldId id="267" r:id="rId12"/>
    <p:sldId id="270" r:id="rId13"/>
    <p:sldId id="268" r:id="rId14"/>
    <p:sldId id="271" r:id="rId15"/>
    <p:sldId id="272" r:id="rId16"/>
    <p:sldId id="277" r:id="rId17"/>
    <p:sldId id="269" r:id="rId18"/>
    <p:sldId id="264" r:id="rId19"/>
    <p:sldId id="275" r:id="rId20"/>
    <p:sldId id="274" r:id="rId21"/>
    <p:sldId id="273" r:id="rId22"/>
    <p:sldId id="278" r:id="rId23"/>
    <p:sldId id="261" r:id="rId24"/>
    <p:sldId id="280" r:id="rId25"/>
    <p:sldId id="279" r:id="rId26"/>
    <p:sldId id="283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33CC"/>
    <a:srgbClr val="003399"/>
    <a:srgbClr val="FF33CC"/>
    <a:srgbClr val="FFFF00"/>
    <a:srgbClr val="6600FF"/>
    <a:srgbClr val="FF99CC"/>
    <a:srgbClr val="FF99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5C9-341A-4F17-A219-BBBD2DCAABBE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8982-BB0E-480E-90C8-6C7B5EE5B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5C9-341A-4F17-A219-BBBD2DCAABBE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8982-BB0E-480E-90C8-6C7B5EE5B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5C9-341A-4F17-A219-BBBD2DCAABBE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8982-BB0E-480E-90C8-6C7B5EE5B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144B6A5-A508-4770-B1E6-711FB0217D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5C9-341A-4F17-A219-BBBD2DCAABBE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8982-BB0E-480E-90C8-6C7B5EE5B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5C9-341A-4F17-A219-BBBD2DCAABBE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8982-BB0E-480E-90C8-6C7B5EE5B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5C9-341A-4F17-A219-BBBD2DCAABBE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8982-BB0E-480E-90C8-6C7B5EE5B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5C9-341A-4F17-A219-BBBD2DCAABBE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8982-BB0E-480E-90C8-6C7B5EE5B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5C9-341A-4F17-A219-BBBD2DCAABBE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8982-BB0E-480E-90C8-6C7B5EE5B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5C9-341A-4F17-A219-BBBD2DCAABBE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8982-BB0E-480E-90C8-6C7B5EE5B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5C9-341A-4F17-A219-BBBD2DCAABBE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8982-BB0E-480E-90C8-6C7B5EE5B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5C9-341A-4F17-A219-BBBD2DCAABBE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8982-BB0E-480E-90C8-6C7B5EE5B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D35C9-341A-4F17-A219-BBBD2DCAABBE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68982-BB0E-480E-90C8-6C7B5EE5B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Урок русского языка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357562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4 класс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2011 – 2012 </a:t>
            </a:r>
            <a:r>
              <a:rPr lang="ru-RU" dirty="0" err="1" smtClean="0">
                <a:solidFill>
                  <a:srgbClr val="FFFF00"/>
                </a:solidFill>
              </a:rPr>
              <a:t>уч</a:t>
            </a:r>
            <a:r>
              <a:rPr lang="ru-RU" smtClean="0">
                <a:solidFill>
                  <a:srgbClr val="FFFF00"/>
                </a:solidFill>
              </a:rPr>
              <a:t>. </a:t>
            </a:r>
            <a:r>
              <a:rPr lang="ru-RU" dirty="0" smtClean="0">
                <a:solidFill>
                  <a:srgbClr val="FFFF00"/>
                </a:solidFill>
              </a:rPr>
              <a:t>год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Учитель:  </a:t>
            </a:r>
            <a:r>
              <a:rPr lang="ru-RU" dirty="0" err="1" smtClean="0">
                <a:solidFill>
                  <a:srgbClr val="FFFF00"/>
                </a:solidFill>
              </a:rPr>
              <a:t>Колтунова</a:t>
            </a:r>
            <a:r>
              <a:rPr lang="ru-RU" dirty="0" smtClean="0">
                <a:solidFill>
                  <a:srgbClr val="FFFF00"/>
                </a:solidFill>
              </a:rPr>
              <a:t> С.И.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480" y="357166"/>
            <a:ext cx="5572164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3399"/>
                </a:solidFill>
              </a:rPr>
              <a:t>Тема урока</a:t>
            </a:r>
            <a:endParaRPr lang="ru-RU" sz="3600" b="1" dirty="0">
              <a:solidFill>
                <a:srgbClr val="003399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71472" y="2000240"/>
            <a:ext cx="7643866" cy="4214842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Мягкий знак </a:t>
            </a:r>
          </a:p>
          <a:p>
            <a:pPr algn="ctr"/>
            <a:r>
              <a:rPr lang="ru-RU" sz="4400" b="1" dirty="0" smtClean="0">
                <a:solidFill>
                  <a:srgbClr val="3333CC"/>
                </a:solidFill>
                <a:latin typeface="Monotype Corsiva" pitchFamily="66" charset="0"/>
              </a:rPr>
              <a:t>после шипящих в глаголах</a:t>
            </a:r>
            <a:endParaRPr lang="ru-RU" sz="4400" b="1" dirty="0">
              <a:solidFill>
                <a:srgbClr val="3333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2420938"/>
            <a:ext cx="8007350" cy="36750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8" name="Picture 4" descr="C59E8878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214290"/>
            <a:ext cx="2071702" cy="2133600"/>
          </a:xfrm>
          <a:noFill/>
          <a:ln/>
        </p:spPr>
      </p:pic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3286116" y="0"/>
            <a:ext cx="4968884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Franklin Gothic Medium" pitchFamily="34" charset="0"/>
                <a:cs typeface="Arial"/>
              </a:rPr>
              <a:t>Какой частью 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Franklin Gothic Medium" pitchFamily="34" charset="0"/>
                <a:cs typeface="Arial"/>
              </a:rPr>
              <a:t>речи 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Franklin Gothic Medium" pitchFamily="34" charset="0"/>
                <a:cs typeface="Arial"/>
              </a:rPr>
              <a:t>являются 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Franklin Gothic Medium" pitchFamily="34" charset="0"/>
                <a:cs typeface="Arial"/>
              </a:rPr>
              <a:t>выделенные слова</a:t>
            </a:r>
          </a:p>
        </p:txBody>
      </p:sp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8501090" y="1500174"/>
            <a:ext cx="35719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323850" y="1989138"/>
            <a:ext cx="8569325" cy="4868862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003399"/>
                </a:solidFill>
              </a:rPr>
              <a:t>Семь раз отмерь, один раз </a:t>
            </a:r>
            <a:r>
              <a:rPr lang="ru-RU" sz="3600" b="1" dirty="0" smtClean="0">
                <a:solidFill>
                  <a:srgbClr val="FF0000"/>
                </a:solidFill>
              </a:rPr>
              <a:t>отрежь. </a:t>
            </a:r>
          </a:p>
          <a:p>
            <a:pPr algn="ctr"/>
            <a:r>
              <a:rPr lang="ru-RU" sz="3600" b="1" dirty="0" smtClean="0">
                <a:solidFill>
                  <a:srgbClr val="009900"/>
                </a:solidFill>
              </a:rPr>
              <a:t>За двумя зайцами </a:t>
            </a:r>
            <a:r>
              <a:rPr lang="ru-RU" sz="3600" b="1" dirty="0" smtClean="0">
                <a:solidFill>
                  <a:srgbClr val="FF0000"/>
                </a:solidFill>
              </a:rPr>
              <a:t>погонишься, </a:t>
            </a:r>
          </a:p>
          <a:p>
            <a:pPr algn="ctr"/>
            <a:r>
              <a:rPr lang="ru-RU" sz="3600" b="1" dirty="0" smtClean="0">
                <a:solidFill>
                  <a:srgbClr val="009900"/>
                </a:solidFill>
              </a:rPr>
              <a:t>ни одного </a:t>
            </a:r>
            <a:r>
              <a:rPr lang="ru-RU" sz="3600" b="1" dirty="0" smtClean="0">
                <a:solidFill>
                  <a:srgbClr val="FF0000"/>
                </a:solidFill>
              </a:rPr>
              <a:t>не поймаешь. </a:t>
            </a:r>
          </a:p>
          <a:p>
            <a:pPr algn="ctr"/>
            <a:r>
              <a:rPr lang="ru-RU" sz="3600" b="1" dirty="0" smtClean="0">
                <a:solidFill>
                  <a:srgbClr val="6600FF"/>
                </a:solidFill>
              </a:rPr>
              <a:t>Важно </a:t>
            </a:r>
            <a:r>
              <a:rPr lang="ru-RU" sz="3600" b="1" dirty="0" smtClean="0">
                <a:solidFill>
                  <a:srgbClr val="FF0000"/>
                </a:solidFill>
              </a:rPr>
              <a:t>беречь</a:t>
            </a:r>
            <a:r>
              <a:rPr lang="ru-RU" sz="3600" b="1" dirty="0" smtClean="0">
                <a:solidFill>
                  <a:srgbClr val="6600FF"/>
                </a:solidFill>
              </a:rPr>
              <a:t> платье </a:t>
            </a:r>
            <a:r>
              <a:rPr lang="ru-RU" sz="3600" b="1" dirty="0" err="1" smtClean="0">
                <a:solidFill>
                  <a:srgbClr val="6600FF"/>
                </a:solidFill>
              </a:rPr>
              <a:t>снову</a:t>
            </a:r>
            <a:r>
              <a:rPr lang="ru-RU" sz="3600" b="1" dirty="0" smtClean="0">
                <a:solidFill>
                  <a:srgbClr val="6600FF"/>
                </a:solidFill>
              </a:rPr>
              <a:t>, </a:t>
            </a:r>
          </a:p>
          <a:p>
            <a:pPr algn="ctr"/>
            <a:r>
              <a:rPr lang="ru-RU" sz="3600" b="1" dirty="0" smtClean="0">
                <a:solidFill>
                  <a:srgbClr val="6600FF"/>
                </a:solidFill>
              </a:rPr>
              <a:t>а честь смолоду.</a:t>
            </a:r>
            <a:endParaRPr lang="ru-RU" sz="3600" b="1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nimBg="1"/>
      <p:bldP spid="16391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28572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Вывод: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1643042" y="1571612"/>
            <a:ext cx="7500958" cy="5529276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003399"/>
                </a:solidFill>
              </a:rPr>
              <a:t>Во всех</a:t>
            </a:r>
          </a:p>
          <a:p>
            <a:pPr algn="ctr"/>
            <a:r>
              <a:rPr lang="ru-RU" sz="3200" b="1" dirty="0">
                <a:solidFill>
                  <a:srgbClr val="003399"/>
                </a:solidFill>
              </a:rPr>
              <a:t> глагольных формах</a:t>
            </a:r>
          </a:p>
          <a:p>
            <a:pPr algn="ctr"/>
            <a:r>
              <a:rPr lang="ru-RU" sz="3200" b="1" dirty="0">
                <a:solidFill>
                  <a:srgbClr val="003399"/>
                </a:solidFill>
              </a:rPr>
              <a:t>  после шипящих</a:t>
            </a:r>
          </a:p>
          <a:p>
            <a:pPr algn="ctr"/>
            <a:r>
              <a:rPr lang="ru-RU" sz="3200" b="1" dirty="0">
                <a:solidFill>
                  <a:srgbClr val="003399"/>
                </a:solidFill>
              </a:rPr>
              <a:t>пишется  </a:t>
            </a:r>
            <a:r>
              <a:rPr lang="ru-RU" sz="3200" b="1" dirty="0">
                <a:solidFill>
                  <a:srgbClr val="FF0000"/>
                </a:solidFill>
              </a:rPr>
              <a:t>мягкий знак!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285728"/>
            <a:ext cx="6786610" cy="85725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Подумай!</a:t>
            </a:r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755650" y="1571613"/>
            <a:ext cx="5688013" cy="796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1010"/>
                </a:solidFill>
                <a:latin typeface="Arial"/>
                <a:cs typeface="Arial"/>
              </a:rPr>
              <a:t> 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1010"/>
              </a:solidFill>
              <a:latin typeface="Arial"/>
              <a:cs typeface="Arial"/>
            </a:endParaRPr>
          </a:p>
        </p:txBody>
      </p:sp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6443663" y="1773238"/>
            <a:ext cx="5461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3322" name="WordArt 10"/>
          <p:cNvSpPr>
            <a:spLocks noChangeArrowheads="1" noChangeShapeType="1" noTextEdit="1"/>
          </p:cNvSpPr>
          <p:nvPr/>
        </p:nvSpPr>
        <p:spPr bwMode="auto">
          <a:xfrm>
            <a:off x="900113" y="2636838"/>
            <a:ext cx="5040312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66"/>
              </a:solidFill>
              <a:latin typeface="Arial"/>
              <a:cs typeface="Arial"/>
            </a:endParaRPr>
          </a:p>
        </p:txBody>
      </p:sp>
      <p:sp>
        <p:nvSpPr>
          <p:cNvPr id="13323" name="WordArt 11"/>
          <p:cNvSpPr>
            <a:spLocks noChangeArrowheads="1" noChangeShapeType="1" noTextEdit="1"/>
          </p:cNvSpPr>
          <p:nvPr/>
        </p:nvSpPr>
        <p:spPr bwMode="auto">
          <a:xfrm>
            <a:off x="6372225" y="2565400"/>
            <a:ext cx="4730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3324" name="WordArt 12"/>
          <p:cNvSpPr>
            <a:spLocks noChangeArrowheads="1" noChangeShapeType="1" noTextEdit="1"/>
          </p:cNvSpPr>
          <p:nvPr/>
        </p:nvSpPr>
        <p:spPr bwMode="auto">
          <a:xfrm>
            <a:off x="611188" y="3429000"/>
            <a:ext cx="56165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370"/>
              </a:solidFill>
              <a:latin typeface="Arial"/>
              <a:cs typeface="Arial"/>
            </a:endParaRPr>
          </a:p>
        </p:txBody>
      </p:sp>
      <p:sp>
        <p:nvSpPr>
          <p:cNvPr id="13325" name="WordArt 13"/>
          <p:cNvSpPr>
            <a:spLocks noChangeArrowheads="1" noChangeShapeType="1" noTextEdit="1"/>
          </p:cNvSpPr>
          <p:nvPr/>
        </p:nvSpPr>
        <p:spPr bwMode="auto">
          <a:xfrm>
            <a:off x="6516688" y="3357563"/>
            <a:ext cx="647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3326" name="WordArt 14"/>
          <p:cNvSpPr>
            <a:spLocks noChangeArrowheads="1" noChangeShapeType="1" noTextEdit="1"/>
          </p:cNvSpPr>
          <p:nvPr/>
        </p:nvSpPr>
        <p:spPr bwMode="auto">
          <a:xfrm>
            <a:off x="785786" y="4572008"/>
            <a:ext cx="554513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003300"/>
              </a:solidFill>
              <a:latin typeface="Arial"/>
              <a:cs typeface="Arial"/>
            </a:endParaRPr>
          </a:p>
        </p:txBody>
      </p:sp>
      <p:sp>
        <p:nvSpPr>
          <p:cNvPr id="13327" name="WordArt 15"/>
          <p:cNvSpPr>
            <a:spLocks noChangeArrowheads="1" noChangeShapeType="1" noTextEdit="1"/>
          </p:cNvSpPr>
          <p:nvPr/>
        </p:nvSpPr>
        <p:spPr bwMode="auto">
          <a:xfrm>
            <a:off x="6659563" y="4508500"/>
            <a:ext cx="546100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571612"/>
            <a:ext cx="8001056" cy="50720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7030A0"/>
                </a:solidFill>
              </a:rPr>
              <a:t>Читаеш</a:t>
            </a:r>
            <a:r>
              <a:rPr lang="ru-RU" sz="6600" b="1" dirty="0" smtClean="0">
                <a:solidFill>
                  <a:srgbClr val="FF0000"/>
                </a:solidFill>
              </a:rPr>
              <a:t>        ?</a:t>
            </a:r>
          </a:p>
          <a:p>
            <a:pPr algn="ctr"/>
            <a:r>
              <a:rPr lang="ru-RU" sz="6600" b="1" dirty="0" err="1" smtClean="0">
                <a:solidFill>
                  <a:srgbClr val="00B050"/>
                </a:solidFill>
              </a:rPr>
              <a:t>Умееш</a:t>
            </a:r>
            <a:r>
              <a:rPr lang="ru-RU" sz="6600" b="1" dirty="0" smtClean="0">
                <a:solidFill>
                  <a:srgbClr val="00B050"/>
                </a:solidFill>
              </a:rPr>
              <a:t> </a:t>
            </a:r>
            <a:r>
              <a:rPr lang="ru-RU" sz="6600" b="1" dirty="0" smtClean="0">
                <a:solidFill>
                  <a:srgbClr val="FF0000"/>
                </a:solidFill>
              </a:rPr>
              <a:t>        ?</a:t>
            </a:r>
          </a:p>
          <a:p>
            <a:pPr algn="ctr"/>
            <a:r>
              <a:rPr lang="ru-RU" sz="6600" b="1" dirty="0" err="1" smtClean="0">
                <a:solidFill>
                  <a:srgbClr val="3333CC"/>
                </a:solidFill>
              </a:rPr>
              <a:t>Слушаеш</a:t>
            </a:r>
            <a:r>
              <a:rPr lang="ru-RU" sz="6600" b="1" dirty="0" smtClean="0">
                <a:solidFill>
                  <a:srgbClr val="FF0000"/>
                </a:solidFill>
              </a:rPr>
              <a:t>    ?</a:t>
            </a:r>
          </a:p>
          <a:p>
            <a:pPr algn="ctr"/>
            <a:r>
              <a:rPr lang="ru-RU" sz="6600" b="1" dirty="0" err="1" smtClean="0">
                <a:solidFill>
                  <a:schemeClr val="accent6">
                    <a:lumMod val="75000"/>
                  </a:schemeClr>
                </a:solidFill>
              </a:rPr>
              <a:t>Уважаеш</a:t>
            </a:r>
            <a:r>
              <a:rPr lang="ru-RU" sz="6600" b="1" dirty="0" smtClean="0">
                <a:solidFill>
                  <a:srgbClr val="FF0000"/>
                </a:solidFill>
              </a:rPr>
              <a:t>     ?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7752" y="1928802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rgbClr val="FF0000"/>
                </a:solidFill>
              </a:rPr>
              <a:t>ь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2928934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rgbClr val="FF0000"/>
                </a:solidFill>
              </a:rPr>
              <a:t>ь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0694" y="392906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rgbClr val="FF0000"/>
                </a:solidFill>
              </a:rPr>
              <a:t>ь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9256" y="4929198"/>
            <a:ext cx="5000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rgbClr val="FF0000"/>
                </a:solidFill>
              </a:rPr>
              <a:t>ь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1" grpId="0" animBg="1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00034" y="214290"/>
            <a:ext cx="8229600" cy="127158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Работа по </a:t>
            </a:r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группам</a:t>
            </a:r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Упражнение 1,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с.94.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68313" y="2781300"/>
            <a:ext cx="2663825" cy="3600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1 ряд.</a:t>
            </a:r>
          </a:p>
          <a:p>
            <a:pPr algn="ctr"/>
            <a:r>
              <a:rPr lang="ru-RU" sz="3200" b="1" dirty="0">
                <a:solidFill>
                  <a:srgbClr val="800000"/>
                </a:solidFill>
              </a:rPr>
              <a:t>Глаголы</a:t>
            </a:r>
          </a:p>
          <a:p>
            <a:pPr algn="ctr"/>
            <a:r>
              <a:rPr lang="ru-RU" sz="3200" b="1" dirty="0">
                <a:solidFill>
                  <a:srgbClr val="800000"/>
                </a:solidFill>
              </a:rPr>
              <a:t>в </a:t>
            </a:r>
            <a:r>
              <a:rPr lang="ru-RU" sz="3200" b="1" dirty="0">
                <a:solidFill>
                  <a:srgbClr val="009900"/>
                </a:solidFill>
              </a:rPr>
              <a:t>начальной</a:t>
            </a:r>
          </a:p>
          <a:p>
            <a:pPr algn="ctr"/>
            <a:r>
              <a:rPr lang="ru-RU" sz="3200" b="1" dirty="0">
                <a:solidFill>
                  <a:srgbClr val="009900"/>
                </a:solidFill>
              </a:rPr>
              <a:t>форме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708400" y="2420938"/>
            <a:ext cx="2233613" cy="3960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2 ряд</a:t>
            </a:r>
          </a:p>
          <a:p>
            <a:pPr algn="ctr"/>
            <a:r>
              <a:rPr lang="ru-RU" sz="2800" b="1" dirty="0">
                <a:solidFill>
                  <a:srgbClr val="800000"/>
                </a:solidFill>
              </a:rPr>
              <a:t>Глаголы</a:t>
            </a:r>
          </a:p>
          <a:p>
            <a:pPr algn="ctr"/>
            <a:r>
              <a:rPr lang="ru-RU" sz="2800" b="1" dirty="0">
                <a:solidFill>
                  <a:srgbClr val="800000"/>
                </a:solidFill>
              </a:rPr>
              <a:t>в форме </a:t>
            </a:r>
          </a:p>
          <a:p>
            <a:pPr algn="ctr"/>
            <a:r>
              <a:rPr lang="ru-RU" sz="2800" b="1" dirty="0">
                <a:solidFill>
                  <a:srgbClr val="009900"/>
                </a:solidFill>
              </a:rPr>
              <a:t>2 </a:t>
            </a:r>
            <a:r>
              <a:rPr lang="ru-RU" sz="2800" b="1" dirty="0" smtClean="0">
                <a:solidFill>
                  <a:srgbClr val="009900"/>
                </a:solidFill>
              </a:rPr>
              <a:t>лица, </a:t>
            </a:r>
          </a:p>
          <a:p>
            <a:pPr algn="ctr"/>
            <a:r>
              <a:rPr lang="ru-RU" sz="2800" b="1" dirty="0" smtClean="0">
                <a:solidFill>
                  <a:srgbClr val="009900"/>
                </a:solidFill>
              </a:rPr>
              <a:t>ед. ч</a:t>
            </a:r>
            <a:r>
              <a:rPr lang="ru-RU" sz="2800" b="1" dirty="0" smtClean="0">
                <a:solidFill>
                  <a:srgbClr val="800000"/>
                </a:solidFill>
              </a:rPr>
              <a:t>.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300788" y="1989138"/>
            <a:ext cx="2519362" cy="4392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3 ряд.</a:t>
            </a:r>
          </a:p>
          <a:p>
            <a:pPr algn="ctr"/>
            <a:r>
              <a:rPr lang="ru-RU" sz="2800" b="1" dirty="0">
                <a:solidFill>
                  <a:srgbClr val="800000"/>
                </a:solidFill>
              </a:rPr>
              <a:t>Глаголы,</a:t>
            </a:r>
          </a:p>
          <a:p>
            <a:pPr algn="ctr"/>
            <a:r>
              <a:rPr lang="ru-RU" sz="2800" b="1" dirty="0">
                <a:solidFill>
                  <a:srgbClr val="800000"/>
                </a:solidFill>
              </a:rPr>
              <a:t>выражающие</a:t>
            </a:r>
          </a:p>
          <a:p>
            <a:pPr algn="ctr"/>
            <a:r>
              <a:rPr lang="ru-RU" sz="2800" b="1" dirty="0">
                <a:solidFill>
                  <a:srgbClr val="009900"/>
                </a:solidFill>
              </a:rPr>
              <a:t>совет,</a:t>
            </a:r>
          </a:p>
          <a:p>
            <a:pPr algn="ctr"/>
            <a:r>
              <a:rPr lang="ru-RU" sz="2800" b="1" dirty="0">
                <a:solidFill>
                  <a:srgbClr val="009900"/>
                </a:solidFill>
              </a:rPr>
              <a:t>просьбу, </a:t>
            </a:r>
          </a:p>
          <a:p>
            <a:pPr algn="ctr"/>
            <a:r>
              <a:rPr lang="ru-RU" sz="2800" b="1" dirty="0">
                <a:solidFill>
                  <a:srgbClr val="009900"/>
                </a:solidFill>
              </a:rPr>
              <a:t>приказ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2" grpId="0" animBg="1"/>
      <p:bldP spid="27653" grpId="0" animBg="1"/>
      <p:bldP spid="276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357158" y="2214554"/>
            <a:ext cx="2571768" cy="40941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1 ряд</a:t>
            </a:r>
          </a:p>
          <a:p>
            <a:pPr algn="ctr"/>
            <a:r>
              <a:rPr lang="ru-RU" sz="4000" b="1" dirty="0" smtClean="0">
                <a:solidFill>
                  <a:srgbClr val="009900"/>
                </a:solidFill>
              </a:rPr>
              <a:t>стричься</a:t>
            </a:r>
            <a:endParaRPr lang="ru-RU" sz="4000" b="1" dirty="0">
              <a:solidFill>
                <a:srgbClr val="0099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9900"/>
                </a:solidFill>
              </a:rPr>
              <a:t>беречь</a:t>
            </a:r>
            <a:endParaRPr lang="ru-RU" sz="4000" b="1" dirty="0">
              <a:solidFill>
                <a:srgbClr val="0099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9900"/>
                </a:solidFill>
              </a:rPr>
              <a:t>помочь</a:t>
            </a:r>
            <a:endParaRPr lang="ru-RU" sz="4000" b="1" dirty="0">
              <a:solidFill>
                <a:srgbClr val="009900"/>
              </a:solidFill>
            </a:endParaRPr>
          </a:p>
          <a:p>
            <a:pPr algn="ctr"/>
            <a:r>
              <a:rPr lang="ru-RU" sz="4000" b="1" dirty="0">
                <a:solidFill>
                  <a:srgbClr val="009900"/>
                </a:solidFill>
              </a:rPr>
              <a:t>прилечь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3428992" y="1857364"/>
            <a:ext cx="2579697" cy="4451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2 ряд</a:t>
            </a:r>
          </a:p>
          <a:p>
            <a:pPr algn="ctr"/>
            <a:r>
              <a:rPr lang="ru-RU" sz="4000" b="1" dirty="0" smtClean="0">
                <a:solidFill>
                  <a:srgbClr val="009900"/>
                </a:solidFill>
              </a:rPr>
              <a:t>идёшь</a:t>
            </a:r>
            <a:endParaRPr lang="ru-RU" sz="4000" b="1" dirty="0">
              <a:solidFill>
                <a:srgbClr val="0099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9900"/>
                </a:solidFill>
              </a:rPr>
              <a:t>учишь</a:t>
            </a:r>
            <a:endParaRPr lang="ru-RU" sz="4000" b="1" dirty="0">
              <a:solidFill>
                <a:srgbClr val="0099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9900"/>
                </a:solidFill>
              </a:rPr>
              <a:t>говоришь</a:t>
            </a:r>
            <a:endParaRPr lang="ru-RU" sz="4000" b="1" dirty="0">
              <a:solidFill>
                <a:srgbClr val="0099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9900"/>
                </a:solidFill>
              </a:rPr>
              <a:t>сидишь</a:t>
            </a:r>
            <a:endParaRPr lang="ru-RU" sz="4000" b="1" dirty="0">
              <a:solidFill>
                <a:srgbClr val="0099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9900"/>
                </a:solidFill>
              </a:rPr>
              <a:t>поёшь </a:t>
            </a:r>
            <a:endParaRPr lang="ru-RU" sz="4000" b="1" dirty="0">
              <a:solidFill>
                <a:srgbClr val="009900"/>
              </a:solidFill>
            </a:endParaRPr>
          </a:p>
          <a:p>
            <a:pPr algn="ctr"/>
            <a:r>
              <a:rPr lang="ru-RU" sz="4000" b="1" dirty="0">
                <a:solidFill>
                  <a:srgbClr val="009900"/>
                </a:solidFill>
              </a:rPr>
              <a:t>кричишь</a:t>
            </a: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6357950" y="2214554"/>
            <a:ext cx="2428891" cy="40941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3 </a:t>
            </a:r>
            <a:r>
              <a:rPr lang="ru-RU" sz="4000" b="1" dirty="0">
                <a:solidFill>
                  <a:srgbClr val="FF0000"/>
                </a:solidFill>
              </a:rPr>
              <a:t>ряд</a:t>
            </a:r>
          </a:p>
          <a:p>
            <a:pPr algn="ctr"/>
            <a:r>
              <a:rPr lang="ru-RU" sz="4000" b="1" dirty="0" smtClean="0">
                <a:solidFill>
                  <a:srgbClr val="009900"/>
                </a:solidFill>
              </a:rPr>
              <a:t>не плачь</a:t>
            </a:r>
            <a:endParaRPr lang="ru-RU" sz="4000" b="1" dirty="0">
              <a:solidFill>
                <a:srgbClr val="0099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9900"/>
                </a:solidFill>
              </a:rPr>
              <a:t>съешь </a:t>
            </a:r>
            <a:endParaRPr lang="ru-RU" sz="4000" b="1" dirty="0">
              <a:solidFill>
                <a:srgbClr val="0099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9900"/>
                </a:solidFill>
              </a:rPr>
              <a:t>отрежь</a:t>
            </a:r>
            <a:endParaRPr lang="ru-RU" sz="4000" b="1" dirty="0">
              <a:solidFill>
                <a:srgbClr val="009900"/>
              </a:solidFill>
            </a:endParaRPr>
          </a:p>
          <a:p>
            <a:pPr algn="ctr"/>
            <a:r>
              <a:rPr lang="ru-RU" sz="4000" b="1" dirty="0">
                <a:solidFill>
                  <a:srgbClr val="009900"/>
                </a:solidFill>
              </a:rPr>
              <a:t>намажь</a:t>
            </a:r>
          </a:p>
          <a:p>
            <a:pPr algn="ctr"/>
            <a:endParaRPr lang="ru-RU" sz="3200" b="1" dirty="0">
              <a:solidFill>
                <a:srgbClr val="800080"/>
              </a:solidFill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1285852" y="214290"/>
            <a:ext cx="6572296" cy="1200128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3399"/>
                </a:solidFill>
              </a:rPr>
              <a:t>Проверь!</a:t>
            </a:r>
            <a:endParaRPr lang="ru-RU" sz="44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2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1500166" y="857232"/>
            <a:ext cx="5572164" cy="5214974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</a:rPr>
              <a:t>Во всех глагольных формах пишется </a:t>
            </a:r>
            <a:r>
              <a:rPr lang="ru-RU" sz="3600" b="1" dirty="0" smtClean="0">
                <a:solidFill>
                  <a:srgbClr val="FF0000"/>
                </a:solidFill>
              </a:rPr>
              <a:t>мягкий знак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0"/>
            <a:ext cx="7715304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3399"/>
                </a:solidFill>
              </a:rPr>
              <a:t>Самостоятельная работа</a:t>
            </a:r>
            <a:endParaRPr lang="ru-RU" sz="4400" b="1" dirty="0">
              <a:solidFill>
                <a:srgbClr val="0033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3429000"/>
            <a:ext cx="678661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Сделай буквенную запись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ая круглая скобка 9"/>
          <p:cNvSpPr/>
          <p:nvPr/>
        </p:nvSpPr>
        <p:spPr>
          <a:xfrm>
            <a:off x="1000100" y="3357562"/>
            <a:ext cx="73152" cy="9144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4804287"/>
            <a:ext cx="67151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428604"/>
            <a:ext cx="3286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[ с </a:t>
            </a:r>
            <a:r>
              <a:rPr lang="ru-RU" sz="4000" b="1" dirty="0" err="1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п</a:t>
            </a:r>
            <a:r>
              <a:rPr lang="ru-RU" sz="40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р</a:t>
            </a:r>
            <a:r>
              <a:rPr lang="ru-RU" sz="40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 а ч ]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3108" y="-214338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,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0364" y="-214338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,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1428736"/>
            <a:ext cx="33575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[ а б ж э ч ] 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4678" y="857232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,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2357430"/>
            <a:ext cx="4071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  [ с т а и </a:t>
            </a:r>
            <a:r>
              <a:rPr lang="ru-RU" sz="4400" b="1" dirty="0" err="1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ш</a:t>
            </a:r>
            <a:r>
              <a:rPr lang="ru-RU" sz="4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 ]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3357562"/>
            <a:ext cx="4071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[ с т </a:t>
            </a:r>
            <a:r>
              <a:rPr lang="ru-RU" sz="4400" b="1" dirty="0" err="1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р</a:t>
            </a:r>
            <a:r>
              <a:rPr lang="ru-RU" sz="4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 и ч ] 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1472" y="5572140"/>
            <a:ext cx="36433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 [ с и </a:t>
            </a:r>
            <a:r>
              <a:rPr lang="ru-RU" sz="4400" b="1" dirty="0" err="1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д</a:t>
            </a:r>
            <a:r>
              <a:rPr lang="ru-RU" sz="4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и</a:t>
            </a:r>
            <a:r>
              <a:rPr lang="ru-RU" sz="4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ш</a:t>
            </a:r>
            <a:r>
              <a:rPr lang="ru-RU" sz="4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 ] 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8596" y="4429132"/>
            <a:ext cx="4071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 [  б и ж </a:t>
            </a:r>
            <a:r>
              <a:rPr lang="ru-RU" sz="4400" b="1" dirty="0" err="1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ы</a:t>
            </a:r>
            <a:r>
              <a:rPr lang="ru-RU" sz="4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ш</a:t>
            </a:r>
            <a:r>
              <a:rPr lang="ru-RU" sz="4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 ] 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71802" y="2786058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,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28728" y="3714752"/>
            <a:ext cx="671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,  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57290" y="4929198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,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5984" y="4929198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,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5008" y="428604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спряч</a:t>
            </a:r>
            <a:r>
              <a:rPr lang="ru-RU" sz="4800" b="1" dirty="0" smtClean="0">
                <a:solidFill>
                  <a:srgbClr val="FF0000"/>
                </a:solidFill>
              </a:rPr>
              <a:t>ь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5008" y="1428736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обжеч</a:t>
            </a:r>
            <a:r>
              <a:rPr lang="ru-RU" sz="4800" b="1" dirty="0" smtClean="0">
                <a:solidFill>
                  <a:srgbClr val="FF0000"/>
                </a:solidFill>
              </a:rPr>
              <a:t>ь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57884" y="2357430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стоиш</a:t>
            </a:r>
            <a:r>
              <a:rPr lang="ru-RU" sz="4800" b="1" dirty="0" smtClean="0">
                <a:solidFill>
                  <a:srgbClr val="FF0000"/>
                </a:solidFill>
              </a:rPr>
              <a:t>ь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43108" y="2786058"/>
            <a:ext cx="3626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,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86446" y="3286124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стрич</a:t>
            </a:r>
            <a:r>
              <a:rPr lang="ru-RU" sz="4800" b="1" dirty="0" smtClean="0">
                <a:solidFill>
                  <a:srgbClr val="FF0000"/>
                </a:solidFill>
              </a:rPr>
              <a:t>ь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15008" y="4357694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бежиш</a:t>
            </a:r>
            <a:r>
              <a:rPr lang="ru-RU" sz="4800" b="1" dirty="0" smtClean="0">
                <a:solidFill>
                  <a:srgbClr val="FF0000"/>
                </a:solidFill>
              </a:rPr>
              <a:t>ь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86446" y="5572140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сидиш</a:t>
            </a:r>
            <a:r>
              <a:rPr lang="ru-RU" sz="4800" b="1" dirty="0" smtClean="0">
                <a:solidFill>
                  <a:srgbClr val="FF0000"/>
                </a:solidFill>
              </a:rPr>
              <a:t>ь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0"/>
            <a:ext cx="7715304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3399"/>
                </a:solidFill>
              </a:rPr>
              <a:t>Самостоятельная работа</a:t>
            </a:r>
            <a:endParaRPr lang="ru-RU" sz="4400" b="1" dirty="0">
              <a:solidFill>
                <a:srgbClr val="0033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2000240"/>
            <a:ext cx="678661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Упражнение 5, с.96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42910" y="3429000"/>
            <a:ext cx="3286148" cy="321471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1 вариант</a:t>
            </a:r>
          </a:p>
          <a:p>
            <a:pPr algn="ctr"/>
            <a:endParaRPr lang="ru-RU" sz="36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1и2 строка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500694" y="3429000"/>
            <a:ext cx="3128978" cy="321471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9900"/>
                </a:solidFill>
              </a:rPr>
              <a:t>2 вариант</a:t>
            </a:r>
          </a:p>
          <a:p>
            <a:pPr algn="ctr"/>
            <a:endParaRPr lang="ru-RU" sz="3600" b="1" dirty="0" smtClean="0">
              <a:solidFill>
                <a:srgbClr val="0099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9900"/>
                </a:solidFill>
              </a:rPr>
              <a:t>3 и 4 строка</a:t>
            </a:r>
            <a:endParaRPr lang="ru-RU" sz="36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3647004-human-hand-isolated-on-white-holding-a-3d-globe-landscape-planet-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37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2857496"/>
            <a:ext cx="43577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Всё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 в наших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 руках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1428728" y="214290"/>
            <a:ext cx="6286544" cy="1057276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3399"/>
                </a:solidFill>
              </a:rPr>
              <a:t>Проверь!</a:t>
            </a:r>
            <a:endParaRPr lang="ru-RU" sz="4400" b="1" dirty="0">
              <a:solidFill>
                <a:srgbClr val="0033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357298"/>
            <a:ext cx="2000264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ноч</a:t>
            </a:r>
            <a:r>
              <a:rPr lang="ru-RU" sz="3200" dirty="0" smtClean="0">
                <a:solidFill>
                  <a:srgbClr val="FF0000"/>
                </a:solidFill>
              </a:rPr>
              <a:t>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143116"/>
            <a:ext cx="171451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луч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857496"/>
            <a:ext cx="192882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береч</a:t>
            </a:r>
            <a:r>
              <a:rPr lang="ru-RU" sz="3200" dirty="0" smtClean="0">
                <a:solidFill>
                  <a:srgbClr val="FF0000"/>
                </a:solidFill>
              </a:rPr>
              <a:t>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643314"/>
            <a:ext cx="192882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знаеш</a:t>
            </a:r>
            <a:r>
              <a:rPr lang="ru-RU" sz="3200" dirty="0" smtClean="0">
                <a:solidFill>
                  <a:srgbClr val="FF0000"/>
                </a:solidFill>
              </a:rPr>
              <a:t>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4429132"/>
            <a:ext cx="2000264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чертиш</a:t>
            </a:r>
            <a:r>
              <a:rPr lang="ru-RU" sz="3200" dirty="0" smtClean="0">
                <a:solidFill>
                  <a:srgbClr val="FF0000"/>
                </a:solidFill>
              </a:rPr>
              <a:t>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5214950"/>
            <a:ext cx="2000264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без туч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6000768"/>
            <a:ext cx="2000264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колюч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00760" y="2143116"/>
            <a:ext cx="2357454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9900"/>
                </a:solidFill>
              </a:rPr>
              <a:t>дремлеш</a:t>
            </a:r>
            <a:r>
              <a:rPr lang="ru-RU" sz="3200" dirty="0" smtClean="0">
                <a:solidFill>
                  <a:srgbClr val="FF0000"/>
                </a:solidFill>
              </a:rPr>
              <a:t>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00760" y="1357298"/>
            <a:ext cx="2214578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9900"/>
                </a:solidFill>
              </a:rPr>
              <a:t>вещ</a:t>
            </a:r>
            <a:r>
              <a:rPr lang="ru-RU" sz="3200" dirty="0" smtClean="0">
                <a:solidFill>
                  <a:srgbClr val="FF0000"/>
                </a:solidFill>
              </a:rPr>
              <a:t>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00760" y="2857496"/>
            <a:ext cx="214314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9900"/>
                </a:solidFill>
              </a:rPr>
              <a:t>могуч</a:t>
            </a:r>
            <a:endParaRPr lang="ru-RU" sz="3200" dirty="0">
              <a:solidFill>
                <a:srgbClr val="0099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00760" y="3643314"/>
            <a:ext cx="207170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9900"/>
                </a:solidFill>
              </a:rPr>
              <a:t>съеш</a:t>
            </a:r>
            <a:r>
              <a:rPr lang="ru-RU" sz="3200" dirty="0" smtClean="0">
                <a:solidFill>
                  <a:srgbClr val="FF0000"/>
                </a:solidFill>
              </a:rPr>
              <a:t>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00760" y="4429132"/>
            <a:ext cx="228601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9900"/>
                </a:solidFill>
              </a:rPr>
              <a:t>товарищ</a:t>
            </a:r>
            <a:endParaRPr lang="ru-RU" sz="3200" dirty="0">
              <a:solidFill>
                <a:srgbClr val="0099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00760" y="5214950"/>
            <a:ext cx="214314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9900"/>
                </a:solidFill>
              </a:rPr>
              <a:t>помоч</a:t>
            </a:r>
            <a:r>
              <a:rPr lang="ru-RU" sz="3200" dirty="0" smtClean="0">
                <a:solidFill>
                  <a:srgbClr val="FF0000"/>
                </a:solidFill>
              </a:rPr>
              <a:t>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00760" y="6000768"/>
            <a:ext cx="207170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9900"/>
                </a:solidFill>
              </a:rPr>
              <a:t>зажеч</a:t>
            </a:r>
            <a:r>
              <a:rPr lang="ru-RU" sz="3200" dirty="0" smtClean="0">
                <a:solidFill>
                  <a:srgbClr val="FF0000"/>
                </a:solidFill>
              </a:rPr>
              <a:t>ь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1357290" y="357166"/>
            <a:ext cx="6429420" cy="914400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3399"/>
                </a:solidFill>
              </a:rPr>
              <a:t>Проверь!</a:t>
            </a:r>
            <a:endParaRPr lang="ru-RU" sz="3600" b="1" dirty="0">
              <a:solidFill>
                <a:srgbClr val="003399"/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357422" y="1500174"/>
            <a:ext cx="4357718" cy="5000660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     +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      -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      -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4      -</a:t>
            </a:r>
          </a:p>
          <a:p>
            <a:pPr marL="342900" indent="-342900" algn="ctr">
              <a:buAutoNum type="arabicPlain" startAt="5"/>
            </a:pPr>
            <a:r>
              <a:rPr lang="ru-RU" sz="3200" b="1" dirty="0" smtClean="0">
                <a:solidFill>
                  <a:srgbClr val="FF0000"/>
                </a:solidFill>
              </a:rPr>
              <a:t>    -</a:t>
            </a:r>
          </a:p>
          <a:p>
            <a:pPr marL="342900" indent="-342900" algn="ctr">
              <a:buAutoNum type="arabicPlain" startAt="6"/>
            </a:pPr>
            <a:r>
              <a:rPr lang="ru-RU" sz="3200" b="1" dirty="0" smtClean="0">
                <a:solidFill>
                  <a:srgbClr val="FF0000"/>
                </a:solidFill>
              </a:rPr>
              <a:t>    +</a:t>
            </a:r>
          </a:p>
          <a:p>
            <a:pPr marL="342900" indent="-342900" algn="ctr">
              <a:buAutoNum type="arabicPlain" startAt="6"/>
            </a:pPr>
            <a:r>
              <a:rPr lang="ru-RU" sz="3200" b="1" dirty="0" smtClean="0">
                <a:solidFill>
                  <a:srgbClr val="FF0000"/>
                </a:solidFill>
              </a:rPr>
              <a:t>    +  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28" y="285728"/>
            <a:ext cx="614366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3399"/>
                </a:solidFill>
              </a:rPr>
              <a:t>Домашнее задание</a:t>
            </a:r>
            <a:endParaRPr lang="ru-RU" sz="3600" b="1" dirty="0">
              <a:solidFill>
                <a:srgbClr val="003399"/>
              </a:solidFill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3857620" y="1428736"/>
            <a:ext cx="4643470" cy="292895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Р.т. упр. 3, с. 36.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правило с. 94.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14" descr="i?id=62695953&amp;to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86124"/>
            <a:ext cx="3349824" cy="287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57DE3189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539750" y="692150"/>
            <a:ext cx="7704138" cy="4392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Всё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 наших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руках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Рисунок3.png"/>
          <p:cNvPicPr>
            <a:picLocks noChangeAspect="1" noChangeArrowheads="1"/>
          </p:cNvPicPr>
          <p:nvPr/>
        </p:nvPicPr>
        <p:blipFill>
          <a:blip r:embed="rId2" cstate="print">
            <a:lum bright="3000"/>
          </a:blip>
          <a:srcRect/>
          <a:stretch>
            <a:fillRect/>
          </a:stretch>
        </p:blipFill>
        <p:spPr bwMode="auto">
          <a:xfrm>
            <a:off x="0" y="-11113"/>
            <a:ext cx="9155112" cy="68691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0059444">
            <a:off x="4500737" y="1057781"/>
            <a:ext cx="372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214422"/>
            <a:ext cx="664373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</a:p>
          <a:p>
            <a:pPr algn="ctr"/>
            <a:r>
              <a:rPr lang="ru-RU" sz="6600" b="1" spc="50" dirty="0" smtClean="0">
                <a:ln w="11430"/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Всё в наших руках!</a:t>
            </a:r>
            <a:endParaRPr lang="ru-RU" sz="6600" b="1" spc="50" dirty="0">
              <a:ln w="11430"/>
              <a:solidFill>
                <a:srgbClr val="FF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EcoHands.jpg"/>
          <p:cNvPicPr>
            <a:picLocks noChangeAspect="1" noChangeArrowheads="1"/>
          </p:cNvPicPr>
          <p:nvPr/>
        </p:nvPicPr>
        <p:blipFill>
          <a:blip r:embed="rId3" cstate="print"/>
          <a:srcRect b="4176"/>
          <a:stretch>
            <a:fillRect/>
          </a:stretch>
        </p:blipFill>
        <p:spPr bwMode="auto">
          <a:xfrm>
            <a:off x="785786" y="1"/>
            <a:ext cx="771530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28992" y="2285992"/>
            <a:ext cx="25026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Всё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в наших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руках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557338"/>
            <a:ext cx="4176713" cy="5300662"/>
          </a:xfrm>
          <a:noFill/>
          <a:ln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850" y="1484313"/>
            <a:ext cx="424815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Grp="1" noChangeAspect="1" noChangeArrowheads="1"/>
          </p:cNvPicPr>
          <p:nvPr>
            <p:ph type="title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0825" y="0"/>
            <a:ext cx="4176713" cy="1519238"/>
          </a:xfrm>
          <a:noFill/>
          <a:ln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lum contrast="24000"/>
          </a:blip>
          <a:srcRect/>
          <a:stretch>
            <a:fillRect/>
          </a:stretch>
        </p:blipFill>
        <p:spPr bwMode="auto">
          <a:xfrm>
            <a:off x="4859338" y="0"/>
            <a:ext cx="428466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7ED4D33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14620"/>
            <a:ext cx="80645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00232" y="500042"/>
            <a:ext cx="535785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3399"/>
                </a:solidFill>
              </a:rPr>
              <a:t>Чистописание</a:t>
            </a:r>
            <a:endParaRPr lang="ru-RU" sz="44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785918" y="357166"/>
            <a:ext cx="5643602" cy="928694"/>
          </a:xfrm>
          <a:solidFill>
            <a:schemeClr val="bg1"/>
          </a:solidFill>
          <a:ln>
            <a:pattFill prst="plaid">
              <a:fgClr>
                <a:srgbClr val="800000"/>
              </a:fgClr>
              <a:bgClr>
                <a:srgbClr val="FFFFFF"/>
              </a:bgClr>
            </a:pattFill>
          </a:ln>
        </p:spPr>
        <p:txBody>
          <a:bodyPr/>
          <a:lstStyle/>
          <a:p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Словарная работа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2643182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т   </a:t>
            </a:r>
            <a:r>
              <a:rPr lang="ru-RU" sz="4000" b="1" dirty="0" err="1" smtClean="0">
                <a:solidFill>
                  <a:srgbClr val="FFFF00"/>
                </a:solidFill>
              </a:rPr>
              <a:t>варищ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4357694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в   </a:t>
            </a:r>
            <a:r>
              <a:rPr lang="ru-RU" sz="4000" b="1" dirty="0" err="1" smtClean="0">
                <a:solidFill>
                  <a:srgbClr val="FFFF00"/>
                </a:solidFill>
              </a:rPr>
              <a:t>лшебник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60" y="2643182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FFFF00"/>
                </a:solidFill>
              </a:rPr>
              <a:t>инж</a:t>
            </a:r>
            <a:r>
              <a:rPr lang="ru-RU" sz="4000" b="1" dirty="0" smtClean="0">
                <a:solidFill>
                  <a:srgbClr val="FFFF00"/>
                </a:solidFill>
              </a:rPr>
              <a:t>   </a:t>
            </a:r>
            <a:r>
              <a:rPr lang="ru-RU" sz="4000" b="1" dirty="0" err="1" smtClean="0">
                <a:solidFill>
                  <a:srgbClr val="FFFF00"/>
                </a:solidFill>
              </a:rPr>
              <a:t>нер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5429264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ч   л   век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3286124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FFFF00"/>
                </a:solidFill>
              </a:rPr>
              <a:t>уч</a:t>
            </a:r>
            <a:r>
              <a:rPr lang="ru-RU" sz="4000" b="1" dirty="0" smtClean="0">
                <a:solidFill>
                  <a:srgbClr val="FFFF00"/>
                </a:solidFill>
              </a:rPr>
              <a:t>   ник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5357826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FFFF00"/>
                </a:solidFill>
              </a:rPr>
              <a:t>д</a:t>
            </a:r>
            <a:r>
              <a:rPr lang="ru-RU" sz="4000" b="1" dirty="0" smtClean="0">
                <a:solidFill>
                  <a:srgbClr val="FFFF00"/>
                </a:solidFill>
              </a:rPr>
              <a:t>    </a:t>
            </a:r>
            <a:r>
              <a:rPr lang="ru-RU" sz="4000" b="1" dirty="0" err="1" smtClean="0">
                <a:solidFill>
                  <a:srgbClr val="FFFF00"/>
                </a:solidFill>
              </a:rPr>
              <a:t>журный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322" y="4286256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г    рой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928670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1857364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о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1643050"/>
            <a:ext cx="42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е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3042" y="164305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е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3504" y="2000240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и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2198" y="1785926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о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5206" y="1785926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е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4810" y="2143116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е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3900" y="2071678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15338" y="1000108"/>
            <a:ext cx="35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е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0430" y="1857364"/>
            <a:ext cx="487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о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1537 " pathEditMode="relative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722 0.16786 " pathEditMode="relative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142 0.12601 " pathEditMode="relative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848 0.36693 " pathEditMode="relative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048 0.48231 " pathEditMode="relative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083 0.55584 " pathEditMode="relative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8837 0.53503 " pathEditMode="relative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51 0.54543 " pathEditMode="relative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85728"/>
            <a:ext cx="6500858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3399"/>
                </a:solidFill>
              </a:rPr>
              <a:t>Составь предложение</a:t>
            </a:r>
            <a:endParaRPr lang="ru-RU" sz="4400" b="1" dirty="0">
              <a:solidFill>
                <a:srgbClr val="0033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428868"/>
            <a:ext cx="221457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товарищ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3500438"/>
            <a:ext cx="185738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купил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3429000"/>
            <a:ext cx="257176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хороший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7686" y="2428868"/>
            <a:ext cx="221457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щенок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3429000"/>
            <a:ext cx="150019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мой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38" y="4714884"/>
            <a:ext cx="1571636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есть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3504" y="4714884"/>
            <a:ext cx="2714644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маленький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5572140"/>
            <a:ext cx="2500330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заболел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857232"/>
            <a:ext cx="8143932" cy="1500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33CC"/>
                </a:solidFill>
              </a:rPr>
              <a:t>Выполним синтаксический анализ предложения</a:t>
            </a:r>
            <a:endParaRPr lang="ru-RU" sz="4000" b="1" dirty="0">
              <a:solidFill>
                <a:srgbClr val="0033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3857628"/>
            <a:ext cx="571504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Памятка на стр.  57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785794"/>
            <a:ext cx="2500330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3333CC"/>
                </a:solidFill>
              </a:rPr>
              <a:t>товарищ               </a:t>
            </a:r>
            <a:endParaRPr lang="ru-RU" sz="4000" b="1" dirty="0">
              <a:solidFill>
                <a:srgbClr val="3333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785794"/>
            <a:ext cx="278608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М.р.     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785794"/>
            <a:ext cx="785818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2214554"/>
            <a:ext cx="242889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0033CC"/>
                </a:solidFill>
              </a:rPr>
              <a:t>помощ</a:t>
            </a:r>
            <a:endParaRPr lang="ru-RU" sz="4000" b="1" dirty="0">
              <a:solidFill>
                <a:srgbClr val="0033CC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785794"/>
            <a:ext cx="714380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ь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43306" y="2214554"/>
            <a:ext cx="714380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ь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29190" y="2214554"/>
            <a:ext cx="714380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86512" y="2214554"/>
            <a:ext cx="200026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Ж.р.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3643314"/>
            <a:ext cx="242889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3333CC"/>
                </a:solidFill>
              </a:rPr>
              <a:t>задач</a:t>
            </a:r>
            <a:endParaRPr lang="ru-RU" sz="4000" b="1" dirty="0">
              <a:solidFill>
                <a:srgbClr val="3333CC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43306" y="3643314"/>
            <a:ext cx="785818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ь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0628" y="3643314"/>
            <a:ext cx="785818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29322" y="3643314"/>
            <a:ext cx="3000396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мн.ч.  Р.п.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5000636"/>
            <a:ext cx="2571768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33CC"/>
                </a:solidFill>
              </a:rPr>
              <a:t>могуч</a:t>
            </a:r>
            <a:endParaRPr lang="ru-RU" sz="4000" b="1" dirty="0">
              <a:solidFill>
                <a:srgbClr val="0033CC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14744" y="5000636"/>
            <a:ext cx="714380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ь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628" y="5000636"/>
            <a:ext cx="714380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29388" y="5000636"/>
            <a:ext cx="2286016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Кр</a:t>
            </a:r>
            <a:r>
              <a:rPr lang="ru-RU" sz="4000" b="1" dirty="0" smtClean="0">
                <a:solidFill>
                  <a:srgbClr val="FF0000"/>
                </a:solidFill>
              </a:rPr>
              <a:t>. прил.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663 0 " pathEditMode="relative" ptsTypes="AA">
                                      <p:cBhvr>
                                        <p:cTn id="9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8662" y="285728"/>
            <a:ext cx="6786610" cy="85725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Подумай!</a:t>
            </a:r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755650" y="1571613"/>
            <a:ext cx="5688013" cy="796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1010"/>
                </a:solidFill>
                <a:latin typeface="Arial"/>
                <a:cs typeface="Arial"/>
              </a:rPr>
              <a:t> 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1010"/>
              </a:solidFill>
              <a:latin typeface="Arial"/>
              <a:cs typeface="Arial"/>
            </a:endParaRPr>
          </a:p>
        </p:txBody>
      </p:sp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6443663" y="1773238"/>
            <a:ext cx="5461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3322" name="WordArt 10"/>
          <p:cNvSpPr>
            <a:spLocks noChangeArrowheads="1" noChangeShapeType="1" noTextEdit="1"/>
          </p:cNvSpPr>
          <p:nvPr/>
        </p:nvSpPr>
        <p:spPr bwMode="auto">
          <a:xfrm>
            <a:off x="900113" y="2636838"/>
            <a:ext cx="5040312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66"/>
              </a:solidFill>
              <a:latin typeface="Arial"/>
              <a:cs typeface="Arial"/>
            </a:endParaRPr>
          </a:p>
        </p:txBody>
      </p:sp>
      <p:sp>
        <p:nvSpPr>
          <p:cNvPr id="13323" name="WordArt 11"/>
          <p:cNvSpPr>
            <a:spLocks noChangeArrowheads="1" noChangeShapeType="1" noTextEdit="1"/>
          </p:cNvSpPr>
          <p:nvPr/>
        </p:nvSpPr>
        <p:spPr bwMode="auto">
          <a:xfrm>
            <a:off x="6372225" y="2565400"/>
            <a:ext cx="4730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3324" name="WordArt 12"/>
          <p:cNvSpPr>
            <a:spLocks noChangeArrowheads="1" noChangeShapeType="1" noTextEdit="1"/>
          </p:cNvSpPr>
          <p:nvPr/>
        </p:nvSpPr>
        <p:spPr bwMode="auto">
          <a:xfrm>
            <a:off x="611188" y="3429000"/>
            <a:ext cx="56165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370"/>
              </a:solidFill>
              <a:latin typeface="Arial"/>
              <a:cs typeface="Arial"/>
            </a:endParaRPr>
          </a:p>
        </p:txBody>
      </p:sp>
      <p:sp>
        <p:nvSpPr>
          <p:cNvPr id="13325" name="WordArt 13"/>
          <p:cNvSpPr>
            <a:spLocks noChangeArrowheads="1" noChangeShapeType="1" noTextEdit="1"/>
          </p:cNvSpPr>
          <p:nvPr/>
        </p:nvSpPr>
        <p:spPr bwMode="auto">
          <a:xfrm>
            <a:off x="6516688" y="3357563"/>
            <a:ext cx="647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3326" name="WordArt 14"/>
          <p:cNvSpPr>
            <a:spLocks noChangeArrowheads="1" noChangeShapeType="1" noTextEdit="1"/>
          </p:cNvSpPr>
          <p:nvPr/>
        </p:nvSpPr>
        <p:spPr bwMode="auto">
          <a:xfrm>
            <a:off x="785786" y="4572008"/>
            <a:ext cx="554513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003300"/>
              </a:solidFill>
              <a:latin typeface="Arial"/>
              <a:cs typeface="Arial"/>
            </a:endParaRPr>
          </a:p>
        </p:txBody>
      </p:sp>
      <p:sp>
        <p:nvSpPr>
          <p:cNvPr id="13327" name="WordArt 15"/>
          <p:cNvSpPr>
            <a:spLocks noChangeArrowheads="1" noChangeShapeType="1" noTextEdit="1"/>
          </p:cNvSpPr>
          <p:nvPr/>
        </p:nvSpPr>
        <p:spPr bwMode="auto">
          <a:xfrm>
            <a:off x="6659563" y="4508500"/>
            <a:ext cx="546100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571612"/>
            <a:ext cx="8001056" cy="50720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7030A0"/>
                </a:solidFill>
              </a:rPr>
              <a:t>Читаеш</a:t>
            </a:r>
            <a:r>
              <a:rPr lang="ru-RU" sz="6600" b="1" dirty="0" smtClean="0">
                <a:solidFill>
                  <a:srgbClr val="FF0000"/>
                </a:solidFill>
              </a:rPr>
              <a:t>  ?</a:t>
            </a:r>
          </a:p>
          <a:p>
            <a:pPr algn="ctr"/>
            <a:r>
              <a:rPr lang="ru-RU" sz="6600" b="1" dirty="0" err="1" smtClean="0">
                <a:solidFill>
                  <a:srgbClr val="00B050"/>
                </a:solidFill>
              </a:rPr>
              <a:t>Умееш</a:t>
            </a:r>
            <a:r>
              <a:rPr lang="ru-RU" sz="6600" b="1" dirty="0" smtClean="0">
                <a:solidFill>
                  <a:srgbClr val="FF0000"/>
                </a:solidFill>
              </a:rPr>
              <a:t>  ?</a:t>
            </a:r>
          </a:p>
          <a:p>
            <a:pPr algn="ctr"/>
            <a:r>
              <a:rPr lang="ru-RU" sz="6600" b="1" dirty="0" err="1" smtClean="0">
                <a:solidFill>
                  <a:srgbClr val="3333CC"/>
                </a:solidFill>
              </a:rPr>
              <a:t>Слушаеш</a:t>
            </a:r>
            <a:r>
              <a:rPr lang="ru-RU" sz="6600" b="1" dirty="0" smtClean="0">
                <a:solidFill>
                  <a:srgbClr val="FF0000"/>
                </a:solidFill>
              </a:rPr>
              <a:t>  ?</a:t>
            </a:r>
          </a:p>
          <a:p>
            <a:pPr algn="ctr"/>
            <a:r>
              <a:rPr lang="ru-RU" sz="6600" b="1" dirty="0" err="1" smtClean="0">
                <a:solidFill>
                  <a:schemeClr val="accent6">
                    <a:lumMod val="75000"/>
                  </a:schemeClr>
                </a:solidFill>
              </a:rPr>
              <a:t>Уважаеш</a:t>
            </a:r>
            <a:r>
              <a:rPr lang="ru-RU" sz="6600" b="1" dirty="0" smtClean="0">
                <a:solidFill>
                  <a:srgbClr val="FF0000"/>
                </a:solidFill>
              </a:rPr>
              <a:t>  ?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389</Words>
  <Application>Microsoft Office PowerPoint</Application>
  <PresentationFormat>Экран (4:3)</PresentationFormat>
  <Paragraphs>190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Урок русского языка</vt:lpstr>
      <vt:lpstr>Слайд 2</vt:lpstr>
      <vt:lpstr>Слайд 3</vt:lpstr>
      <vt:lpstr>Слайд 4</vt:lpstr>
      <vt:lpstr>Словарная работа</vt:lpstr>
      <vt:lpstr>Слайд 6</vt:lpstr>
      <vt:lpstr>Слайд 7</vt:lpstr>
      <vt:lpstr>Слайд 8</vt:lpstr>
      <vt:lpstr>Подумай!</vt:lpstr>
      <vt:lpstr>Слайд 10</vt:lpstr>
      <vt:lpstr>Слайд 11</vt:lpstr>
      <vt:lpstr>Вывод:</vt:lpstr>
      <vt:lpstr>Подумай!</vt:lpstr>
      <vt:lpstr>Работа по группам Упражнение 1, с.94.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</dc:title>
  <dc:creator>Admin</dc:creator>
  <cp:lastModifiedBy>Admin</cp:lastModifiedBy>
  <cp:revision>80</cp:revision>
  <dcterms:created xsi:type="dcterms:W3CDTF">2011-10-31T12:39:55Z</dcterms:created>
  <dcterms:modified xsi:type="dcterms:W3CDTF">2011-11-21T17:33:56Z</dcterms:modified>
</cp:coreProperties>
</file>