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  <p:sldMasterId id="2147483732" r:id="rId3"/>
    <p:sldMasterId id="214748376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41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79453C-CBCA-4F8C-993F-B00221EC36D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05C771-E306-496C-B309-3CA4F9244B2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6205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      </a:t>
            </a:r>
            <a:endParaRPr lang="ru-RU" sz="6000" u="sng" dirty="0">
              <a:solidFill>
                <a:schemeClr val="accent1">
                  <a:lumMod val="75000"/>
                </a:schemeClr>
              </a:solidFill>
              <a:latin typeface="a_Romanus" pitchFamily="8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143900" cy="414340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a_Romanus"/>
                <a:cs typeface="Arial" pitchFamily="34" charset="0"/>
              </a:rPr>
              <a:t>Особенности реабилитации людей с ограниченными возможностями в условиях психоневрологического интерната.</a:t>
            </a:r>
          </a:p>
          <a:p>
            <a:endParaRPr lang="ru-RU" dirty="0">
              <a:latin typeface="a_Romanus"/>
            </a:endParaRPr>
          </a:p>
        </p:txBody>
      </p:sp>
    </p:spTree>
  </p:cSld>
  <p:clrMapOvr>
    <a:masterClrMapping/>
  </p:clrMapOvr>
  <p:transition spd="slow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•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merican Retro" pitchFamily="66" charset="0"/>
              </a:rPr>
              <a:t>занятость проживающих за счет их вовлечения в интересную и содержательную деятельность; развитие и поддержание их творческих навыков; 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merican Retro" pitchFamily="66" charset="0"/>
              </a:rPr>
              <a:t> • сенсорную стимуляцию и эмоциональное оживление; отреагирование чувств и переживание положительных эмоций, связанных с творческой активностью и ее результатами; 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merican Retro" pitchFamily="66" charset="0"/>
              </a:rPr>
              <a:t> • поддержку и развитие коммуникативных навыков, самостоятельности и самоорганизации; 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merican Retro" pitchFamily="66" charset="0"/>
              </a:rPr>
              <a:t> • психологическую интеграцию проживающих, достижение ими более высокого уровня самопринятия и самопонимания; 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merican Retro" pitchFamily="66" charset="0"/>
              </a:rPr>
              <a:t>• знакомство с различными материалами и инструментами;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merican Retro" pitchFamily="66" charset="0"/>
              </a:rPr>
              <a:t> • повышение самооценки и самосознания и некоторых других задач;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merican Retro" pitchFamily="66" charset="0"/>
              </a:rPr>
              <a:t> • формирование умений готовить и убирать рабочее место.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merican Retro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merican Retro" pitchFamily="66" charset="0"/>
              </a:rPr>
              <a:t>С учетом реабилитационной направленности, деятельность  моего кружка ориентирована на решение следующих задач: 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merican Retro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1445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 smtClean="0">
                <a:solidFill>
                  <a:srgbClr val="7030A0"/>
                </a:solidFill>
                <a:latin typeface="Bankir-Retro" pitchFamily="2" charset="0"/>
              </a:rPr>
              <a:t>Содержание моего обучения папье-маше людей, с ограниченными возможностями, выглядит таким образом: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4670312"/>
          </a:xfrm>
        </p:spPr>
        <p:txBody>
          <a:bodyPr>
            <a:normAutofit fontScale="92500" lnSpcReduction="20000"/>
          </a:bodyPr>
          <a:lstStyle/>
          <a:p>
            <a:pPr lvl="1" algn="ctr"/>
            <a:r>
              <a:rPr lang="ru-RU" sz="2400" b="1" u="sng" dirty="0" smtClean="0">
                <a:solidFill>
                  <a:schemeClr val="tx1"/>
                </a:solidFill>
                <a:latin typeface="Bankir-Retro" pitchFamily="2" charset="0"/>
              </a:rPr>
              <a:t>Представления о материалах и инструментах:</a:t>
            </a:r>
          </a:p>
          <a:p>
            <a:pPr lvl="1" algn="ctr"/>
            <a:endParaRPr lang="ru-RU" sz="1800" b="1" dirty="0" smtClean="0">
              <a:solidFill>
                <a:schemeClr val="tx1"/>
              </a:solidFill>
              <a:latin typeface="Bankir-Retro" pitchFamily="2" charset="0"/>
            </a:endParaRPr>
          </a:p>
          <a:p>
            <a:pPr algn="just"/>
            <a:r>
              <a:rPr lang="ru-RU" sz="2800" dirty="0" smtClean="0"/>
              <a:t>- </a:t>
            </a:r>
            <a:r>
              <a:rPr lang="ru-RU" sz="2800" dirty="0" smtClean="0">
                <a:latin typeface="Bankir-Retro" pitchFamily="2" charset="0"/>
              </a:rPr>
              <a:t>Знакомство с материалами (бумага различной фактуры, цветной картон, разноцветная бумага, фольга, пленка, нитки, вата, различная по текстуре ткань, кожа, мех, обрезки лент и веревок;  природные   материалы - шишки, семена, трава, соломка, листья, орехи, ракушки, песок, камушки и др., различные крупы, пробки, скорлупа  и т. п.) и их свойствами.</a:t>
            </a:r>
            <a:endParaRPr lang="ru-RU" sz="2000" dirty="0" smtClean="0">
              <a:latin typeface="Bankir-Retro" pitchFamily="2" charset="0"/>
            </a:endParaRPr>
          </a:p>
          <a:p>
            <a:pPr algn="just"/>
            <a:r>
              <a:rPr lang="ru-RU" sz="2800" dirty="0" smtClean="0">
                <a:latin typeface="Bankir-Retro" pitchFamily="2" charset="0"/>
              </a:rPr>
              <a:t>- Знакомство с инструментами (кисть, шило, ножницы), их назначение и способом работы с ними.</a:t>
            </a:r>
            <a:endParaRPr lang="ru-RU" sz="2000" dirty="0" smtClean="0">
              <a:latin typeface="Bankir-Retro" pitchFamily="2" charset="0"/>
            </a:endParaRPr>
          </a:p>
          <a:p>
            <a:pPr algn="just"/>
            <a:r>
              <a:rPr lang="ru-RU" sz="2800" dirty="0" smtClean="0">
                <a:latin typeface="Bankir-Retro" pitchFamily="2" charset="0"/>
              </a:rPr>
              <a:t>- Знакомство со скрепляющими материалами (клей, клейстер, скотч и др.).</a:t>
            </a:r>
            <a:endParaRPr lang="ru-RU" sz="2000" dirty="0" smtClean="0">
              <a:latin typeface="Bankir-Retro" pitchFamily="2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285728"/>
            <a:ext cx="8358246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kir-Retro" pitchFamily="2" charset="0"/>
                <a:ea typeface="Times New Roman" pitchFamily="18" charset="0"/>
                <a:cs typeface="Times New Roman" pitchFamily="18" charset="0"/>
              </a:rPr>
              <a:t>Навыки работы с материалами и инструментами: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ankir-Retro" pitchFamily="2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70C0"/>
              </a:solidFill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70C0"/>
              </a:solidFill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70C0"/>
              </a:solidFill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70C0"/>
              </a:solidFill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_Romanus" pitchFamily="82" charset="-52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_Romanus" pitchFamily="82" charset="-52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70C0"/>
              </a:solidFill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70C0"/>
              </a:solidFill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70C0"/>
              </a:solidFill>
              <a:latin typeface="a_Romanus" pitchFamily="82" charset="-52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57158" y="2000240"/>
            <a:ext cx="221457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Работа с бумагой</a:t>
            </a:r>
            <a:endParaRPr lang="ru-RU" b="1" dirty="0" smtClean="0">
              <a:solidFill>
                <a:schemeClr val="tx1"/>
              </a:solidFill>
              <a:latin typeface="a_Romanus" pitchFamily="82" charset="-52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0628" y="5000636"/>
            <a:ext cx="200026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Работа с нитью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86512" y="2071678"/>
            <a:ext cx="185738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Работа с         </a:t>
            </a:r>
          </a:p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клеем</a:t>
            </a:r>
            <a:endParaRPr lang="ru-RU" b="1" dirty="0" smtClean="0">
              <a:solidFill>
                <a:schemeClr val="tx1"/>
              </a:solidFill>
              <a:latin typeface="a_Romanus" pitchFamily="82" charset="-52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714480" y="928670"/>
            <a:ext cx="228601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43570" y="928670"/>
            <a:ext cx="164307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643174" y="5000636"/>
            <a:ext cx="207170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Работа с</a:t>
            </a:r>
            <a:r>
              <a:rPr lang="ru-RU" sz="1600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другими    </a:t>
            </a:r>
          </a:p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скрепляющими материалами</a:t>
            </a:r>
            <a:endParaRPr lang="ru-RU" sz="1400" b="1" dirty="0" smtClean="0">
              <a:solidFill>
                <a:schemeClr val="tx1"/>
              </a:solidFill>
              <a:latin typeface="a_Romanus" pitchFamily="82" charset="-52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429388" y="3857628"/>
            <a:ext cx="207170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Работа </a:t>
            </a:r>
          </a:p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шилом</a:t>
            </a:r>
          </a:p>
        </p:txBody>
      </p:sp>
      <p:sp>
        <p:nvSpPr>
          <p:cNvPr id="17" name="Овал 16"/>
          <p:cNvSpPr/>
          <p:nvPr/>
        </p:nvSpPr>
        <p:spPr>
          <a:xfrm>
            <a:off x="357158" y="3929066"/>
            <a:ext cx="235745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Работа с </a:t>
            </a:r>
          </a:p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ножницами</a:t>
            </a:r>
            <a:endParaRPr lang="ru-RU" b="1" dirty="0" smtClean="0">
              <a:solidFill>
                <a:schemeClr val="tx1"/>
              </a:solidFill>
              <a:latin typeface="a_Romanus" pitchFamily="82" charset="-52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1750199" y="1250141"/>
            <a:ext cx="2714644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4714876" y="1500174"/>
            <a:ext cx="2786082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2214546" y="2428868"/>
            <a:ext cx="371477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3500430" y="2357430"/>
            <a:ext cx="364333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571472" y="357166"/>
            <a:ext cx="7929618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ankir-Retro" pitchFamily="2" charset="0"/>
                <a:ea typeface="Times New Roman" pitchFamily="18" charset="0"/>
                <a:cs typeface="Times New Roman" pitchFamily="18" charset="0"/>
              </a:rPr>
              <a:t>Сборка и наклеивание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ankir-Retro" pitchFamily="2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571472" y="4000504"/>
            <a:ext cx="3071834" cy="18573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Заготовка «полуфабриката»: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наклеивание нескольких слоев материала;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сушка изделия;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зачистка изделия;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грунтовка изделия;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покраска изделия.</a:t>
            </a:r>
            <a:endParaRPr lang="ru-RU" sz="1400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2928926" y="1142984"/>
            <a:ext cx="3571900" cy="264320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Составление и приклеивание готовых или вырезанных форм: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накладывание и приклеивание детали к фону;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накладывание и приклеивание одной детали к другой;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наклеивание на поверхность кожи, ткани природного материала;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составление и приклеивание изображения из 2-х и более частей;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составление и приклеивание изображения из деталей разного цвета, формы, величины.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5500694" y="4071942"/>
            <a:ext cx="3000396" cy="18573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Составление и наклеивание декоративной аппликации: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составление узора по заданной схеме или самостоятельно из геометрических или растительных форм, чередуя их по цвету, форме, величине;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дополнение заданного сюжета отдельными деталями;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покрытие лаком.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643050"/>
            <a:ext cx="6172200" cy="3143272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Bolero script" pitchFamily="66" charset="0"/>
              </a:rPr>
              <a:t>Спасибо за внимание</a:t>
            </a:r>
            <a:endParaRPr lang="ru-RU" sz="7200" dirty="0">
              <a:solidFill>
                <a:schemeClr val="tx1"/>
              </a:solidFill>
              <a:latin typeface="Bolero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28654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/>
                <a:latin typeface="a_Romanus"/>
              </a:rPr>
              <a:t>Актуальность </a:t>
            </a:r>
            <a:br>
              <a:rPr lang="ru-RU" sz="4000" b="1" dirty="0" smtClean="0">
                <a:solidFill>
                  <a:srgbClr val="C00000"/>
                </a:solidFill>
                <a:effectLst/>
                <a:latin typeface="a_Romanus"/>
              </a:rPr>
            </a:br>
            <a:r>
              <a:rPr lang="ru-RU" sz="4000" dirty="0" smtClean="0">
                <a:solidFill>
                  <a:srgbClr val="0070C0"/>
                </a:solidFill>
                <a:effectLst/>
                <a:latin typeface="a_Romanus"/>
              </a:rPr>
              <a:t>заключается </a:t>
            </a:r>
            <a:r>
              <a:rPr lang="ru-RU" sz="4000" dirty="0">
                <a:solidFill>
                  <a:srgbClr val="0070C0"/>
                </a:solidFill>
                <a:effectLst/>
                <a:latin typeface="a_Romanus"/>
              </a:rPr>
              <a:t>в выявлении значимости реабилитации людей с ограниченными возможностями в психоневрологических интернатах. </a:t>
            </a:r>
            <a:r>
              <a:rPr lang="ru-RU" sz="4000" dirty="0">
                <a:effectLst/>
                <a:latin typeface="a_Romanus"/>
              </a:rPr>
              <a:t/>
            </a:r>
            <a:br>
              <a:rPr lang="ru-RU" sz="4000" dirty="0">
                <a:effectLst/>
                <a:latin typeface="a_Romanus"/>
              </a:rPr>
            </a:br>
            <a:r>
              <a:rPr lang="ru-RU" sz="4000" b="1" dirty="0">
                <a:solidFill>
                  <a:srgbClr val="C00000"/>
                </a:solidFill>
                <a:effectLst/>
                <a:latin typeface="a_Romanus"/>
              </a:rPr>
              <a:t>Цель:</a:t>
            </a:r>
            <a:r>
              <a:rPr lang="ru-RU" sz="4000" dirty="0">
                <a:solidFill>
                  <a:srgbClr val="C00000"/>
                </a:solidFill>
                <a:effectLst/>
                <a:latin typeface="a_Romanus"/>
              </a:rPr>
              <a:t> </a:t>
            </a:r>
            <a:r>
              <a:rPr lang="ru-RU" sz="4000" dirty="0" smtClean="0">
                <a:solidFill>
                  <a:srgbClr val="C00000"/>
                </a:solidFill>
                <a:effectLst/>
                <a:latin typeface="a_Romanus"/>
              </a:rPr>
              <a:t/>
            </a:r>
            <a:br>
              <a:rPr lang="ru-RU" sz="4000" dirty="0" smtClean="0">
                <a:solidFill>
                  <a:srgbClr val="C00000"/>
                </a:solidFill>
                <a:effectLst/>
                <a:latin typeface="a_Romanus"/>
              </a:rPr>
            </a:br>
            <a:r>
              <a:rPr lang="ru-RU" sz="4000" dirty="0" smtClean="0">
                <a:solidFill>
                  <a:srgbClr val="0070C0"/>
                </a:solidFill>
                <a:effectLst/>
                <a:latin typeface="a_Romanus"/>
              </a:rPr>
              <a:t>проанализировать </a:t>
            </a:r>
            <a:r>
              <a:rPr lang="ru-RU" sz="4000" dirty="0">
                <a:solidFill>
                  <a:srgbClr val="0070C0"/>
                </a:solidFill>
                <a:effectLst/>
                <a:latin typeface="a_Romanus"/>
              </a:rPr>
              <a:t>особенности реабилитации людей с ограниченными возможностями в условиях психоневрологического интерната.</a:t>
            </a:r>
            <a:r>
              <a:rPr lang="ru-RU" sz="3200" dirty="0">
                <a:latin typeface="Century Gothic" pitchFamily="34" charset="0"/>
              </a:rPr>
              <a:t/>
            </a:r>
            <a:br>
              <a:rPr lang="ru-RU" sz="3200" dirty="0">
                <a:latin typeface="Century Gothic" pitchFamily="34" charset="0"/>
              </a:rPr>
            </a:br>
            <a:endParaRPr lang="ru-RU" sz="3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rgbClr val="FF0000"/>
                </a:solidFill>
                <a:effectLst/>
                <a:latin typeface="a_Romanus"/>
              </a:rPr>
              <a:t>Задачи:</a:t>
            </a:r>
            <a:br>
              <a:rPr lang="ru-RU" b="0" dirty="0" smtClean="0">
                <a:solidFill>
                  <a:srgbClr val="FF0000"/>
                </a:solidFill>
                <a:effectLst/>
                <a:latin typeface="a_Romanus"/>
              </a:rPr>
            </a:br>
            <a:endParaRPr lang="ru-RU" b="0" dirty="0">
              <a:solidFill>
                <a:srgbClr val="FF0000"/>
              </a:solidFill>
              <a:effectLst/>
              <a:latin typeface="a_Romanu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772400" cy="41434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000" dirty="0" smtClean="0">
                <a:solidFill>
                  <a:srgbClr val="002060"/>
                </a:solidFill>
                <a:latin typeface="a_Romanus"/>
              </a:rPr>
              <a:t>- рассмотреть психоневрологический интернат, как учреждение социального обслуживания;</a:t>
            </a:r>
          </a:p>
          <a:p>
            <a:pPr algn="ctr"/>
            <a:r>
              <a:rPr lang="ru-RU" sz="3000" dirty="0" smtClean="0">
                <a:solidFill>
                  <a:srgbClr val="002060"/>
                </a:solidFill>
                <a:latin typeface="a_Romanus"/>
              </a:rPr>
              <a:t>- раскрыть важность реабилитации лиц с ограниченными возможностями в условиях психоневрологического интерната;</a:t>
            </a:r>
          </a:p>
          <a:p>
            <a:pPr algn="ctr"/>
            <a:r>
              <a:rPr lang="ru-RU" sz="3000" dirty="0" smtClean="0">
                <a:solidFill>
                  <a:srgbClr val="002060"/>
                </a:solidFill>
                <a:latin typeface="a_Romanus"/>
              </a:rPr>
              <a:t>- рассмотреть папье-маше, как вид творческой реабилитации людей с ограниченными возможностями.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2213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70C0"/>
                </a:solidFill>
                <a:latin typeface="a_Romanus" pitchFamily="82" charset="-52"/>
              </a:rPr>
              <a:t>Услуги, предоставляемые гражданам пожилого возраста и инвалидам, проживающим в ГКСУСО АО «Наримановский психоневрологический интернат»</a:t>
            </a:r>
            <a:r>
              <a:rPr lang="ru-RU" dirty="0" smtClean="0">
                <a:solidFill>
                  <a:srgbClr val="0070C0"/>
                </a:solidFill>
                <a:latin typeface="a_Romanus" pitchFamily="82" charset="-52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_Romanus" pitchFamily="82" charset="-52"/>
              </a:rPr>
            </a:br>
            <a:endParaRPr lang="ru-RU" dirty="0">
              <a:solidFill>
                <a:srgbClr val="0070C0"/>
              </a:solidFill>
              <a:latin typeface="a_Romanus" pitchFamily="82" charset="-52"/>
            </a:endParaRPr>
          </a:p>
        </p:txBody>
      </p:sp>
      <p:sp>
        <p:nvSpPr>
          <p:cNvPr id="16" name="Багетная рамка 15"/>
          <p:cNvSpPr/>
          <p:nvPr/>
        </p:nvSpPr>
        <p:spPr>
          <a:xfrm>
            <a:off x="285720" y="2714620"/>
            <a:ext cx="2428892" cy="22860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Материально-бытовые услуги</a:t>
            </a:r>
            <a:endParaRPr lang="ru-RU" dirty="0"/>
          </a:p>
        </p:txBody>
      </p:sp>
      <p:sp>
        <p:nvSpPr>
          <p:cNvPr id="18" name="Багетная рамка 17"/>
          <p:cNvSpPr/>
          <p:nvPr/>
        </p:nvSpPr>
        <p:spPr>
          <a:xfrm>
            <a:off x="3214678" y="2357430"/>
            <a:ext cx="2571768" cy="22860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Услуги по организации питания, быта, досуга</a:t>
            </a:r>
            <a:endParaRPr lang="ru-RU" dirty="0"/>
          </a:p>
        </p:txBody>
      </p:sp>
      <p:sp>
        <p:nvSpPr>
          <p:cNvPr id="19" name="Багетная рамка 18"/>
          <p:cNvSpPr/>
          <p:nvPr/>
        </p:nvSpPr>
        <p:spPr>
          <a:xfrm>
            <a:off x="6286512" y="2786058"/>
            <a:ext cx="2428892" cy="22860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Правовые услуги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1714480" y="1500174"/>
            <a:ext cx="214314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4214810" y="185736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572132" y="1500174"/>
            <a:ext cx="185738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428604"/>
            <a:ext cx="81439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_Romanus"/>
                <a:ea typeface="Times New Roman" pitchFamily="18" charset="0"/>
                <a:cs typeface="Times New Roman" pitchFamily="18" charset="0"/>
              </a:rPr>
              <a:t>Реабилитация – это процесс, включающий в себя меры и мероприятия медицинского, профессионального и социального характера.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_Romanus"/>
                <a:ea typeface="Times New Roman" pitchFamily="18" charset="0"/>
                <a:cs typeface="Times New Roman" pitchFamily="18" charset="0"/>
              </a:rPr>
              <a:t>Целью разнообразных реабилитационных мероприятий, является интегрирование клиентов с недостатком интеллектуального развития в обществе.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_Roman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407196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Реабилитация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социальная реабилитация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smtClean="0">
                <a:solidFill>
                  <a:srgbClr val="002060"/>
                </a:solidFill>
              </a:rPr>
              <a:t>медицинская            социально-бытовая      социально-средовая         творческая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4301335" y="1056459"/>
            <a:ext cx="542122" cy="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643042" y="2357430"/>
            <a:ext cx="250033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893339" y="2750339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00628" y="2285992"/>
            <a:ext cx="250033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750595" y="2536025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>
          <a:xfrm>
            <a:off x="3214678" y="4357694"/>
            <a:ext cx="2928958" cy="2500306"/>
          </a:xfrm>
          <a:prstGeom prst="downArrow">
            <a:avLst>
              <a:gd name="adj1" fmla="val 50000"/>
              <a:gd name="adj2" fmla="val 519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772400" cy="5357850"/>
          </a:xfrm>
        </p:spPr>
        <p:txBody>
          <a:bodyPr>
            <a:noAutofit/>
          </a:bodyPr>
          <a:lstStyle/>
          <a:p>
            <a:pPr lvl="0"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-проведение 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социальной диагностики;</a:t>
            </a:r>
            <a:b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-оказание медицинских 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услуг;</a:t>
            </a:r>
            <a:b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-организация 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занятости клиентов;</a:t>
            </a:r>
            <a:b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-организация 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содержательного досуга;</a:t>
            </a:r>
            <a:b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-защита 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личностных и имущественных прав клиентов;</a:t>
            </a:r>
            <a:b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-организация 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трудовой занятости.</a:t>
            </a: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/>
            </a:r>
            <a:b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</a:b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Romanus"/>
              </a:rPr>
              <a:t> </a:t>
            </a:r>
            <a:r>
              <a:rPr lang="ru-RU" sz="3600" dirty="0">
                <a:latin typeface="Comic Sans MS" pitchFamily="66" charset="0"/>
              </a:rPr>
              <a:t/>
            </a:r>
            <a:br>
              <a:rPr lang="ru-RU" sz="3600" dirty="0">
                <a:latin typeface="Comic Sans MS" pitchFamily="66" charset="0"/>
              </a:rPr>
            </a:br>
            <a:endParaRPr lang="ru-RU" sz="3600" dirty="0">
              <a:latin typeface="Comic Sans MS" pitchFamily="66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071934" y="214290"/>
            <a:ext cx="1428760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Индивидуальные  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и групповые теоретические занятия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                                                              Беседы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                                                                                            Организация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                                                                                              кружковой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                                                                                              деятельности</a:t>
            </a:r>
          </a:p>
          <a:p>
            <a:pPr>
              <a:spcBef>
                <a:spcPts val="0"/>
              </a:spcBef>
              <a:buNone/>
            </a:pPr>
            <a:endParaRPr lang="ru-RU" sz="16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16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16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                                    Экскурсии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                                                                                           Конкурсы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Основные  формы и методы работы социальной реабилитации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071670" y="1571612"/>
            <a:ext cx="285752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643438" y="207167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928926" y="2285992"/>
            <a:ext cx="278608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643438" y="2214554"/>
            <a:ext cx="2714644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429256" y="1571612"/>
            <a:ext cx="2143140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4400" cy="630386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err="1" smtClean="0">
                <a:solidFill>
                  <a:srgbClr val="C00000"/>
                </a:solidFill>
              </a:rPr>
              <a:t>Папье-Маше</a:t>
            </a:r>
            <a:r>
              <a:rPr lang="ru-RU" sz="2800" i="1" dirty="0" smtClean="0">
                <a:solidFill>
                  <a:srgbClr val="C00000"/>
                </a:solidFill>
              </a:rPr>
              <a:t>, как вид творческой реабилитации</a:t>
            </a:r>
            <a:br>
              <a:rPr lang="ru-RU" sz="2800" i="1" dirty="0" smtClean="0">
                <a:solidFill>
                  <a:srgbClr val="C00000"/>
                </a:solidFill>
              </a:rPr>
            </a:br>
            <a:endParaRPr lang="ru-RU" sz="2800" i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P111008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428736"/>
            <a:ext cx="3648198" cy="45720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P111008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64323" y="1371600"/>
            <a:ext cx="3511154" cy="46815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518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Официальная</vt:lpstr>
      <vt:lpstr>Открытая</vt:lpstr>
      <vt:lpstr>Тема Office</vt:lpstr>
      <vt:lpstr>Поток</vt:lpstr>
      <vt:lpstr>      </vt:lpstr>
      <vt:lpstr>Актуальность  заключается в выявлении значимости реабилитации людей с ограниченными возможностями в психоневрологических интернатах.  Цель:  проанализировать особенности реабилитации людей с ограниченными возможностями в условиях психоневрологического интерната. </vt:lpstr>
      <vt:lpstr>Задачи: </vt:lpstr>
      <vt:lpstr>Услуги, предоставляемые гражданам пожилого возраста и инвалидам, проживающим в ГКСУСО АО «Наримановский психоневрологический интернат» </vt:lpstr>
      <vt:lpstr>Слайд 5</vt:lpstr>
      <vt:lpstr> Реабилитация  социальная реабилитация    медицинская            социально-бытовая      социально-средовая         творческая        </vt:lpstr>
      <vt:lpstr>             -проведение социальной диагностики; -оказание медицинских услуг; -организация занятости клиентов; -организация содержательного досуга; -защита личностных и имущественных прав клиентов; -организация трудовой занятости.   </vt:lpstr>
      <vt:lpstr> Основные  формы и методы работы социальной реабилитации </vt:lpstr>
      <vt:lpstr>  Папье-Маше, как вид творческой реабилитации </vt:lpstr>
      <vt:lpstr> С учетом реабилитационной направленности, деятельность  моего кружка ориентирована на решение следующих задач: </vt:lpstr>
      <vt:lpstr>   Содержание моего обучения папье-маше людей, с ограниченными возможностями, выглядит таким образом: </vt:lpstr>
      <vt:lpstr>Слайд 12</vt:lpstr>
      <vt:lpstr>Слайд 13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на тему:</dc:title>
  <dc:creator>1</dc:creator>
  <cp:lastModifiedBy>ARSEN</cp:lastModifiedBy>
  <cp:revision>20</cp:revision>
  <dcterms:created xsi:type="dcterms:W3CDTF">2011-08-11T07:49:56Z</dcterms:created>
  <dcterms:modified xsi:type="dcterms:W3CDTF">2013-06-25T10:28:51Z</dcterms:modified>
</cp:coreProperties>
</file>