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56" r:id="rId3"/>
    <p:sldId id="262" r:id="rId4"/>
    <p:sldId id="263" r:id="rId5"/>
    <p:sldId id="259" r:id="rId6"/>
    <p:sldId id="268" r:id="rId7"/>
    <p:sldId id="269" r:id="rId8"/>
    <p:sldId id="270" r:id="rId9"/>
    <p:sldId id="261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8F72-6296-4C13-98B5-78FEED16C32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FA88-06DA-41D6-8959-EE3804C5EE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7029400"/>
            <a:ext cx="5966666" cy="144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65973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latin typeface="Georgia" pitchFamily="18" charset="0"/>
              </a:rPr>
              <a:t>Учитель ГБОУ СОШ № 115</a:t>
            </a:r>
          </a:p>
          <a:p>
            <a:r>
              <a:rPr lang="ru-RU" sz="2400" dirty="0" smtClean="0">
                <a:latin typeface="Georgia" pitchFamily="18" charset="0"/>
              </a:rPr>
              <a:t>Выборгского района</a:t>
            </a:r>
          </a:p>
          <a:p>
            <a:r>
              <a:rPr lang="ru-RU" sz="2400" dirty="0" smtClean="0">
                <a:latin typeface="Georgia" pitchFamily="18" charset="0"/>
              </a:rPr>
              <a:t>Санкт-Петербурга</a:t>
            </a:r>
          </a:p>
          <a:p>
            <a:r>
              <a:rPr lang="ru-RU" sz="2400" dirty="0" smtClean="0">
                <a:latin typeface="Georgia" pitchFamily="18" charset="0"/>
              </a:rPr>
              <a:t>Филиппова И. А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 Презентация-приложение к статье по теме</a:t>
            </a:r>
            <a:r>
              <a:rPr lang="en-US" sz="2000" dirty="0" smtClean="0">
                <a:latin typeface="Georgia" pitchFamily="18" charset="0"/>
              </a:rPr>
              <a:t>: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i="1" u="sng" dirty="0" smtClean="0">
                <a:latin typeface="Georgia" pitchFamily="18" charset="0"/>
                <a:cs typeface="Arial" pitchFamily="34" charset="0"/>
              </a:rPr>
              <a:t>«Духовно-нравственное воспитание личности  актуальная проблема</a:t>
            </a:r>
          </a:p>
          <a:p>
            <a:pPr algn="ctr"/>
            <a:r>
              <a:rPr lang="ru-RU" sz="2000" i="1" u="sng" dirty="0">
                <a:latin typeface="Georgia" pitchFamily="18" charset="0"/>
                <a:cs typeface="Arial" pitchFamily="34" charset="0"/>
              </a:rPr>
              <a:t>с</a:t>
            </a:r>
            <a:r>
              <a:rPr lang="ru-RU" sz="2000" i="1" u="sng" dirty="0" smtClean="0">
                <a:latin typeface="Georgia" pitchFamily="18" charset="0"/>
                <a:cs typeface="Arial" pitchFamily="34" charset="0"/>
              </a:rPr>
              <a:t>овременного педагогического образования.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2000" u="sng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</a:t>
            </a:r>
            <a:r>
              <a:rPr lang="en-US" sz="2000" dirty="0" smtClean="0"/>
              <a:t>             </a:t>
            </a:r>
            <a:r>
              <a:rPr lang="ru-RU" sz="2000" dirty="0" smtClean="0"/>
              <a:t>             </a:t>
            </a:r>
            <a:r>
              <a:rPr lang="ru-RU" sz="2000" dirty="0" smtClean="0">
                <a:latin typeface="Georgia" pitchFamily="18" charset="0"/>
              </a:rPr>
              <a:t> План</a:t>
            </a:r>
            <a:r>
              <a:rPr lang="en-US" sz="2000" dirty="0" smtClean="0">
                <a:latin typeface="Georgia" pitchFamily="18" charset="0"/>
              </a:rPr>
              <a:t>: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              № слайда</a:t>
            </a:r>
          </a:p>
          <a:p>
            <a:pPr lvl="3"/>
            <a:r>
              <a:rPr lang="ru-RU" sz="2000" b="1" dirty="0" smtClean="0">
                <a:latin typeface="Georgia" pitchFamily="18" charset="0"/>
              </a:rPr>
              <a:t>2-6</a:t>
            </a:r>
            <a:r>
              <a:rPr lang="ru-RU" sz="2000" dirty="0" smtClean="0">
                <a:latin typeface="Georgia" pitchFamily="18" charset="0"/>
              </a:rPr>
              <a:t>  Введение</a:t>
            </a:r>
          </a:p>
          <a:p>
            <a:pPr lvl="3"/>
            <a:r>
              <a:rPr lang="ru-RU" sz="2000" b="1" dirty="0" smtClean="0">
                <a:latin typeface="Georgia" pitchFamily="18" charset="0"/>
              </a:rPr>
              <a:t>7-8</a:t>
            </a:r>
            <a:r>
              <a:rPr lang="ru-RU" sz="2000" dirty="0" smtClean="0">
                <a:latin typeface="Georgia" pitchFamily="18" charset="0"/>
              </a:rPr>
              <a:t>  Духовно-нравственная культура и духовно-</a:t>
            </a:r>
          </a:p>
          <a:p>
            <a:pPr lvl="3"/>
            <a:r>
              <a:rPr lang="ru-RU" sz="2000" dirty="0" smtClean="0">
                <a:latin typeface="Georgia" pitchFamily="18" charset="0"/>
              </a:rPr>
              <a:t>       нравственное воспитание.</a:t>
            </a:r>
          </a:p>
          <a:p>
            <a:pPr lvl="3"/>
            <a:r>
              <a:rPr lang="ru-RU" sz="2000" b="1" dirty="0" smtClean="0">
                <a:latin typeface="Georgia" pitchFamily="18" charset="0"/>
              </a:rPr>
              <a:t> 9 </a:t>
            </a:r>
            <a:r>
              <a:rPr lang="ru-RU" sz="2000" dirty="0" smtClean="0">
                <a:latin typeface="Georgia" pitchFamily="18" charset="0"/>
              </a:rPr>
              <a:t>-  Культурно-цивилизационный подход</a:t>
            </a:r>
            <a:r>
              <a:rPr lang="en-US" sz="2000" dirty="0" smtClean="0">
                <a:latin typeface="Georgia" pitchFamily="18" charset="0"/>
              </a:rPr>
              <a:t>,</a:t>
            </a:r>
            <a:r>
              <a:rPr lang="ru-RU" sz="2000" dirty="0" smtClean="0">
                <a:latin typeface="Georgia" pitchFamily="18" charset="0"/>
              </a:rPr>
              <a:t>формирующий</a:t>
            </a:r>
          </a:p>
          <a:p>
            <a:pPr lvl="3"/>
            <a:r>
              <a:rPr lang="ru-RU" sz="2000" dirty="0" smtClean="0">
                <a:latin typeface="Georgia" pitchFamily="18" charset="0"/>
              </a:rPr>
              <a:t>       культурно-нравственную позицию личности в контексте</a:t>
            </a:r>
          </a:p>
          <a:p>
            <a:pPr lvl="3"/>
            <a:r>
              <a:rPr lang="ru-RU" sz="2000" dirty="0" smtClean="0">
                <a:latin typeface="Georgia" pitchFamily="18" charset="0"/>
              </a:rPr>
              <a:t>       учебного предмета истории.</a:t>
            </a:r>
          </a:p>
          <a:p>
            <a:pPr lvl="3"/>
            <a:r>
              <a:rPr lang="ru-RU" sz="2000" b="1" dirty="0" smtClean="0">
                <a:latin typeface="Georgia" pitchFamily="18" charset="0"/>
              </a:rPr>
              <a:t>10 - </a:t>
            </a:r>
            <a:r>
              <a:rPr lang="ru-RU" sz="2000" dirty="0" smtClean="0">
                <a:latin typeface="Georgia" pitchFamily="18" charset="0"/>
              </a:rPr>
              <a:t>Православие-основа духовного становления России.</a:t>
            </a:r>
          </a:p>
          <a:p>
            <a:pPr lvl="3"/>
            <a:r>
              <a:rPr lang="ru-RU" sz="2000" b="1" dirty="0" smtClean="0">
                <a:latin typeface="Georgia" pitchFamily="18" charset="0"/>
              </a:rPr>
              <a:t> 11- </a:t>
            </a:r>
            <a:r>
              <a:rPr lang="ru-RU" sz="2000" dirty="0" smtClean="0">
                <a:latin typeface="Georgia" pitchFamily="18" charset="0"/>
              </a:rPr>
              <a:t>Заключение.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93" y="794294"/>
            <a:ext cx="2845374" cy="243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00" y="730214"/>
            <a:ext cx="2212593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43" y="4293096"/>
            <a:ext cx="180900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5214"/>
            <a:ext cx="3816000" cy="28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" y="4509000"/>
            <a:ext cx="3132000" cy="23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76136"/>
            <a:ext cx="3096000" cy="232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11332" y="18559"/>
            <a:ext cx="793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Batang" pitchFamily="18" charset="-127"/>
                <a:ea typeface="Batang" pitchFamily="18" charset="-127"/>
              </a:rPr>
              <a:t>Православие основа духовного становления России</a:t>
            </a:r>
            <a:endParaRPr lang="ru-RU" sz="24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7019" y="3657437"/>
            <a:ext cx="6729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Православие – как «Христианство сердца»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68679"/>
            <a:ext cx="898194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 Высшие смыслы и ценности человеческого существования во всяком</a:t>
            </a:r>
          </a:p>
          <a:p>
            <a:r>
              <a:rPr lang="ru-RU" sz="2400" dirty="0">
                <a:latin typeface="Monotype Corsiva" pitchFamily="66" charset="0"/>
                <a:cs typeface="Gautami" pitchFamily="34" charset="0"/>
              </a:rPr>
              <a:t>к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онкретном обществе имеют тесную историческую связь с определенной</a:t>
            </a:r>
          </a:p>
          <a:p>
            <a:r>
              <a:rPr lang="ru-RU" sz="2400" dirty="0">
                <a:latin typeface="Monotype Corsiva" pitchFamily="66" charset="0"/>
                <a:cs typeface="Gautami" pitchFamily="34" charset="0"/>
              </a:rPr>
              <a:t>р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елигией 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даже если в дальнейшем они отрываются от своего религиозного</a:t>
            </a:r>
          </a:p>
          <a:p>
            <a:r>
              <a:rPr lang="ru-RU" sz="2400" dirty="0">
                <a:latin typeface="Monotype Corsiva" pitchFamily="66" charset="0"/>
                <a:cs typeface="Gautami" pitchFamily="34" charset="0"/>
              </a:rPr>
              <a:t>и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сточника и приобретают светский характер в философии 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литературе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</a:p>
          <a:p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научном сознании.</a:t>
            </a:r>
          </a:p>
          <a:p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      Поэтому всякий достаточно образованный человек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независимо от того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</a:p>
          <a:p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верит он в Бога или нет</a:t>
            </a:r>
            <a:r>
              <a:rPr lang="en-US" sz="2400" dirty="0" smtClean="0">
                <a:latin typeface="Monotype Corsiva" pitchFamily="66" charset="0"/>
                <a:cs typeface="Gautami" pitchFamily="34" charset="0"/>
              </a:rPr>
              <a:t>,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должен понимать религиозное происхождение</a:t>
            </a:r>
          </a:p>
          <a:p>
            <a:r>
              <a:rPr lang="ru-RU" sz="2400" dirty="0">
                <a:latin typeface="Monotype Corsiva" pitchFamily="66" charset="0"/>
                <a:cs typeface="Gautami" pitchFamily="34" charset="0"/>
              </a:rPr>
              <a:t>ц</a:t>
            </a:r>
            <a:r>
              <a:rPr lang="ru-RU" sz="2400" dirty="0" smtClean="0">
                <a:latin typeface="Monotype Corsiva" pitchFamily="66" charset="0"/>
                <a:cs typeface="Gautami" pitchFamily="34" charset="0"/>
              </a:rPr>
              <a:t>енностей своей национальной культуры. </a:t>
            </a:r>
            <a:endParaRPr lang="ru-RU" dirty="0" smtClean="0">
              <a:latin typeface="Monotype Corsiva" pitchFamily="66" charset="0"/>
              <a:cs typeface="Gautami" pitchFamily="34" charset="0"/>
            </a:endParaRPr>
          </a:p>
          <a:p>
            <a:r>
              <a:rPr lang="ru-RU" dirty="0" smtClean="0">
                <a:latin typeface="Monotype Corsiva" pitchFamily="66" charset="0"/>
                <a:cs typeface="Gautami" pitchFamily="34" charset="0"/>
              </a:rPr>
              <a:t> </a:t>
            </a:r>
            <a:endParaRPr lang="ru-RU" dirty="0">
              <a:latin typeface="Monotype Corsiva" pitchFamily="66" charset="0"/>
              <a:cs typeface="Gauta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52407"/>
            <a:ext cx="883126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7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482453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dirty="0" smtClean="0"/>
              <a:t>«Духовно-нравственное                  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воспитание личности             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актуальная проблема  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современного педагогического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образования»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3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-171400"/>
            <a:ext cx="6048000" cy="50405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51" y="4868511"/>
            <a:ext cx="9143999" cy="220898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11 марта 2009г.Президент России Дмитрий Медведев впервые  собрал на совместное заседание президиум Государственного совета и Совет по взаимодействию с религиозными объединениями.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5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745736" cy="32918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03" y="3659424"/>
            <a:ext cx="5195569" cy="264989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10 января 2013г</a:t>
            </a:r>
            <a:br>
              <a:rPr lang="ru-RU" sz="3200" dirty="0" smtClean="0"/>
            </a:br>
            <a:r>
              <a:rPr lang="ru-RU" sz="3200" dirty="0" smtClean="0"/>
              <a:t>Президент России Владимир Путин подписал закон </a:t>
            </a:r>
            <a:br>
              <a:rPr lang="ru-RU" sz="3200" dirty="0" smtClean="0"/>
            </a:br>
            <a:r>
              <a:rPr lang="ru-RU" sz="3200" dirty="0" smtClean="0"/>
              <a:t>«об образовании в РФ»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324831" cy="64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116632"/>
            <a:ext cx="1296144" cy="804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273-Ф3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" y="0"/>
            <a:ext cx="914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-38100"/>
            <a:ext cx="6512511" cy="170081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Основополагающие документы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ltGray">
          <a:xfrm>
            <a:off x="179512" y="1466850"/>
            <a:ext cx="5880100" cy="47625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blackWhite">
          <a:xfrm>
            <a:off x="735874" y="20955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«Закон об образовании»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blackWhite">
          <a:xfrm>
            <a:off x="735874" y="4456611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 духовно-нравственного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развития и воспитания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 гражданина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5880100" y="2857500"/>
            <a:ext cx="3121025" cy="22860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духовно-нравственного развития и воспитания школы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67380"/>
            <a:ext cx="769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религиозных  культур и светской этики»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включают в себя модули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8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56021"/>
            <a:ext cx="42306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Конфессиональные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основы православной культуры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о</a:t>
            </a:r>
            <a:r>
              <a:rPr lang="ru-RU" sz="2000" dirty="0" smtClean="0"/>
              <a:t>сновы буддисткой культуры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о</a:t>
            </a:r>
            <a:r>
              <a:rPr lang="ru-RU" sz="2000" dirty="0" smtClean="0"/>
              <a:t>сновы иудейской культуры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/>
              <a:t>о</a:t>
            </a:r>
            <a:r>
              <a:rPr lang="ru-RU" sz="2000" dirty="0" smtClean="0"/>
              <a:t>сновы исламской культуры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754154"/>
            <a:ext cx="409278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конфессиональные</a:t>
            </a:r>
            <a:endParaRPr lang="ru-RU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Основы мировых религиозных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ультур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Основы светской этики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>
          <a:xfrm>
            <a:off x="5076056" y="4163152"/>
            <a:ext cx="3420144" cy="26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03848" y="836712"/>
            <a:ext cx="5040560" cy="5472608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94725" y="836712"/>
            <a:ext cx="5112568" cy="5434758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003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Церковь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284" y="3012921"/>
            <a:ext cx="1891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Школа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254357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3178" y="265849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Душа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6107" y="321297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20812" y="3820398"/>
            <a:ext cx="1200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</a:t>
            </a:r>
          </a:p>
          <a:p>
            <a:r>
              <a:rPr lang="ru-RU" dirty="0"/>
              <a:t> </a:t>
            </a:r>
            <a:r>
              <a:rPr lang="ru-RU" dirty="0" smtClean="0"/>
              <a:t>     и</a:t>
            </a:r>
          </a:p>
          <a:p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2793" y="134031"/>
            <a:ext cx="817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Церковь и школа-центр воспитания и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3600400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9236" y="1844824"/>
            <a:ext cx="5459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Культуру сохраняет «оболочка»     цивилизация</a:t>
            </a:r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Россия-Православная русская </a:t>
            </a:r>
          </a:p>
          <a:p>
            <a:r>
              <a:rPr lang="ru-RU" dirty="0"/>
              <a:t> </a:t>
            </a:r>
            <a:r>
              <a:rPr lang="ru-RU" dirty="0" smtClean="0"/>
              <a:t>   цивилизация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Религия-стержень культуры.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142" y="404664"/>
            <a:ext cx="4838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/>
              <a:t>Культурно-цивилизационный подход</a:t>
            </a:r>
            <a:r>
              <a:rPr lang="en-US" sz="2000" i="1" u="sng" dirty="0" smtClean="0"/>
              <a:t>: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40239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412</TotalTime>
  <Words>281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«Духовно-нравственное                     воспитание личности                актуальная проблема     современного педагогического   образования»</vt:lpstr>
      <vt:lpstr>11 марта 2009г.Президент России Дмитрий Медведев впервые  собрал на совместное заседание президиум Государственного совета и Совет по взаимодействию с религиозными объединениями.  </vt:lpstr>
      <vt:lpstr>10 января 2013г Президент России Владимир Путин подписал закон  «об образовании в РФ»</vt:lpstr>
      <vt:lpstr>Презентация PowerPoint</vt:lpstr>
      <vt:lpstr>Основополагающие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«Духовно-нравственное                     воспитание личности                актуальная проблема     современного педагогического образования»</dc:title>
  <dc:creator>User</dc:creator>
  <cp:lastModifiedBy>User</cp:lastModifiedBy>
  <cp:revision>52</cp:revision>
  <dcterms:created xsi:type="dcterms:W3CDTF">2013-06-30T11:40:07Z</dcterms:created>
  <dcterms:modified xsi:type="dcterms:W3CDTF">2013-07-02T10:41:15Z</dcterms:modified>
</cp:coreProperties>
</file>