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slide" Target="../slides/slide8.xml"/><Relationship Id="rId1" Type="http://schemas.openxmlformats.org/officeDocument/2006/relationships/slide" Target="../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A422F8-4BA6-4D1E-B4A7-B6EEA2A1A459}" type="doc">
      <dgm:prSet loTypeId="urn:microsoft.com/office/officeart/2005/8/layout/hProcess7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99C4B1C-D8E0-472F-A8C6-42BC02C660D9}">
      <dgm:prSet phldrT="[Текст]"/>
      <dgm:spPr/>
      <dgm:t>
        <a:bodyPr/>
        <a:lstStyle/>
        <a:p>
          <a:r>
            <a:rPr lang="ru-RU" b="1" u="sng" dirty="0" smtClean="0">
              <a:solidFill>
                <a:srgbClr val="FFFF00"/>
              </a:solidFill>
              <a:hlinkClick xmlns:r="http://schemas.openxmlformats.org/officeDocument/2006/relationships" r:id="rId1" action="ppaction://hlinksldjump"/>
            </a:rPr>
            <a:t>Соединительные</a:t>
          </a:r>
          <a:endParaRPr lang="ru-RU" dirty="0"/>
        </a:p>
      </dgm:t>
    </dgm:pt>
    <dgm:pt modelId="{607D537D-BD90-4A2D-AAD0-F1CEBDEB22AC}" type="parTrans" cxnId="{4E73EDF8-F3A3-48B7-8008-71CB07DD4768}">
      <dgm:prSet/>
      <dgm:spPr/>
      <dgm:t>
        <a:bodyPr/>
        <a:lstStyle/>
        <a:p>
          <a:endParaRPr lang="ru-RU"/>
        </a:p>
      </dgm:t>
    </dgm:pt>
    <dgm:pt modelId="{423D3BAD-A664-4771-BF0E-B87983BADD13}" type="sibTrans" cxnId="{4E73EDF8-F3A3-48B7-8008-71CB07DD4768}">
      <dgm:prSet/>
      <dgm:spPr/>
      <dgm:t>
        <a:bodyPr/>
        <a:lstStyle/>
        <a:p>
          <a:endParaRPr lang="ru-RU"/>
        </a:p>
      </dgm:t>
    </dgm:pt>
    <dgm:pt modelId="{62ADECD1-3BBE-4E0C-87B6-25DCFF461F8F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</a:rPr>
            <a:t>И, ДА(= И), </a:t>
          </a:r>
        </a:p>
        <a:p>
          <a:r>
            <a:rPr lang="ru-RU" b="1" dirty="0" smtClean="0">
              <a:solidFill>
                <a:srgbClr val="FFFF00"/>
              </a:solidFill>
            </a:rPr>
            <a:t>НИ-НИ, </a:t>
          </a:r>
        </a:p>
        <a:p>
          <a:r>
            <a:rPr lang="ru-RU" b="1" dirty="0" smtClean="0">
              <a:solidFill>
                <a:srgbClr val="FFFF00"/>
              </a:solidFill>
            </a:rPr>
            <a:t>НЕ ТОЛЬКО- НО И, </a:t>
          </a:r>
        </a:p>
        <a:p>
          <a:r>
            <a:rPr lang="ru-RU" b="1" dirty="0" smtClean="0">
              <a:solidFill>
                <a:srgbClr val="FFFF00"/>
              </a:solidFill>
            </a:rPr>
            <a:t>КАК – ТАК И , </a:t>
          </a:r>
        </a:p>
        <a:p>
          <a:r>
            <a:rPr lang="ru-RU" b="1" dirty="0" smtClean="0">
              <a:solidFill>
                <a:srgbClr val="FFFF00"/>
              </a:solidFill>
            </a:rPr>
            <a:t>НЕ СТОЛЬКО – СКОЛЬКО</a:t>
          </a:r>
          <a:endParaRPr lang="ru-RU" b="1" dirty="0">
            <a:solidFill>
              <a:srgbClr val="FFFF00"/>
            </a:solidFill>
          </a:endParaRPr>
        </a:p>
      </dgm:t>
    </dgm:pt>
    <dgm:pt modelId="{234C7E01-5D38-4F37-8E8B-5A9E9CC18EDA}" type="parTrans" cxnId="{49F50E2D-DF0F-451C-B1AF-B6834FE5AEAF}">
      <dgm:prSet/>
      <dgm:spPr/>
      <dgm:t>
        <a:bodyPr/>
        <a:lstStyle/>
        <a:p>
          <a:endParaRPr lang="ru-RU"/>
        </a:p>
      </dgm:t>
    </dgm:pt>
    <dgm:pt modelId="{344B1D9C-D32E-405B-8E88-9DEA505F7F2D}" type="sibTrans" cxnId="{49F50E2D-DF0F-451C-B1AF-B6834FE5AEAF}">
      <dgm:prSet/>
      <dgm:spPr/>
      <dgm:t>
        <a:bodyPr/>
        <a:lstStyle/>
        <a:p>
          <a:endParaRPr lang="ru-RU"/>
        </a:p>
      </dgm:t>
    </dgm:pt>
    <dgm:pt modelId="{2085BE32-FCAE-4546-9641-DC0BF810FE67}">
      <dgm:prSet phldrT="[Текст]"/>
      <dgm:spPr/>
      <dgm:t>
        <a:bodyPr/>
        <a:lstStyle/>
        <a:p>
          <a:r>
            <a:rPr lang="ru-RU" b="1" u="sng" dirty="0" smtClean="0">
              <a:solidFill>
                <a:srgbClr val="7030A0"/>
              </a:solidFill>
              <a:hlinkClick xmlns:r="http://schemas.openxmlformats.org/officeDocument/2006/relationships" r:id="rId2" action="ppaction://hlinksldjump"/>
            </a:rPr>
            <a:t>Разделительные</a:t>
          </a:r>
          <a:endParaRPr lang="ru-RU" dirty="0"/>
        </a:p>
      </dgm:t>
    </dgm:pt>
    <dgm:pt modelId="{4410FED4-37E4-4BB3-A883-2F56A5DB9723}" type="parTrans" cxnId="{7C789847-B5FA-48EB-A7C8-12922E961786}">
      <dgm:prSet/>
      <dgm:spPr/>
      <dgm:t>
        <a:bodyPr/>
        <a:lstStyle/>
        <a:p>
          <a:endParaRPr lang="ru-RU"/>
        </a:p>
      </dgm:t>
    </dgm:pt>
    <dgm:pt modelId="{47CCC2A1-303F-4C34-B753-4A87B3F234D7}" type="sibTrans" cxnId="{7C789847-B5FA-48EB-A7C8-12922E961786}">
      <dgm:prSet/>
      <dgm:spPr/>
      <dgm:t>
        <a:bodyPr/>
        <a:lstStyle/>
        <a:p>
          <a:endParaRPr lang="ru-RU"/>
        </a:p>
      </dgm:t>
    </dgm:pt>
    <dgm:pt modelId="{BF78BC34-04E3-41D5-AEEE-5412927011C1}">
      <dgm:prSet phldrT="[Текст]"/>
      <dgm:spPr/>
      <dgm:t>
        <a:bodyPr/>
        <a:lstStyle/>
        <a:p>
          <a:r>
            <a:rPr lang="ru-RU" b="1" u="none" dirty="0" smtClean="0">
              <a:solidFill>
                <a:srgbClr val="7030A0"/>
              </a:solidFill>
            </a:rPr>
            <a:t>ИЛИ,</a:t>
          </a:r>
        </a:p>
        <a:p>
          <a:r>
            <a:rPr lang="ru-RU" b="1" u="none" dirty="0" smtClean="0">
              <a:solidFill>
                <a:srgbClr val="7030A0"/>
              </a:solidFill>
            </a:rPr>
            <a:t>ЛИБО, </a:t>
          </a:r>
        </a:p>
        <a:p>
          <a:r>
            <a:rPr lang="ru-RU" b="1" u="none" dirty="0" smtClean="0">
              <a:solidFill>
                <a:srgbClr val="7030A0"/>
              </a:solidFill>
            </a:rPr>
            <a:t>ТО-ТО, </a:t>
          </a:r>
        </a:p>
        <a:p>
          <a:r>
            <a:rPr lang="ru-RU" b="1" u="none" dirty="0" smtClean="0">
              <a:solidFill>
                <a:srgbClr val="7030A0"/>
              </a:solidFill>
            </a:rPr>
            <a:t>НЕ ТО- НЕ ТО, </a:t>
          </a:r>
        </a:p>
        <a:p>
          <a:r>
            <a:rPr lang="ru-RU" b="1" u="none" dirty="0" smtClean="0">
              <a:solidFill>
                <a:srgbClr val="7030A0"/>
              </a:solidFill>
            </a:rPr>
            <a:t>ТО ЛИ – ТО ЛИ</a:t>
          </a:r>
          <a:endParaRPr lang="ru-RU" b="1" u="none" dirty="0">
            <a:solidFill>
              <a:srgbClr val="7030A0"/>
            </a:solidFill>
          </a:endParaRPr>
        </a:p>
      </dgm:t>
    </dgm:pt>
    <dgm:pt modelId="{055D32F0-F20C-45C1-87B9-A19580EFACF2}" type="parTrans" cxnId="{8E0790F7-E17F-4909-8978-5D199A814BC7}">
      <dgm:prSet/>
      <dgm:spPr/>
      <dgm:t>
        <a:bodyPr/>
        <a:lstStyle/>
        <a:p>
          <a:endParaRPr lang="ru-RU"/>
        </a:p>
      </dgm:t>
    </dgm:pt>
    <dgm:pt modelId="{49885F88-7CAC-4877-B886-7F2CD0AE57E9}" type="sibTrans" cxnId="{8E0790F7-E17F-4909-8978-5D199A814BC7}">
      <dgm:prSet/>
      <dgm:spPr/>
      <dgm:t>
        <a:bodyPr/>
        <a:lstStyle/>
        <a:p>
          <a:endParaRPr lang="ru-RU"/>
        </a:p>
      </dgm:t>
    </dgm:pt>
    <dgm:pt modelId="{97B77B09-6E7B-4C61-B15E-980E4E367309}">
      <dgm:prSet phldrT="[Текст]"/>
      <dgm:spPr/>
      <dgm:t>
        <a:bodyPr/>
        <a:lstStyle/>
        <a:p>
          <a:r>
            <a:rPr lang="ru-RU" b="1" u="sng" dirty="0" smtClean="0">
              <a:solidFill>
                <a:srgbClr val="FF0000"/>
              </a:solidFill>
              <a:hlinkClick xmlns:r="http://schemas.openxmlformats.org/officeDocument/2006/relationships" r:id="rId3" action="ppaction://hlinksldjump"/>
            </a:rPr>
            <a:t>Противительные</a:t>
          </a:r>
          <a:endParaRPr lang="ru-RU" dirty="0"/>
        </a:p>
      </dgm:t>
    </dgm:pt>
    <dgm:pt modelId="{DE6C1110-4F06-4D39-9200-6AF3587C79D3}" type="parTrans" cxnId="{C9D1A70B-3418-43FA-A393-25D37BC6F9D0}">
      <dgm:prSet/>
      <dgm:spPr/>
      <dgm:t>
        <a:bodyPr/>
        <a:lstStyle/>
        <a:p>
          <a:endParaRPr lang="ru-RU"/>
        </a:p>
      </dgm:t>
    </dgm:pt>
    <dgm:pt modelId="{38C28D25-E89B-49E0-939A-9B25ACFADEDB}" type="sibTrans" cxnId="{C9D1A70B-3418-43FA-A393-25D37BC6F9D0}">
      <dgm:prSet/>
      <dgm:spPr/>
      <dgm:t>
        <a:bodyPr/>
        <a:lstStyle/>
        <a:p>
          <a:endParaRPr lang="ru-RU"/>
        </a:p>
      </dgm:t>
    </dgm:pt>
    <dgm:pt modelId="{BAACC1F6-E20B-42B6-B27F-4BA875A4AAAB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А,</a:t>
          </a:r>
          <a:br>
            <a:rPr lang="ru-RU" b="1" dirty="0" smtClean="0">
              <a:solidFill>
                <a:srgbClr val="FF0000"/>
              </a:solidFill>
            </a:rPr>
          </a:br>
          <a:r>
            <a:rPr lang="ru-RU" b="1" dirty="0" smtClean="0">
              <a:solidFill>
                <a:srgbClr val="FF0000"/>
              </a:solidFill>
            </a:rPr>
            <a:t>НО, ДА (= НО),</a:t>
          </a:r>
        </a:p>
        <a:p>
          <a:r>
            <a:rPr lang="ru-RU" b="1" dirty="0" smtClean="0">
              <a:solidFill>
                <a:srgbClr val="FF0000"/>
              </a:solidFill>
            </a:rPr>
            <a:t>ОДНАКО,</a:t>
          </a:r>
        </a:p>
        <a:p>
          <a:r>
            <a:rPr lang="ru-RU" b="1" dirty="0" smtClean="0">
              <a:solidFill>
                <a:srgbClr val="FF0000"/>
              </a:solidFill>
            </a:rPr>
            <a:t>ЗАТО (=НО)</a:t>
          </a:r>
          <a:endParaRPr lang="ru-RU" b="1" dirty="0">
            <a:solidFill>
              <a:srgbClr val="FF0000"/>
            </a:solidFill>
          </a:endParaRPr>
        </a:p>
      </dgm:t>
    </dgm:pt>
    <dgm:pt modelId="{4A97A35A-59D5-420C-BEAD-FBA6F1EC8D57}" type="parTrans" cxnId="{5E794AF5-58A4-4B9D-8CFB-EDA58E356E84}">
      <dgm:prSet/>
      <dgm:spPr/>
      <dgm:t>
        <a:bodyPr/>
        <a:lstStyle/>
        <a:p>
          <a:endParaRPr lang="ru-RU"/>
        </a:p>
      </dgm:t>
    </dgm:pt>
    <dgm:pt modelId="{1B7A3918-0E1F-4A4A-A987-EF589A98BD67}" type="sibTrans" cxnId="{5E794AF5-58A4-4B9D-8CFB-EDA58E356E84}">
      <dgm:prSet/>
      <dgm:spPr/>
      <dgm:t>
        <a:bodyPr/>
        <a:lstStyle/>
        <a:p>
          <a:endParaRPr lang="ru-RU"/>
        </a:p>
      </dgm:t>
    </dgm:pt>
    <dgm:pt modelId="{174C68E5-D6DC-4BF2-9287-84E2D0BF8102}" type="pres">
      <dgm:prSet presAssocID="{FAA422F8-4BA6-4D1E-B4A7-B6EEA2A1A45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F6531B-B343-4C89-8E99-7C41A89E2B9D}" type="pres">
      <dgm:prSet presAssocID="{499C4B1C-D8E0-472F-A8C6-42BC02C660D9}" presName="compositeNode" presStyleCnt="0">
        <dgm:presLayoutVars>
          <dgm:bulletEnabled val="1"/>
        </dgm:presLayoutVars>
      </dgm:prSet>
      <dgm:spPr/>
    </dgm:pt>
    <dgm:pt modelId="{C018B9DC-E1EB-4913-BAB8-7094BAE9B978}" type="pres">
      <dgm:prSet presAssocID="{499C4B1C-D8E0-472F-A8C6-42BC02C660D9}" presName="bgRect" presStyleLbl="node1" presStyleIdx="0" presStyleCnt="3" custScaleX="89366" custLinFactNeighborX="294" custLinFactNeighborY="1581"/>
      <dgm:spPr/>
      <dgm:t>
        <a:bodyPr/>
        <a:lstStyle/>
        <a:p>
          <a:endParaRPr lang="ru-RU"/>
        </a:p>
      </dgm:t>
    </dgm:pt>
    <dgm:pt modelId="{DB259504-39DA-4A0A-A71A-6CE764CDF1F0}" type="pres">
      <dgm:prSet presAssocID="{499C4B1C-D8E0-472F-A8C6-42BC02C660D9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80C25-A157-429B-91E4-E5C03D20F69F}" type="pres">
      <dgm:prSet presAssocID="{499C4B1C-D8E0-472F-A8C6-42BC02C660D9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C434B8-8378-460E-ADBB-C0FAFA2F69B4}" type="pres">
      <dgm:prSet presAssocID="{423D3BAD-A664-4771-BF0E-B87983BADD13}" presName="hSp" presStyleCnt="0"/>
      <dgm:spPr/>
    </dgm:pt>
    <dgm:pt modelId="{5F76B287-1AFB-4C1E-85BE-6623E59EECBA}" type="pres">
      <dgm:prSet presAssocID="{423D3BAD-A664-4771-BF0E-B87983BADD13}" presName="vProcSp" presStyleCnt="0"/>
      <dgm:spPr/>
    </dgm:pt>
    <dgm:pt modelId="{40F9B1F0-0494-4F0D-8F6E-AE174819F630}" type="pres">
      <dgm:prSet presAssocID="{423D3BAD-A664-4771-BF0E-B87983BADD13}" presName="vSp1" presStyleCnt="0"/>
      <dgm:spPr/>
    </dgm:pt>
    <dgm:pt modelId="{4783FB1C-91D4-4821-AFC5-63C44080CB7E}" type="pres">
      <dgm:prSet presAssocID="{423D3BAD-A664-4771-BF0E-B87983BADD13}" presName="simulatedConn" presStyleLbl="solidFgAcc1" presStyleIdx="0" presStyleCnt="2" custAng="16200000" custFlipVert="1" custScaleX="135700" custScaleY="187866" custLinFactX="-100000" custLinFactY="-500000" custLinFactNeighborX="-178036" custLinFactNeighborY="-589176"/>
      <dgm:spPr/>
      <dgm:t>
        <a:bodyPr/>
        <a:lstStyle/>
        <a:p>
          <a:endParaRPr lang="ru-RU"/>
        </a:p>
      </dgm:t>
    </dgm:pt>
    <dgm:pt modelId="{E09AA7AA-501F-49EC-A9AA-59EC0A38D14E}" type="pres">
      <dgm:prSet presAssocID="{423D3BAD-A664-4771-BF0E-B87983BADD13}" presName="vSp2" presStyleCnt="0"/>
      <dgm:spPr/>
    </dgm:pt>
    <dgm:pt modelId="{A1758CE5-2E23-4FFC-B803-D8101BAE7513}" type="pres">
      <dgm:prSet presAssocID="{423D3BAD-A664-4771-BF0E-B87983BADD13}" presName="sibTrans" presStyleCnt="0"/>
      <dgm:spPr/>
    </dgm:pt>
    <dgm:pt modelId="{AFC1AB47-1BE5-4134-88BD-DDC836F52A46}" type="pres">
      <dgm:prSet presAssocID="{2085BE32-FCAE-4546-9641-DC0BF810FE67}" presName="compositeNode" presStyleCnt="0">
        <dgm:presLayoutVars>
          <dgm:bulletEnabled val="1"/>
        </dgm:presLayoutVars>
      </dgm:prSet>
      <dgm:spPr/>
    </dgm:pt>
    <dgm:pt modelId="{19DE269D-1EBB-4518-838D-DB45A19A5ECF}" type="pres">
      <dgm:prSet presAssocID="{2085BE32-FCAE-4546-9641-DC0BF810FE67}" presName="bgRect" presStyleLbl="node1" presStyleIdx="1" presStyleCnt="3"/>
      <dgm:spPr/>
      <dgm:t>
        <a:bodyPr/>
        <a:lstStyle/>
        <a:p>
          <a:endParaRPr lang="ru-RU"/>
        </a:p>
      </dgm:t>
    </dgm:pt>
    <dgm:pt modelId="{D175EA19-C73E-43DB-8B68-711627D393E8}" type="pres">
      <dgm:prSet presAssocID="{2085BE32-FCAE-4546-9641-DC0BF810FE67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61DAC0-6A90-42D2-97F6-3432C48670B4}" type="pres">
      <dgm:prSet presAssocID="{2085BE32-FCAE-4546-9641-DC0BF810FE67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E65EE8-0B1E-4579-8AE0-86543DF95551}" type="pres">
      <dgm:prSet presAssocID="{47CCC2A1-303F-4C34-B753-4A87B3F234D7}" presName="hSp" presStyleCnt="0"/>
      <dgm:spPr/>
    </dgm:pt>
    <dgm:pt modelId="{232ADA0F-1EA3-4F85-A914-060FB111867F}" type="pres">
      <dgm:prSet presAssocID="{47CCC2A1-303F-4C34-B753-4A87B3F234D7}" presName="vProcSp" presStyleCnt="0"/>
      <dgm:spPr/>
    </dgm:pt>
    <dgm:pt modelId="{FC2486A7-3A9D-483E-98D2-6EC39E9E5553}" type="pres">
      <dgm:prSet presAssocID="{47CCC2A1-303F-4C34-B753-4A87B3F234D7}" presName="vSp1" presStyleCnt="0"/>
      <dgm:spPr/>
    </dgm:pt>
    <dgm:pt modelId="{887D4F17-8E9F-433A-86F6-4EBB7201B217}" type="pres">
      <dgm:prSet presAssocID="{47CCC2A1-303F-4C34-B753-4A87B3F234D7}" presName="simulatedConn" presStyleLbl="solidFgAcc1" presStyleIdx="1" presStyleCnt="2" custAng="5400000" custScaleX="121476" custScaleY="184648" custLinFactX="-169999" custLinFactY="-500000" custLinFactNeighborX="-200000" custLinFactNeighborY="-586682"/>
      <dgm:spPr/>
    </dgm:pt>
    <dgm:pt modelId="{3CBD37B3-BC2F-4E9F-9224-3907AD661559}" type="pres">
      <dgm:prSet presAssocID="{47CCC2A1-303F-4C34-B753-4A87B3F234D7}" presName="vSp2" presStyleCnt="0"/>
      <dgm:spPr/>
    </dgm:pt>
    <dgm:pt modelId="{2AF75E0A-470C-4634-B656-4DB4D045CF05}" type="pres">
      <dgm:prSet presAssocID="{47CCC2A1-303F-4C34-B753-4A87B3F234D7}" presName="sibTrans" presStyleCnt="0"/>
      <dgm:spPr/>
    </dgm:pt>
    <dgm:pt modelId="{073655F0-71B1-4E97-BB7E-E291B6136C37}" type="pres">
      <dgm:prSet presAssocID="{97B77B09-6E7B-4C61-B15E-980E4E367309}" presName="compositeNode" presStyleCnt="0">
        <dgm:presLayoutVars>
          <dgm:bulletEnabled val="1"/>
        </dgm:presLayoutVars>
      </dgm:prSet>
      <dgm:spPr/>
    </dgm:pt>
    <dgm:pt modelId="{78853DE9-1F55-438E-AC41-4AD72B83E4B0}" type="pres">
      <dgm:prSet presAssocID="{97B77B09-6E7B-4C61-B15E-980E4E367309}" presName="bgRect" presStyleLbl="node1" presStyleIdx="2" presStyleCnt="3" custLinFactNeighborX="-2131" custLinFactNeighborY="-1591"/>
      <dgm:spPr/>
      <dgm:t>
        <a:bodyPr/>
        <a:lstStyle/>
        <a:p>
          <a:endParaRPr lang="ru-RU"/>
        </a:p>
      </dgm:t>
    </dgm:pt>
    <dgm:pt modelId="{BFDF1935-4F1D-4912-B188-8831BC7D395D}" type="pres">
      <dgm:prSet presAssocID="{97B77B09-6E7B-4C61-B15E-980E4E367309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3B3117-0B92-48DC-BDBB-6421B10B71B0}" type="pres">
      <dgm:prSet presAssocID="{97B77B09-6E7B-4C61-B15E-980E4E367309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0BF1BA-17EE-4A63-8005-95C57A6FE138}" type="presOf" srcId="{97B77B09-6E7B-4C61-B15E-980E4E367309}" destId="{BFDF1935-4F1D-4912-B188-8831BC7D395D}" srcOrd="1" destOrd="0" presId="urn:microsoft.com/office/officeart/2005/8/layout/hProcess7"/>
    <dgm:cxn modelId="{C9D1A70B-3418-43FA-A393-25D37BC6F9D0}" srcId="{FAA422F8-4BA6-4D1E-B4A7-B6EEA2A1A459}" destId="{97B77B09-6E7B-4C61-B15E-980E4E367309}" srcOrd="2" destOrd="0" parTransId="{DE6C1110-4F06-4D39-9200-6AF3587C79D3}" sibTransId="{38C28D25-E89B-49E0-939A-9B25ACFADEDB}"/>
    <dgm:cxn modelId="{49F50E2D-DF0F-451C-B1AF-B6834FE5AEAF}" srcId="{499C4B1C-D8E0-472F-A8C6-42BC02C660D9}" destId="{62ADECD1-3BBE-4E0C-87B6-25DCFF461F8F}" srcOrd="0" destOrd="0" parTransId="{234C7E01-5D38-4F37-8E8B-5A9E9CC18EDA}" sibTransId="{344B1D9C-D32E-405B-8E88-9DEA505F7F2D}"/>
    <dgm:cxn modelId="{EAE63B77-3AB5-469A-9E05-F72A105B8664}" type="presOf" srcId="{2085BE32-FCAE-4546-9641-DC0BF810FE67}" destId="{19DE269D-1EBB-4518-838D-DB45A19A5ECF}" srcOrd="0" destOrd="0" presId="urn:microsoft.com/office/officeart/2005/8/layout/hProcess7"/>
    <dgm:cxn modelId="{A3062843-2B7F-45E8-B0EA-C821EFF8DFEF}" type="presOf" srcId="{97B77B09-6E7B-4C61-B15E-980E4E367309}" destId="{78853DE9-1F55-438E-AC41-4AD72B83E4B0}" srcOrd="0" destOrd="0" presId="urn:microsoft.com/office/officeart/2005/8/layout/hProcess7"/>
    <dgm:cxn modelId="{8E0790F7-E17F-4909-8978-5D199A814BC7}" srcId="{2085BE32-FCAE-4546-9641-DC0BF810FE67}" destId="{BF78BC34-04E3-41D5-AEEE-5412927011C1}" srcOrd="0" destOrd="0" parTransId="{055D32F0-F20C-45C1-87B9-A19580EFACF2}" sibTransId="{49885F88-7CAC-4877-B886-7F2CD0AE57E9}"/>
    <dgm:cxn modelId="{C591A977-C4D0-43B5-8CFE-53AA76A18A4D}" type="presOf" srcId="{62ADECD1-3BBE-4E0C-87B6-25DCFF461F8F}" destId="{88E80C25-A157-429B-91E4-E5C03D20F69F}" srcOrd="0" destOrd="0" presId="urn:microsoft.com/office/officeart/2005/8/layout/hProcess7"/>
    <dgm:cxn modelId="{A2234773-BFF2-4485-954D-1492EF5DAE03}" type="presOf" srcId="{FAA422F8-4BA6-4D1E-B4A7-B6EEA2A1A459}" destId="{174C68E5-D6DC-4BF2-9287-84E2D0BF8102}" srcOrd="0" destOrd="0" presId="urn:microsoft.com/office/officeart/2005/8/layout/hProcess7"/>
    <dgm:cxn modelId="{3BC8BFDA-3317-4B39-893C-4D2B6CB8C9F5}" type="presOf" srcId="{BF78BC34-04E3-41D5-AEEE-5412927011C1}" destId="{8561DAC0-6A90-42D2-97F6-3432C48670B4}" srcOrd="0" destOrd="0" presId="urn:microsoft.com/office/officeart/2005/8/layout/hProcess7"/>
    <dgm:cxn modelId="{4E73EDF8-F3A3-48B7-8008-71CB07DD4768}" srcId="{FAA422F8-4BA6-4D1E-B4A7-B6EEA2A1A459}" destId="{499C4B1C-D8E0-472F-A8C6-42BC02C660D9}" srcOrd="0" destOrd="0" parTransId="{607D537D-BD90-4A2D-AAD0-F1CEBDEB22AC}" sibTransId="{423D3BAD-A664-4771-BF0E-B87983BADD13}"/>
    <dgm:cxn modelId="{B48E98D2-C47A-493F-8729-03EAB1781BCF}" type="presOf" srcId="{BAACC1F6-E20B-42B6-B27F-4BA875A4AAAB}" destId="{563B3117-0B92-48DC-BDBB-6421B10B71B0}" srcOrd="0" destOrd="0" presId="urn:microsoft.com/office/officeart/2005/8/layout/hProcess7"/>
    <dgm:cxn modelId="{5E794AF5-58A4-4B9D-8CFB-EDA58E356E84}" srcId="{97B77B09-6E7B-4C61-B15E-980E4E367309}" destId="{BAACC1F6-E20B-42B6-B27F-4BA875A4AAAB}" srcOrd="0" destOrd="0" parTransId="{4A97A35A-59D5-420C-BEAD-FBA6F1EC8D57}" sibTransId="{1B7A3918-0E1F-4A4A-A987-EF589A98BD67}"/>
    <dgm:cxn modelId="{8768BEFE-4DBA-4BCC-BAFC-CC64071C115C}" type="presOf" srcId="{499C4B1C-D8E0-472F-A8C6-42BC02C660D9}" destId="{DB259504-39DA-4A0A-A71A-6CE764CDF1F0}" srcOrd="1" destOrd="0" presId="urn:microsoft.com/office/officeart/2005/8/layout/hProcess7"/>
    <dgm:cxn modelId="{E1216BE1-E717-4CC0-B46E-78E3BF4B9FCA}" type="presOf" srcId="{499C4B1C-D8E0-472F-A8C6-42BC02C660D9}" destId="{C018B9DC-E1EB-4913-BAB8-7094BAE9B978}" srcOrd="0" destOrd="0" presId="urn:microsoft.com/office/officeart/2005/8/layout/hProcess7"/>
    <dgm:cxn modelId="{7C789847-B5FA-48EB-A7C8-12922E961786}" srcId="{FAA422F8-4BA6-4D1E-B4A7-B6EEA2A1A459}" destId="{2085BE32-FCAE-4546-9641-DC0BF810FE67}" srcOrd="1" destOrd="0" parTransId="{4410FED4-37E4-4BB3-A883-2F56A5DB9723}" sibTransId="{47CCC2A1-303F-4C34-B753-4A87B3F234D7}"/>
    <dgm:cxn modelId="{58CDFAE8-8842-4F96-B91C-C87B2047409D}" type="presOf" srcId="{2085BE32-FCAE-4546-9641-DC0BF810FE67}" destId="{D175EA19-C73E-43DB-8B68-711627D393E8}" srcOrd="1" destOrd="0" presId="urn:microsoft.com/office/officeart/2005/8/layout/hProcess7"/>
    <dgm:cxn modelId="{2036A9B8-D586-4880-A110-C0EE81E92AB5}" type="presParOf" srcId="{174C68E5-D6DC-4BF2-9287-84E2D0BF8102}" destId="{00F6531B-B343-4C89-8E99-7C41A89E2B9D}" srcOrd="0" destOrd="0" presId="urn:microsoft.com/office/officeart/2005/8/layout/hProcess7"/>
    <dgm:cxn modelId="{6A383CA5-DC96-4FEB-AF48-B9357656D35F}" type="presParOf" srcId="{00F6531B-B343-4C89-8E99-7C41A89E2B9D}" destId="{C018B9DC-E1EB-4913-BAB8-7094BAE9B978}" srcOrd="0" destOrd="0" presId="urn:microsoft.com/office/officeart/2005/8/layout/hProcess7"/>
    <dgm:cxn modelId="{3804E0E7-3BFA-4835-B018-FCBB42F72B92}" type="presParOf" srcId="{00F6531B-B343-4C89-8E99-7C41A89E2B9D}" destId="{DB259504-39DA-4A0A-A71A-6CE764CDF1F0}" srcOrd="1" destOrd="0" presId="urn:microsoft.com/office/officeart/2005/8/layout/hProcess7"/>
    <dgm:cxn modelId="{918C28B7-D0CC-48CA-813F-C1424E0C0474}" type="presParOf" srcId="{00F6531B-B343-4C89-8E99-7C41A89E2B9D}" destId="{88E80C25-A157-429B-91E4-E5C03D20F69F}" srcOrd="2" destOrd="0" presId="urn:microsoft.com/office/officeart/2005/8/layout/hProcess7"/>
    <dgm:cxn modelId="{138B97BC-E5E8-4EFB-A03A-6754E4B53D18}" type="presParOf" srcId="{174C68E5-D6DC-4BF2-9287-84E2D0BF8102}" destId="{43C434B8-8378-460E-ADBB-C0FAFA2F69B4}" srcOrd="1" destOrd="0" presId="urn:microsoft.com/office/officeart/2005/8/layout/hProcess7"/>
    <dgm:cxn modelId="{3C73ECF4-3597-42C8-9405-65C077250E67}" type="presParOf" srcId="{174C68E5-D6DC-4BF2-9287-84E2D0BF8102}" destId="{5F76B287-1AFB-4C1E-85BE-6623E59EECBA}" srcOrd="2" destOrd="0" presId="urn:microsoft.com/office/officeart/2005/8/layout/hProcess7"/>
    <dgm:cxn modelId="{C6241064-3933-4A85-AC48-FE891019415F}" type="presParOf" srcId="{5F76B287-1AFB-4C1E-85BE-6623E59EECBA}" destId="{40F9B1F0-0494-4F0D-8F6E-AE174819F630}" srcOrd="0" destOrd="0" presId="urn:microsoft.com/office/officeart/2005/8/layout/hProcess7"/>
    <dgm:cxn modelId="{16C25E37-96D3-4764-A335-F971D5143450}" type="presParOf" srcId="{5F76B287-1AFB-4C1E-85BE-6623E59EECBA}" destId="{4783FB1C-91D4-4821-AFC5-63C44080CB7E}" srcOrd="1" destOrd="0" presId="urn:microsoft.com/office/officeart/2005/8/layout/hProcess7"/>
    <dgm:cxn modelId="{17EC8E95-8A70-446B-A819-1669CF849F60}" type="presParOf" srcId="{5F76B287-1AFB-4C1E-85BE-6623E59EECBA}" destId="{E09AA7AA-501F-49EC-A9AA-59EC0A38D14E}" srcOrd="2" destOrd="0" presId="urn:microsoft.com/office/officeart/2005/8/layout/hProcess7"/>
    <dgm:cxn modelId="{C6566AEC-2669-49C8-BE76-309CF1E03908}" type="presParOf" srcId="{174C68E5-D6DC-4BF2-9287-84E2D0BF8102}" destId="{A1758CE5-2E23-4FFC-B803-D8101BAE7513}" srcOrd="3" destOrd="0" presId="urn:microsoft.com/office/officeart/2005/8/layout/hProcess7"/>
    <dgm:cxn modelId="{75BA480C-A935-4D4D-8420-3C17089216A6}" type="presParOf" srcId="{174C68E5-D6DC-4BF2-9287-84E2D0BF8102}" destId="{AFC1AB47-1BE5-4134-88BD-DDC836F52A46}" srcOrd="4" destOrd="0" presId="urn:microsoft.com/office/officeart/2005/8/layout/hProcess7"/>
    <dgm:cxn modelId="{71BFD0A1-4C96-4469-90CE-D98C0BA08F34}" type="presParOf" srcId="{AFC1AB47-1BE5-4134-88BD-DDC836F52A46}" destId="{19DE269D-1EBB-4518-838D-DB45A19A5ECF}" srcOrd="0" destOrd="0" presId="urn:microsoft.com/office/officeart/2005/8/layout/hProcess7"/>
    <dgm:cxn modelId="{797FE777-DB8B-46C7-BA4F-9718369F1E62}" type="presParOf" srcId="{AFC1AB47-1BE5-4134-88BD-DDC836F52A46}" destId="{D175EA19-C73E-43DB-8B68-711627D393E8}" srcOrd="1" destOrd="0" presId="urn:microsoft.com/office/officeart/2005/8/layout/hProcess7"/>
    <dgm:cxn modelId="{1642579B-896B-4DEB-95A3-E9AC5187ECC1}" type="presParOf" srcId="{AFC1AB47-1BE5-4134-88BD-DDC836F52A46}" destId="{8561DAC0-6A90-42D2-97F6-3432C48670B4}" srcOrd="2" destOrd="0" presId="urn:microsoft.com/office/officeart/2005/8/layout/hProcess7"/>
    <dgm:cxn modelId="{8613FA1B-074F-4465-B62B-072BE3426993}" type="presParOf" srcId="{174C68E5-D6DC-4BF2-9287-84E2D0BF8102}" destId="{4CE65EE8-0B1E-4579-8AE0-86543DF95551}" srcOrd="5" destOrd="0" presId="urn:microsoft.com/office/officeart/2005/8/layout/hProcess7"/>
    <dgm:cxn modelId="{6CD70805-C065-4E06-89EB-5A4210CB8FAA}" type="presParOf" srcId="{174C68E5-D6DC-4BF2-9287-84E2D0BF8102}" destId="{232ADA0F-1EA3-4F85-A914-060FB111867F}" srcOrd="6" destOrd="0" presId="urn:microsoft.com/office/officeart/2005/8/layout/hProcess7"/>
    <dgm:cxn modelId="{3C1815B4-FC4A-4F1C-8785-87A4119418A3}" type="presParOf" srcId="{232ADA0F-1EA3-4F85-A914-060FB111867F}" destId="{FC2486A7-3A9D-483E-98D2-6EC39E9E5553}" srcOrd="0" destOrd="0" presId="urn:microsoft.com/office/officeart/2005/8/layout/hProcess7"/>
    <dgm:cxn modelId="{BA56E6DD-A01E-49B0-8267-1695659D0630}" type="presParOf" srcId="{232ADA0F-1EA3-4F85-A914-060FB111867F}" destId="{887D4F17-8E9F-433A-86F6-4EBB7201B217}" srcOrd="1" destOrd="0" presId="urn:microsoft.com/office/officeart/2005/8/layout/hProcess7"/>
    <dgm:cxn modelId="{F97D11DF-14F7-4811-B1FE-2D46E388B40D}" type="presParOf" srcId="{232ADA0F-1EA3-4F85-A914-060FB111867F}" destId="{3CBD37B3-BC2F-4E9F-9224-3907AD661559}" srcOrd="2" destOrd="0" presId="urn:microsoft.com/office/officeart/2005/8/layout/hProcess7"/>
    <dgm:cxn modelId="{F380285C-F9CD-4DA0-B4CF-3EA8F8741B23}" type="presParOf" srcId="{174C68E5-D6DC-4BF2-9287-84E2D0BF8102}" destId="{2AF75E0A-470C-4634-B656-4DB4D045CF05}" srcOrd="7" destOrd="0" presId="urn:microsoft.com/office/officeart/2005/8/layout/hProcess7"/>
    <dgm:cxn modelId="{955F1F8A-C6D7-4E9E-A3A4-2C6D6A7CE012}" type="presParOf" srcId="{174C68E5-D6DC-4BF2-9287-84E2D0BF8102}" destId="{073655F0-71B1-4E97-BB7E-E291B6136C37}" srcOrd="8" destOrd="0" presId="urn:microsoft.com/office/officeart/2005/8/layout/hProcess7"/>
    <dgm:cxn modelId="{5D673A3B-4B2C-4CF5-8E71-B03FB584D09C}" type="presParOf" srcId="{073655F0-71B1-4E97-BB7E-E291B6136C37}" destId="{78853DE9-1F55-438E-AC41-4AD72B83E4B0}" srcOrd="0" destOrd="0" presId="urn:microsoft.com/office/officeart/2005/8/layout/hProcess7"/>
    <dgm:cxn modelId="{395B1770-9A65-4A89-A8D5-6A23145C9DD1}" type="presParOf" srcId="{073655F0-71B1-4E97-BB7E-E291B6136C37}" destId="{BFDF1935-4F1D-4912-B188-8831BC7D395D}" srcOrd="1" destOrd="0" presId="urn:microsoft.com/office/officeart/2005/8/layout/hProcess7"/>
    <dgm:cxn modelId="{4F5ECB7D-3DD4-4DD2-B301-46D0DCA8442B}" type="presParOf" srcId="{073655F0-71B1-4E97-BB7E-E291B6136C37}" destId="{563B3117-0B92-48DC-BDBB-6421B10B71B0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F4529A4-C94D-4542-9E02-68C990AC4CEC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B1C3BD9-0B45-40DA-970F-4DAB58C90C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E8C39-253F-4EE6-972C-2A9615C7C98E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0762A-0757-4531-864D-EBC2AAEB2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303602-7C0E-4386-88B5-4E2093625D3B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31DD1F-A781-4243-AA55-F8206EE1B1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464A15B-C490-4492-9ACB-AB9A74E530B0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ADC89C-FA9E-4B00-8E66-6E50330FB6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14B24C-6372-47D3-9336-689AD81FF8BD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8C57B1-1244-448F-BF89-7D31CC647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9AE1A0-C939-41E5-B708-CB8868BAC7CA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0627A5-83AF-4FCF-8355-E5D7B7BAD6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38A6F-7BB5-4FA6-AD4F-04A8A9A50D3B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D6FCA-213E-455E-A772-0BEC18E1CB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BF1CE4-B9B2-4844-BB20-6023A21EE1CC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A6410F-7871-46CB-8294-515EF3A6C2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6B3A3CF-011C-419B-911D-41C9E3136055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6F4F89C-7823-4AB1-8E02-C237171E63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5991C-DDBC-4D66-AB3B-95353A9CA2A3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59B95-F86C-4C62-974A-A0C34E4E32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948D2-6067-45EE-B807-0F82FF133C6B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3600C-618A-402C-B32A-FCA2E33985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6F6E37C-ECFC-49D6-9531-5D8DC9D22A30}" type="datetimeFigureOut">
              <a:rPr lang="ru-RU"/>
              <a:pPr>
                <a:defRPr/>
              </a:pPr>
              <a:t>18.06.2012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CC696C0-8013-4F3B-B192-F394A3155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4" r:id="rId4"/>
    <p:sldLayoutId id="2147483675" r:id="rId5"/>
    <p:sldLayoutId id="2147483676" r:id="rId6"/>
    <p:sldLayoutId id="2147483670" r:id="rId7"/>
    <p:sldLayoutId id="2147483677" r:id="rId8"/>
    <p:sldLayoutId id="2147483678" r:id="rId9"/>
    <p:sldLayoutId id="2147483669" r:id="rId10"/>
    <p:sldLayoutId id="214748366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Какие члены предложения называются однородными</a:t>
            </a:r>
            <a:endParaRPr lang="ru-RU" dirty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611563"/>
            <a:ext cx="7772400" cy="1200150"/>
          </a:xfrm>
        </p:spPr>
        <p:txBody>
          <a:bodyPr/>
          <a:lstStyle/>
          <a:p>
            <a:pPr marR="0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smtClean="0">
                <a:solidFill>
                  <a:srgbClr val="FF0000"/>
                </a:solidFill>
              </a:rPr>
              <a:t>Вставь пропущенное слово </a:t>
            </a:r>
          </a:p>
          <a:p>
            <a:r>
              <a:rPr lang="ru-RU" smtClean="0"/>
              <a:t>Однородные члены </a:t>
            </a:r>
          </a:p>
          <a:p>
            <a:r>
              <a:rPr lang="ru-RU" smtClean="0"/>
              <a:t>1. связаны с ……словом в предложении</a:t>
            </a:r>
          </a:p>
          <a:p>
            <a:r>
              <a:rPr lang="ru-RU" smtClean="0"/>
              <a:t>2. отвечают на ……. вопрос</a:t>
            </a:r>
          </a:p>
          <a:p>
            <a:r>
              <a:rPr lang="ru-RU" smtClean="0"/>
              <a:t>3. являются ……..членом предложения</a:t>
            </a:r>
          </a:p>
          <a:p>
            <a:r>
              <a:rPr lang="ru-RU" smtClean="0"/>
              <a:t>4. ………. друг от друга</a:t>
            </a:r>
          </a:p>
          <a:p>
            <a:r>
              <a:rPr lang="ru-RU" smtClean="0"/>
              <a:t>5. могут быть ……….членом предложения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Признаки однородности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1. Спорт  музыка, чтение книг всегда увлекали меня.</a:t>
            </a:r>
          </a:p>
          <a:p>
            <a:r>
              <a:rPr lang="ru-RU" smtClean="0"/>
              <a:t>2. Неприятно  если твои собеседники плохо воспитаны.</a:t>
            </a:r>
          </a:p>
          <a:p>
            <a:r>
              <a:rPr lang="ru-RU" smtClean="0"/>
              <a:t>3. Сегодня она рассеянна и невнимательна.</a:t>
            </a:r>
          </a:p>
          <a:p>
            <a:r>
              <a:rPr lang="ru-RU" smtClean="0"/>
              <a:t>4. Он не хотел уже любоваться ни снегом ни лунным блеском.</a:t>
            </a:r>
          </a:p>
          <a:p>
            <a:r>
              <a:rPr lang="ru-RU" smtClean="0"/>
              <a:t>5. Мальчик бережно положил руки на клавиши и закрыл глаза.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1"/>
                </a:solidFill>
              </a:rPr>
              <a:t>Выпиши предложения с однородными членами, поставь запятые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5162550"/>
          </a:xfrm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1. </a:t>
            </a:r>
            <a:r>
              <a:rPr lang="ru-RU" b="1" dirty="0" smtClean="0"/>
              <a:t>С помощью интонации перечисления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600" b="1" dirty="0" smtClean="0">
                <a:solidFill>
                  <a:schemeClr val="accent5"/>
                </a:solidFill>
              </a:rPr>
              <a:t>Ночь была  </a:t>
            </a:r>
            <a:r>
              <a:rPr lang="ru-RU" sz="3600" b="1" u="wavyHeavy" dirty="0" smtClean="0">
                <a:solidFill>
                  <a:schemeClr val="accent5"/>
                </a:solidFill>
              </a:rPr>
              <a:t>темная, тёплая, осенняя</a:t>
            </a:r>
            <a:r>
              <a:rPr lang="ru-RU" sz="3600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600" b="1" u="dotDashHeavy" dirty="0" smtClean="0">
                <a:solidFill>
                  <a:schemeClr val="accent5"/>
                </a:solidFill>
              </a:rPr>
              <a:t>По реке, по суше </a:t>
            </a:r>
            <a:r>
              <a:rPr lang="ru-RU" sz="3600" b="1" u="dbl" dirty="0" smtClean="0">
                <a:solidFill>
                  <a:schemeClr val="accent5"/>
                </a:solidFill>
              </a:rPr>
              <a:t>ехали, плыли </a:t>
            </a:r>
            <a:r>
              <a:rPr lang="ru-RU" sz="3600" b="1" dirty="0" smtClean="0">
                <a:solidFill>
                  <a:schemeClr val="accent5"/>
                </a:solidFill>
              </a:rPr>
              <a:t>люди из ближних  деревень. 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2</a:t>
            </a:r>
            <a:r>
              <a:rPr lang="ru-RU" b="1" dirty="0" smtClean="0"/>
              <a:t>. С помощью интонации перечисления и сочинительных союзов.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600" b="1" dirty="0" smtClean="0">
                <a:solidFill>
                  <a:schemeClr val="accent5"/>
                </a:solidFill>
              </a:rPr>
              <a:t>Цветы лучше собирать </a:t>
            </a:r>
            <a:r>
              <a:rPr lang="ru-RU" sz="3600" b="1" u="dotDashHeavy" dirty="0" smtClean="0">
                <a:solidFill>
                  <a:schemeClr val="accent5"/>
                </a:solidFill>
              </a:rPr>
              <a:t>утром </a:t>
            </a:r>
            <a:r>
              <a:rPr lang="ru-RU" sz="3600" b="1" dirty="0" smtClean="0">
                <a:solidFill>
                  <a:schemeClr val="accent5"/>
                </a:solidFill>
              </a:rPr>
              <a:t>или </a:t>
            </a:r>
            <a:r>
              <a:rPr lang="ru-RU" sz="3600" b="1" u="dotDashHeavy" dirty="0" smtClean="0">
                <a:solidFill>
                  <a:schemeClr val="accent5"/>
                </a:solidFill>
              </a:rPr>
              <a:t>под вечер</a:t>
            </a:r>
            <a:r>
              <a:rPr lang="ru-RU" sz="3600" b="1" dirty="0" smtClean="0">
                <a:solidFill>
                  <a:schemeClr val="accent5"/>
                </a:solidFill>
              </a:rPr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Как связаны между собой однородные члены предложения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7786688" y="5000625"/>
            <a:ext cx="1357312" cy="8429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5"/>
                </a:solidFill>
              </a:rPr>
              <a:t>или</a:t>
            </a:r>
            <a:endParaRPr lang="ru-RU" sz="28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81138"/>
          <a:ext cx="9144000" cy="5091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Сочинительные союзы</a:t>
            </a:r>
            <a:endParaRPr lang="ru-RU" dirty="0"/>
          </a:p>
        </p:txBody>
      </p:sp>
      <p:sp>
        <p:nvSpPr>
          <p:cNvPr id="5" name="Блок-схема: извлечение 4"/>
          <p:cNvSpPr/>
          <p:nvPr/>
        </p:nvSpPr>
        <p:spPr>
          <a:xfrm flipV="1">
            <a:off x="7000875" y="1428750"/>
            <a:ext cx="752475" cy="522288"/>
          </a:xfrm>
          <a:prstGeom prst="flowChartExtract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Управляющая кнопка: домой 5">
            <a:hlinkClick r:id="" action="ppaction://hlinkshowjump?jump=lastslideviewed" highlightClick="1"/>
          </p:cNvPr>
          <p:cNvSpPr/>
          <p:nvPr/>
        </p:nvSpPr>
        <p:spPr>
          <a:xfrm>
            <a:off x="8458200" y="6000750"/>
            <a:ext cx="685800" cy="8572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smtClean="0"/>
              <a:t>Вместе с интонацией передают значение перечисления</a:t>
            </a:r>
          </a:p>
          <a:p>
            <a:r>
              <a:rPr lang="ru-RU" sz="3600" smtClean="0">
                <a:solidFill>
                  <a:srgbClr val="002060"/>
                </a:solidFill>
              </a:rPr>
              <a:t>Мы </a:t>
            </a:r>
            <a:r>
              <a:rPr lang="ru-RU" sz="3600" u="sng" smtClean="0">
                <a:solidFill>
                  <a:srgbClr val="002060"/>
                </a:solidFill>
              </a:rPr>
              <a:t>дошли</a:t>
            </a:r>
            <a:r>
              <a:rPr lang="ru-RU" sz="3600" smtClean="0">
                <a:solidFill>
                  <a:srgbClr val="002060"/>
                </a:solidFill>
              </a:rPr>
              <a:t> до леса и </a:t>
            </a:r>
            <a:r>
              <a:rPr lang="ru-RU" sz="3600" u="sng" smtClean="0">
                <a:solidFill>
                  <a:srgbClr val="002060"/>
                </a:solidFill>
              </a:rPr>
              <a:t>повернули </a:t>
            </a:r>
            <a:r>
              <a:rPr lang="ru-RU" sz="3600" smtClean="0">
                <a:solidFill>
                  <a:srgbClr val="002060"/>
                </a:solidFill>
              </a:rPr>
              <a:t>обратно</a:t>
            </a:r>
            <a:r>
              <a:rPr lang="ru-RU" smtClean="0">
                <a:solidFill>
                  <a:srgbClr val="002060"/>
                </a:solidFill>
              </a:rPr>
              <a:t>.</a:t>
            </a:r>
          </a:p>
          <a:p>
            <a:r>
              <a:rPr lang="ru-RU" sz="3600" smtClean="0">
                <a:solidFill>
                  <a:srgbClr val="002060"/>
                </a:solidFill>
              </a:rPr>
              <a:t>За дождём не было видно ни моря, ни неба.</a:t>
            </a:r>
          </a:p>
          <a:p>
            <a:r>
              <a:rPr lang="ru-RU" sz="3600" smtClean="0">
                <a:solidFill>
                  <a:srgbClr val="002060"/>
                </a:solidFill>
              </a:rPr>
              <a:t>Лида очень похудела, остались только </a:t>
            </a:r>
            <a:r>
              <a:rPr lang="ru-RU" sz="3600" u="sng" smtClean="0">
                <a:solidFill>
                  <a:srgbClr val="002060"/>
                </a:solidFill>
              </a:rPr>
              <a:t>кожа</a:t>
            </a:r>
            <a:r>
              <a:rPr lang="ru-RU" sz="3600" smtClean="0">
                <a:solidFill>
                  <a:srgbClr val="002060"/>
                </a:solidFill>
              </a:rPr>
              <a:t> да </a:t>
            </a:r>
            <a:r>
              <a:rPr lang="ru-RU" sz="3600" u="sng" smtClean="0">
                <a:solidFill>
                  <a:srgbClr val="002060"/>
                </a:solidFill>
              </a:rPr>
              <a:t>кости</a:t>
            </a:r>
            <a:r>
              <a:rPr lang="ru-RU" sz="3600" smtClean="0">
                <a:solidFill>
                  <a:srgbClr val="002060"/>
                </a:solidFill>
              </a:rPr>
              <a:t>.( ДА = И)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Соединительные союзы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214938" y="2500313"/>
            <a:ext cx="500062" cy="414337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и</a:t>
            </a:r>
            <a:endParaRPr lang="ru-RU" sz="2000" b="1" dirty="0"/>
          </a:p>
        </p:txBody>
      </p:sp>
      <p:sp>
        <p:nvSpPr>
          <p:cNvPr id="6" name="Овал 5"/>
          <p:cNvSpPr/>
          <p:nvPr/>
        </p:nvSpPr>
        <p:spPr>
          <a:xfrm>
            <a:off x="6929438" y="3571875"/>
            <a:ext cx="1000125" cy="642938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НИ</a:t>
            </a:r>
            <a:endParaRPr lang="ru-RU" sz="2000" b="1" dirty="0"/>
          </a:p>
        </p:txBody>
      </p:sp>
      <p:sp>
        <p:nvSpPr>
          <p:cNvPr id="7" name="Овал 6"/>
          <p:cNvSpPr/>
          <p:nvPr/>
        </p:nvSpPr>
        <p:spPr>
          <a:xfrm>
            <a:off x="2286000" y="4071938"/>
            <a:ext cx="857250" cy="557212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НИ</a:t>
            </a:r>
            <a:endParaRPr lang="ru-RU" sz="2000" b="1" dirty="0"/>
          </a:p>
        </p:txBody>
      </p:sp>
      <p:sp>
        <p:nvSpPr>
          <p:cNvPr id="8" name="Овал 7"/>
          <p:cNvSpPr/>
          <p:nvPr/>
        </p:nvSpPr>
        <p:spPr>
          <a:xfrm>
            <a:off x="3714750" y="5286375"/>
            <a:ext cx="785813" cy="485775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ДА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100"/>
          </a:xfrm>
        </p:spPr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Перед второй частью двойного союза </a:t>
            </a:r>
            <a:r>
              <a:rPr lang="ru-RU" b="1" dirty="0" smtClean="0">
                <a:solidFill>
                  <a:srgbClr val="FF0000"/>
                </a:solidFill>
              </a:rPr>
              <a:t>ВСЕГДА</a:t>
            </a:r>
            <a:r>
              <a:rPr lang="ru-RU" b="1" dirty="0" smtClean="0"/>
              <a:t> ставится запятая!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Молнии </a:t>
            </a:r>
            <a:r>
              <a:rPr lang="ru-RU" sz="4000" b="1" dirty="0" smtClean="0"/>
              <a:t>не столько </a:t>
            </a:r>
            <a:r>
              <a:rPr lang="ru-RU" b="1" dirty="0" smtClean="0"/>
              <a:t>вспыхивали, </a:t>
            </a:r>
            <a:r>
              <a:rPr lang="ru-RU" sz="4000" b="1" u="sng" dirty="0" smtClean="0">
                <a:solidFill>
                  <a:srgbClr val="FF0000"/>
                </a:solidFill>
              </a:rPr>
              <a:t>сколько</a:t>
            </a:r>
            <a:r>
              <a:rPr lang="ru-RU" sz="4000" b="1" dirty="0" smtClean="0"/>
              <a:t> </a:t>
            </a:r>
            <a:r>
              <a:rPr lang="ru-RU" b="1" dirty="0" smtClean="0"/>
              <a:t>слабо трепетали.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4000" b="1" dirty="0" smtClean="0"/>
              <a:t>Не только </a:t>
            </a:r>
            <a:r>
              <a:rPr lang="ru-RU" b="1" dirty="0" smtClean="0"/>
              <a:t>москвичи, </a:t>
            </a:r>
            <a:r>
              <a:rPr lang="ru-RU" sz="4000" b="1" dirty="0" smtClean="0">
                <a:solidFill>
                  <a:srgbClr val="FF0000"/>
                </a:solidFill>
              </a:rPr>
              <a:t>но и</a:t>
            </a:r>
            <a:r>
              <a:rPr lang="ru-RU" b="1" dirty="0" smtClean="0"/>
              <a:t> жители других городов  пользуются услугами </a:t>
            </a:r>
            <a:r>
              <a:rPr lang="ru-RU" b="1" dirty="0" err="1" smtClean="0"/>
              <a:t>интернетмагазинов</a:t>
            </a:r>
            <a:r>
              <a:rPr lang="ru-RU" b="1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В субботнике принимали участие </a:t>
            </a:r>
            <a:r>
              <a:rPr lang="ru-RU" sz="4000" b="1" dirty="0" smtClean="0"/>
              <a:t>как </a:t>
            </a:r>
            <a:r>
              <a:rPr lang="ru-RU" b="1" dirty="0" smtClean="0"/>
              <a:t>старшеклассники, </a:t>
            </a:r>
            <a:r>
              <a:rPr lang="ru-RU" sz="4000" b="1" dirty="0" smtClean="0">
                <a:solidFill>
                  <a:srgbClr val="FF0000"/>
                </a:solidFill>
              </a:rPr>
              <a:t>так и </a:t>
            </a:r>
            <a:r>
              <a:rPr lang="ru-RU" b="1" dirty="0" smtClean="0"/>
              <a:t>ученики младшей школы.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b="1" dirty="0" smtClean="0"/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Внимание!</a:t>
            </a:r>
            <a:endParaRPr lang="ru-RU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572500" y="6072188"/>
            <a:ext cx="571500" cy="7858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48237"/>
          </a:xfrm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Вместе с интонацией передают значение  чередования, выбора, </a:t>
            </a:r>
            <a:r>
              <a:rPr lang="ru-RU" b="1" dirty="0" err="1" smtClean="0"/>
              <a:t>неразличения</a:t>
            </a:r>
            <a:r>
              <a:rPr lang="ru-RU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Повсюду светились то </a:t>
            </a:r>
            <a:r>
              <a:rPr lang="ru-RU" sz="3600" u="wavyHeavy" dirty="0" smtClean="0">
                <a:solidFill>
                  <a:srgbClr val="002060"/>
                </a:solidFill>
              </a:rPr>
              <a:t>близкие</a:t>
            </a:r>
            <a:r>
              <a:rPr lang="ru-RU" sz="3600" dirty="0" smtClean="0">
                <a:solidFill>
                  <a:srgbClr val="002060"/>
                </a:solidFill>
              </a:rPr>
              <a:t>, то </a:t>
            </a:r>
            <a:r>
              <a:rPr lang="ru-RU" sz="3600" u="wavyHeavy" dirty="0" smtClean="0">
                <a:solidFill>
                  <a:srgbClr val="002060"/>
                </a:solidFill>
              </a:rPr>
              <a:t>далёкие</a:t>
            </a:r>
            <a:r>
              <a:rPr lang="ru-RU" sz="3600" dirty="0" smtClean="0">
                <a:solidFill>
                  <a:srgbClr val="002060"/>
                </a:solidFill>
              </a:rPr>
              <a:t> огни. ( чередование)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Иные хозяева вырастили уже </a:t>
            </a:r>
            <a:r>
              <a:rPr lang="ru-RU" sz="3600" u="dashLongHeavy" dirty="0" smtClean="0">
                <a:solidFill>
                  <a:srgbClr val="002060"/>
                </a:solidFill>
              </a:rPr>
              <a:t>вишню</a:t>
            </a:r>
            <a:r>
              <a:rPr lang="ru-RU" sz="3600" dirty="0" smtClean="0">
                <a:solidFill>
                  <a:srgbClr val="002060"/>
                </a:solidFill>
              </a:rPr>
              <a:t>, или </a:t>
            </a:r>
            <a:r>
              <a:rPr lang="ru-RU" sz="3600" u="dashLongHeavy" dirty="0" smtClean="0">
                <a:solidFill>
                  <a:srgbClr val="002060"/>
                </a:solidFill>
              </a:rPr>
              <a:t>сирень</a:t>
            </a:r>
            <a:r>
              <a:rPr lang="ru-RU" sz="3600" dirty="0" smtClean="0">
                <a:solidFill>
                  <a:srgbClr val="002060"/>
                </a:solidFill>
              </a:rPr>
              <a:t>, или </a:t>
            </a:r>
            <a:r>
              <a:rPr lang="ru-RU" sz="3600" u="dashLongHeavy" dirty="0" smtClean="0">
                <a:solidFill>
                  <a:srgbClr val="002060"/>
                </a:solidFill>
              </a:rPr>
              <a:t>жасмин</a:t>
            </a:r>
            <a:r>
              <a:rPr lang="ru-RU" sz="3600" dirty="0" smtClean="0">
                <a:solidFill>
                  <a:srgbClr val="002060"/>
                </a:solidFill>
              </a:rPr>
              <a:t>. ( выбор)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600" dirty="0" smtClean="0">
                <a:solidFill>
                  <a:srgbClr val="002060"/>
                </a:solidFill>
              </a:rPr>
              <a:t>За окном шёл то ли </a:t>
            </a:r>
            <a:r>
              <a:rPr lang="ru-RU" sz="3600" u="heavy" dirty="0" smtClean="0">
                <a:solidFill>
                  <a:srgbClr val="002060"/>
                </a:solidFill>
              </a:rPr>
              <a:t>дождь</a:t>
            </a:r>
            <a:r>
              <a:rPr lang="ru-RU" sz="3600" dirty="0" smtClean="0">
                <a:solidFill>
                  <a:srgbClr val="002060"/>
                </a:solidFill>
              </a:rPr>
              <a:t>, то ли </a:t>
            </a:r>
            <a:r>
              <a:rPr lang="ru-RU" sz="3600" u="heavy" dirty="0" smtClean="0">
                <a:solidFill>
                  <a:srgbClr val="002060"/>
                </a:solidFill>
              </a:rPr>
              <a:t>снег</a:t>
            </a:r>
            <a:r>
              <a:rPr lang="ru-RU" sz="3600" dirty="0" smtClean="0">
                <a:solidFill>
                  <a:srgbClr val="002060"/>
                </a:solidFill>
              </a:rPr>
              <a:t>.( </a:t>
            </a:r>
            <a:r>
              <a:rPr lang="ru-RU" sz="3600" dirty="0" err="1" smtClean="0">
                <a:solidFill>
                  <a:srgbClr val="002060"/>
                </a:solidFill>
              </a:rPr>
              <a:t>неразличение</a:t>
            </a:r>
            <a:r>
              <a:rPr lang="ru-RU" sz="3600" dirty="0" smtClean="0">
                <a:solidFill>
                  <a:srgbClr val="002060"/>
                </a:solidFill>
              </a:rPr>
              <a:t>)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Разделительные союзы</a:t>
            </a:r>
            <a:endParaRPr lang="ru-RU" dirty="0"/>
          </a:p>
        </p:txBody>
      </p:sp>
      <p:sp>
        <p:nvSpPr>
          <p:cNvPr id="4" name="Блок-схема: узел 3"/>
          <p:cNvSpPr/>
          <p:nvPr/>
        </p:nvSpPr>
        <p:spPr>
          <a:xfrm>
            <a:off x="5286375" y="2428875"/>
            <a:ext cx="74295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ТО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Блок-схема: узел 4"/>
          <p:cNvSpPr/>
          <p:nvPr/>
        </p:nvSpPr>
        <p:spPr>
          <a:xfrm>
            <a:off x="785813" y="3000375"/>
            <a:ext cx="74295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ТО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2643188" y="4071938"/>
            <a:ext cx="957262" cy="6000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или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Блок-схема: узел 6"/>
          <p:cNvSpPr/>
          <p:nvPr/>
        </p:nvSpPr>
        <p:spPr>
          <a:xfrm>
            <a:off x="5572125" y="4071938"/>
            <a:ext cx="957263" cy="6000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или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Блок-схема: узел 7"/>
          <p:cNvSpPr/>
          <p:nvPr/>
        </p:nvSpPr>
        <p:spPr>
          <a:xfrm>
            <a:off x="4071938" y="5214938"/>
            <a:ext cx="1500187" cy="6715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то ли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7072313" y="5214938"/>
            <a:ext cx="1500187" cy="67151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то ли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625" y="1071563"/>
            <a:ext cx="8229600" cy="5357812"/>
          </a:xfrm>
        </p:spPr>
        <p:txBody>
          <a:bodyPr>
            <a:normAutofit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 </a:t>
            </a:r>
            <a:r>
              <a:rPr lang="ru-RU" b="1" dirty="0" smtClean="0"/>
              <a:t>Перед </a:t>
            </a:r>
            <a:r>
              <a:rPr lang="ru-RU" sz="3600" b="1" dirty="0" smtClean="0">
                <a:solidFill>
                  <a:srgbClr val="FF0000"/>
                </a:solidFill>
              </a:rPr>
              <a:t>повторяющимися союзами </a:t>
            </a:r>
            <a:r>
              <a:rPr lang="ru-RU" b="1" dirty="0" smtClean="0"/>
              <a:t>ставится  запятая</a:t>
            </a:r>
            <a:r>
              <a:rPr lang="ru-RU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Это может кончиться </a:t>
            </a:r>
            <a:r>
              <a:rPr lang="ru-RU" sz="4000" dirty="0" smtClean="0">
                <a:solidFill>
                  <a:srgbClr val="FF0000"/>
                </a:solidFill>
              </a:rPr>
              <a:t>и</a:t>
            </a:r>
            <a:r>
              <a:rPr lang="ru-RU" dirty="0" smtClean="0"/>
              <a:t> </a:t>
            </a:r>
            <a:r>
              <a:rPr lang="ru-RU" u="dotDashHeavy" dirty="0" smtClean="0"/>
              <a:t>хорошо</a:t>
            </a:r>
            <a:r>
              <a:rPr lang="ru-RU" sz="4000" dirty="0" smtClean="0">
                <a:solidFill>
                  <a:srgbClr val="FF0000"/>
                </a:solidFill>
              </a:rPr>
              <a:t>,</a:t>
            </a:r>
            <a:r>
              <a:rPr lang="ru-RU" dirty="0" smtClean="0"/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и </a:t>
            </a:r>
            <a:r>
              <a:rPr lang="ru-RU" u="dotDashHeavy" dirty="0" smtClean="0"/>
              <a:t>плохо.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4000" dirty="0" smtClean="0">
                <a:solidFill>
                  <a:srgbClr val="FF0000"/>
                </a:solidFill>
              </a:rPr>
              <a:t>Ни</a:t>
            </a:r>
            <a:r>
              <a:rPr lang="ru-RU" dirty="0" smtClean="0"/>
              <a:t> </a:t>
            </a:r>
            <a:r>
              <a:rPr lang="ru-RU" u="sng" dirty="0" smtClean="0"/>
              <a:t>дождь</a:t>
            </a:r>
            <a:r>
              <a:rPr lang="ru-RU" dirty="0" smtClean="0"/>
              <a:t>, </a:t>
            </a:r>
            <a:r>
              <a:rPr lang="ru-RU" sz="4000" dirty="0" smtClean="0">
                <a:solidFill>
                  <a:srgbClr val="FF0000"/>
                </a:solidFill>
              </a:rPr>
              <a:t>ни</a:t>
            </a:r>
            <a:r>
              <a:rPr lang="ru-RU" dirty="0" smtClean="0"/>
              <a:t> </a:t>
            </a:r>
            <a:r>
              <a:rPr lang="ru-RU" u="sng" dirty="0" smtClean="0"/>
              <a:t>вете</a:t>
            </a:r>
            <a:r>
              <a:rPr lang="ru-RU" dirty="0" smtClean="0"/>
              <a:t>р, </a:t>
            </a:r>
            <a:r>
              <a:rPr lang="ru-RU" sz="4000" dirty="0" smtClean="0">
                <a:solidFill>
                  <a:srgbClr val="FF0000"/>
                </a:solidFill>
              </a:rPr>
              <a:t>ни </a:t>
            </a:r>
            <a:r>
              <a:rPr lang="ru-RU" u="sng" dirty="0" smtClean="0"/>
              <a:t>холод</a:t>
            </a:r>
            <a:r>
              <a:rPr lang="ru-RU" dirty="0" smtClean="0"/>
              <a:t> не могли остановить туристов в их нелёгком походе.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На помощь ему придёт </a:t>
            </a:r>
            <a:r>
              <a:rPr lang="ru-RU" sz="4000" dirty="0" smtClean="0">
                <a:solidFill>
                  <a:srgbClr val="FF0000"/>
                </a:solidFill>
              </a:rPr>
              <a:t>либо </a:t>
            </a:r>
            <a:r>
              <a:rPr lang="ru-RU" u="sng" dirty="0" smtClean="0"/>
              <a:t>брат</a:t>
            </a:r>
            <a:r>
              <a:rPr lang="ru-RU" dirty="0" smtClean="0"/>
              <a:t>, </a:t>
            </a:r>
            <a:r>
              <a:rPr lang="ru-RU" sz="4000" dirty="0" smtClean="0">
                <a:solidFill>
                  <a:srgbClr val="FF0000"/>
                </a:solidFill>
              </a:rPr>
              <a:t>либо </a:t>
            </a:r>
            <a:r>
              <a:rPr lang="ru-RU" u="sng" dirty="0" smtClean="0"/>
              <a:t>сестра</a:t>
            </a:r>
            <a:r>
              <a:rPr lang="ru-RU" dirty="0" smtClean="0"/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Всю ночь огонь костра </a:t>
            </a:r>
            <a:r>
              <a:rPr lang="ru-RU" sz="4000" dirty="0" smtClean="0">
                <a:solidFill>
                  <a:srgbClr val="FF0000"/>
                </a:solidFill>
              </a:rPr>
              <a:t>то</a:t>
            </a:r>
            <a:r>
              <a:rPr lang="ru-RU" dirty="0" smtClean="0"/>
              <a:t> </a:t>
            </a:r>
            <a:r>
              <a:rPr lang="ru-RU" u="dbl" dirty="0" smtClean="0"/>
              <a:t>разгорается</a:t>
            </a:r>
            <a:r>
              <a:rPr lang="ru-RU" dirty="0" smtClean="0"/>
              <a:t>, </a:t>
            </a:r>
            <a:r>
              <a:rPr lang="ru-RU" sz="4000" dirty="0" smtClean="0">
                <a:solidFill>
                  <a:srgbClr val="FF0000"/>
                </a:solidFill>
              </a:rPr>
              <a:t>то</a:t>
            </a:r>
            <a:r>
              <a:rPr lang="ru-RU" dirty="0" smtClean="0"/>
              <a:t> </a:t>
            </a:r>
            <a:r>
              <a:rPr lang="ru-RU" u="dbl" dirty="0" smtClean="0"/>
              <a:t>гаснет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Повторяющиеся союзы</a:t>
            </a:r>
            <a:endParaRPr lang="ru-RU" dirty="0"/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643938" y="6286500"/>
            <a:ext cx="500062" cy="571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Вместе с интонацией передают значение противопоставления, сопоставления.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 smtClean="0"/>
              <a:t>Перед противительными союзами </a:t>
            </a:r>
            <a:r>
              <a:rPr lang="ru-RU" b="1" dirty="0" smtClean="0">
                <a:solidFill>
                  <a:srgbClr val="FF0000"/>
                </a:solidFill>
              </a:rPr>
              <a:t>всегда ставится запятая.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Дни </a:t>
            </a:r>
            <a:r>
              <a:rPr lang="ru-RU" sz="3200" b="1" u="dbl" dirty="0" smtClean="0">
                <a:solidFill>
                  <a:srgbClr val="002060"/>
                </a:solidFill>
              </a:rPr>
              <a:t>стояли пасмурные</a:t>
            </a:r>
            <a:r>
              <a:rPr lang="ru-RU" sz="3200" b="1" dirty="0" smtClean="0">
                <a:solidFill>
                  <a:srgbClr val="002060"/>
                </a:solidFill>
              </a:rPr>
              <a:t>, однако </a:t>
            </a:r>
            <a:r>
              <a:rPr lang="ru-RU" sz="3200" b="1" u="dbl" dirty="0" smtClean="0">
                <a:solidFill>
                  <a:srgbClr val="002060"/>
                </a:solidFill>
              </a:rPr>
              <a:t>тёплые</a:t>
            </a:r>
            <a:r>
              <a:rPr lang="ru-RU" sz="3200" b="1" dirty="0" smtClean="0">
                <a:solidFill>
                  <a:srgbClr val="002060"/>
                </a:solidFill>
              </a:rPr>
              <a:t>.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Гаврила </a:t>
            </a:r>
            <a:r>
              <a:rPr lang="ru-RU" sz="3200" b="1" u="dbl" dirty="0" smtClean="0">
                <a:solidFill>
                  <a:srgbClr val="002060"/>
                </a:solidFill>
              </a:rPr>
              <a:t>хотел</a:t>
            </a:r>
            <a:r>
              <a:rPr lang="ru-RU" sz="3200" b="1" dirty="0" smtClean="0">
                <a:solidFill>
                  <a:srgbClr val="002060"/>
                </a:solidFill>
              </a:rPr>
              <a:t> что-то </a:t>
            </a:r>
            <a:r>
              <a:rPr lang="ru-RU" sz="3200" b="1" u="dbl" dirty="0" smtClean="0">
                <a:solidFill>
                  <a:srgbClr val="002060"/>
                </a:solidFill>
              </a:rPr>
              <a:t>возразить</a:t>
            </a:r>
            <a:r>
              <a:rPr lang="ru-RU" sz="3200" b="1" dirty="0" smtClean="0">
                <a:solidFill>
                  <a:srgbClr val="002060"/>
                </a:solidFill>
              </a:rPr>
              <a:t>, да </a:t>
            </a:r>
            <a:r>
              <a:rPr lang="ru-RU" sz="3200" b="1" u="dbl" dirty="0" smtClean="0">
                <a:solidFill>
                  <a:srgbClr val="002060"/>
                </a:solidFill>
              </a:rPr>
              <a:t>сжал</a:t>
            </a:r>
            <a:r>
              <a:rPr lang="ru-RU" sz="3200" b="1" dirty="0" smtClean="0">
                <a:solidFill>
                  <a:srgbClr val="002060"/>
                </a:solidFill>
              </a:rPr>
              <a:t> губы.(ДА=НО)</a:t>
            </a:r>
          </a:p>
          <a:p>
            <a:pPr marL="365760" indent="-256032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200" b="1" dirty="0" smtClean="0">
                <a:solidFill>
                  <a:srgbClr val="002060"/>
                </a:solidFill>
              </a:rPr>
              <a:t>Раньше жил не </a:t>
            </a:r>
            <a:r>
              <a:rPr lang="ru-RU" sz="3200" b="1" u="dotDashHeavy" dirty="0" smtClean="0">
                <a:solidFill>
                  <a:srgbClr val="002060"/>
                </a:solidFill>
              </a:rPr>
              <a:t>в Москве</a:t>
            </a:r>
            <a:r>
              <a:rPr lang="ru-RU" sz="3200" b="1" dirty="0" smtClean="0">
                <a:solidFill>
                  <a:srgbClr val="002060"/>
                </a:solidFill>
              </a:rPr>
              <a:t>, а   </a:t>
            </a:r>
            <a:r>
              <a:rPr lang="ru-RU" sz="3200" b="1" u="dotDashHeavy" dirty="0" smtClean="0">
                <a:solidFill>
                  <a:srgbClr val="002060"/>
                </a:solidFill>
              </a:rPr>
              <a:t>в Петербурге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Противительные союзы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786438" y="2928938"/>
            <a:ext cx="1785937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ОДНАКО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643813" y="3929063"/>
            <a:ext cx="1214437" cy="7000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ДА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072188" y="5000625"/>
            <a:ext cx="571500" cy="4286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А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1"/>
          <p:cNvSpPr>
            <a:spLocks noGrp="1"/>
          </p:cNvSpPr>
          <p:nvPr>
            <p:ph idx="1"/>
          </p:nvPr>
        </p:nvSpPr>
        <p:spPr>
          <a:xfrm>
            <a:off x="214313" y="1000125"/>
            <a:ext cx="8572500" cy="5429250"/>
          </a:xfrm>
        </p:spPr>
        <p:txBody>
          <a:bodyPr/>
          <a:lstStyle/>
          <a:p>
            <a:r>
              <a:rPr lang="ru-RU" sz="3200" b="1" smtClean="0"/>
              <a:t>1. Дорога то поднималась вверх  то спускалась вниз.</a:t>
            </a:r>
          </a:p>
          <a:p>
            <a:r>
              <a:rPr lang="ru-RU" sz="3200" b="1" smtClean="0"/>
              <a:t>2. Робко выглянула луна  но тотчас же скрылась за  проходившим облаком.</a:t>
            </a:r>
          </a:p>
          <a:p>
            <a:r>
              <a:rPr lang="ru-RU" sz="3200" b="1" smtClean="0"/>
              <a:t>3. У Сибири есть много особенностей как в природе  так и в людских нравах.</a:t>
            </a:r>
          </a:p>
          <a:p>
            <a:r>
              <a:rPr lang="ru-RU" sz="3200" b="1" smtClean="0"/>
              <a:t>4. С полей  с лугов  с вод поднялись туманы и растаяли.</a:t>
            </a:r>
          </a:p>
          <a:p>
            <a:r>
              <a:rPr lang="ru-RU" sz="3200" b="1" smtClean="0"/>
              <a:t>5. Ты меня или не слышишь  или не понимаешь.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7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Запишите предложения, расставьте знаки препинания</a:t>
            </a:r>
            <a:endParaRPr lang="ru-RU" sz="28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429500" y="1071563"/>
            <a:ext cx="282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B050"/>
                </a:solidFill>
                <a:latin typeface="Lucida Sans Unicode" pitchFamily="34" charset="0"/>
              </a:rPr>
              <a:t>,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643563" y="2071688"/>
            <a:ext cx="282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B050"/>
                </a:solidFill>
                <a:latin typeface="Lucida Sans Unicode" pitchFamily="34" charset="0"/>
              </a:rPr>
              <a:t>,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643313" y="3643313"/>
            <a:ext cx="282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B050"/>
                </a:solidFill>
                <a:latin typeface="Lucida Sans Unicode" pitchFamily="34" charset="0"/>
              </a:rPr>
              <a:t>,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57500" y="4643438"/>
            <a:ext cx="2206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B050"/>
                </a:solidFill>
                <a:latin typeface="Lucida Sans Unicode" pitchFamily="34" charset="0"/>
              </a:rPr>
              <a:t>,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572000" y="4643438"/>
            <a:ext cx="282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B050"/>
                </a:solidFill>
                <a:latin typeface="Lucida Sans Unicode" pitchFamily="34" charset="0"/>
              </a:rPr>
              <a:t>,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357938" y="5643563"/>
            <a:ext cx="2825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B050"/>
                </a:solidFill>
                <a:latin typeface="Lucida Sans Unicode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3" y="1285875"/>
            <a:ext cx="8643937" cy="4162425"/>
          </a:xfrm>
        </p:spPr>
        <p:txBody>
          <a:bodyPr/>
          <a:lstStyle/>
          <a:p>
            <a:r>
              <a:rPr lang="ru-RU" b="1" smtClean="0"/>
              <a:t>Спортом должны заниматься               взрослые                  дети.</a:t>
            </a:r>
          </a:p>
          <a:p>
            <a:r>
              <a:rPr lang="ru-RU" b="1" smtClean="0"/>
              <a:t>Туманы в Лондоне бывают             каждый день              через день непременно.</a:t>
            </a:r>
          </a:p>
          <a:p>
            <a:r>
              <a:rPr lang="ru-RU" b="1" smtClean="0"/>
              <a:t>Ночь стояла тихая       звёздная.</a:t>
            </a:r>
          </a:p>
          <a:p>
            <a:r>
              <a:rPr lang="ru-RU" b="1" smtClean="0"/>
              <a:t>Интересные экскурсии можно проводить      </a:t>
            </a:r>
          </a:p>
          <a:p>
            <a:pPr>
              <a:buFont typeface="Wingdings 3" pitchFamily="18" charset="2"/>
              <a:buNone/>
            </a:pPr>
            <a:r>
              <a:rPr lang="ru-RU" b="1" smtClean="0"/>
              <a:t>                 летом                  зимой.</a:t>
            </a:r>
          </a:p>
          <a:p>
            <a:pPr>
              <a:buFont typeface="Wingdings 3" pitchFamily="18" charset="2"/>
              <a:buNone/>
            </a:pPr>
            <a:r>
              <a:rPr lang="ru-RU" b="1" smtClean="0"/>
              <a:t>Весь день идёт                      мелкий дождь       </a:t>
            </a:r>
          </a:p>
          <a:p>
            <a:pPr>
              <a:buFont typeface="Wingdings 3" pitchFamily="18" charset="2"/>
              <a:buNone/>
            </a:pPr>
            <a:r>
              <a:rPr lang="ru-RU" b="1" smtClean="0"/>
              <a:t>           снег.     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100" b="0" dirty="0" smtClean="0"/>
              <a:t>Вставьте подходящие по смыслу союзы, расставьте знаки препинания</a:t>
            </a:r>
            <a:r>
              <a:rPr lang="ru-RU" dirty="0" smtClean="0"/>
              <a:t>.</a:t>
            </a:r>
            <a:endParaRPr lang="ru-RU" dirty="0"/>
          </a:p>
        </p:txBody>
      </p:sp>
      <p:grpSp>
        <p:nvGrpSpPr>
          <p:cNvPr id="15" name="Группа 14"/>
          <p:cNvGrpSpPr>
            <a:grpSpLocks/>
          </p:cNvGrpSpPr>
          <p:nvPr/>
        </p:nvGrpSpPr>
        <p:grpSpPr bwMode="auto">
          <a:xfrm>
            <a:off x="2214563" y="5929313"/>
            <a:ext cx="1128712" cy="571500"/>
            <a:chOff x="2214546" y="5786454"/>
            <a:chExt cx="1128714" cy="571504"/>
          </a:xfrm>
        </p:grpSpPr>
        <p:sp>
          <p:nvSpPr>
            <p:cNvPr id="9" name="Овал 8"/>
            <p:cNvSpPr/>
            <p:nvPr/>
          </p:nvSpPr>
          <p:spPr>
            <a:xfrm>
              <a:off x="2214546" y="5786454"/>
              <a:ext cx="1128714" cy="57150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597" name="TextBox 3"/>
            <p:cNvSpPr txBox="1">
              <a:spLocks noChangeArrowheads="1"/>
            </p:cNvSpPr>
            <p:nvPr/>
          </p:nvSpPr>
          <p:spPr bwMode="auto">
            <a:xfrm>
              <a:off x="2285984" y="5929330"/>
              <a:ext cx="10262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Lucida Sans Unicode" pitchFamily="34" charset="0"/>
                </a:rPr>
                <a:t>НЕ   ТО</a:t>
              </a:r>
            </a:p>
          </p:txBody>
        </p:sp>
      </p:grpSp>
      <p:grpSp>
        <p:nvGrpSpPr>
          <p:cNvPr id="17" name="Группа 16"/>
          <p:cNvGrpSpPr>
            <a:grpSpLocks/>
          </p:cNvGrpSpPr>
          <p:nvPr/>
        </p:nvGrpSpPr>
        <p:grpSpPr bwMode="auto">
          <a:xfrm>
            <a:off x="3643313" y="5929313"/>
            <a:ext cx="1128712" cy="500062"/>
            <a:chOff x="3571868" y="5929330"/>
            <a:chExt cx="1128714" cy="500066"/>
          </a:xfrm>
        </p:grpSpPr>
        <p:sp>
          <p:nvSpPr>
            <p:cNvPr id="10" name="Овал 9"/>
            <p:cNvSpPr/>
            <p:nvPr/>
          </p:nvSpPr>
          <p:spPr>
            <a:xfrm>
              <a:off x="3571868" y="5929330"/>
              <a:ext cx="1128714" cy="5000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595" name="TextBox 4"/>
            <p:cNvSpPr txBox="1">
              <a:spLocks noChangeArrowheads="1"/>
            </p:cNvSpPr>
            <p:nvPr/>
          </p:nvSpPr>
          <p:spPr bwMode="auto">
            <a:xfrm>
              <a:off x="3571868" y="6000768"/>
              <a:ext cx="109998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>
                  <a:latin typeface="Lucida Sans Unicode" pitchFamily="34" charset="0"/>
                </a:rPr>
                <a:t>, НЕ  ТО</a:t>
              </a:r>
            </a:p>
          </p:txBody>
        </p:sp>
      </p:grpSp>
      <p:grpSp>
        <p:nvGrpSpPr>
          <p:cNvPr id="16" name="Группа 15"/>
          <p:cNvGrpSpPr>
            <a:grpSpLocks/>
          </p:cNvGrpSpPr>
          <p:nvPr/>
        </p:nvGrpSpPr>
        <p:grpSpPr bwMode="auto">
          <a:xfrm>
            <a:off x="5000625" y="5143500"/>
            <a:ext cx="628650" cy="485775"/>
            <a:chOff x="5143504" y="5857892"/>
            <a:chExt cx="628648" cy="485796"/>
          </a:xfrm>
        </p:grpSpPr>
        <p:sp>
          <p:nvSpPr>
            <p:cNvPr id="11" name="Овал 10"/>
            <p:cNvSpPr/>
            <p:nvPr/>
          </p:nvSpPr>
          <p:spPr>
            <a:xfrm>
              <a:off x="5143504" y="5857892"/>
              <a:ext cx="628648" cy="48579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593" name="TextBox 5"/>
            <p:cNvSpPr txBox="1">
              <a:spLocks noChangeArrowheads="1"/>
            </p:cNvSpPr>
            <p:nvPr/>
          </p:nvSpPr>
          <p:spPr bwMode="auto">
            <a:xfrm>
              <a:off x="5286380" y="5929330"/>
              <a:ext cx="3561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Lucida Sans Unicode" pitchFamily="34" charset="0"/>
                </a:rPr>
                <a:t>И</a:t>
              </a:r>
            </a:p>
          </p:txBody>
        </p:sp>
      </p:grpSp>
      <p:grpSp>
        <p:nvGrpSpPr>
          <p:cNvPr id="18" name="Группа 17"/>
          <p:cNvGrpSpPr>
            <a:grpSpLocks/>
          </p:cNvGrpSpPr>
          <p:nvPr/>
        </p:nvGrpSpPr>
        <p:grpSpPr bwMode="auto">
          <a:xfrm>
            <a:off x="6357938" y="5214938"/>
            <a:ext cx="1571625" cy="628650"/>
            <a:chOff x="6000760" y="5500702"/>
            <a:chExt cx="1571636" cy="628648"/>
          </a:xfrm>
        </p:grpSpPr>
        <p:sp>
          <p:nvSpPr>
            <p:cNvPr id="12" name="Овал 11"/>
            <p:cNvSpPr/>
            <p:nvPr/>
          </p:nvSpPr>
          <p:spPr>
            <a:xfrm>
              <a:off x="6000760" y="5500702"/>
              <a:ext cx="1571636" cy="62864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591" name="TextBox 6"/>
            <p:cNvSpPr txBox="1">
              <a:spLocks noChangeArrowheads="1"/>
            </p:cNvSpPr>
            <p:nvPr/>
          </p:nvSpPr>
          <p:spPr bwMode="auto">
            <a:xfrm>
              <a:off x="6000760" y="5643578"/>
              <a:ext cx="156164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Lucida Sans Unicode" pitchFamily="34" charset="0"/>
                </a:rPr>
                <a:t>НЕ  ТОЛЬКО</a:t>
              </a:r>
            </a:p>
          </p:txBody>
        </p:sp>
      </p:grpSp>
      <p:grpSp>
        <p:nvGrpSpPr>
          <p:cNvPr id="19" name="Группа 18"/>
          <p:cNvGrpSpPr>
            <a:grpSpLocks/>
          </p:cNvGrpSpPr>
          <p:nvPr/>
        </p:nvGrpSpPr>
        <p:grpSpPr bwMode="auto">
          <a:xfrm>
            <a:off x="8072438" y="5214938"/>
            <a:ext cx="1071562" cy="557212"/>
            <a:chOff x="7786710" y="5572140"/>
            <a:chExt cx="1072033" cy="557210"/>
          </a:xfrm>
        </p:grpSpPr>
        <p:sp>
          <p:nvSpPr>
            <p:cNvPr id="14" name="Овал 13"/>
            <p:cNvSpPr/>
            <p:nvPr/>
          </p:nvSpPr>
          <p:spPr>
            <a:xfrm>
              <a:off x="7786710" y="5572140"/>
              <a:ext cx="1057740" cy="5572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589" name="TextBox 7"/>
            <p:cNvSpPr txBox="1">
              <a:spLocks noChangeArrowheads="1"/>
            </p:cNvSpPr>
            <p:nvPr/>
          </p:nvSpPr>
          <p:spPr bwMode="auto">
            <a:xfrm>
              <a:off x="7858148" y="5643578"/>
              <a:ext cx="100059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>
                  <a:latin typeface="Lucida Sans Unicode" pitchFamily="34" charset="0"/>
                </a:rPr>
                <a:t>, НО  И</a:t>
              </a:r>
            </a:p>
          </p:txBody>
        </p:sp>
      </p:grpSp>
      <p:sp>
        <p:nvSpPr>
          <p:cNvPr id="20" name="Овал 19"/>
          <p:cNvSpPr/>
          <p:nvPr/>
        </p:nvSpPr>
        <p:spPr>
          <a:xfrm>
            <a:off x="4786313" y="6215063"/>
            <a:ext cx="914400" cy="642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КАК</a:t>
            </a:r>
            <a:endParaRPr lang="ru-RU" b="1" dirty="0"/>
          </a:p>
        </p:txBody>
      </p:sp>
      <p:sp>
        <p:nvSpPr>
          <p:cNvPr id="21" name="Овал 20"/>
          <p:cNvSpPr/>
          <p:nvPr/>
        </p:nvSpPr>
        <p:spPr>
          <a:xfrm>
            <a:off x="6143625" y="6229350"/>
            <a:ext cx="1428750" cy="6286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, ТАК И </a:t>
            </a:r>
            <a:endParaRPr lang="ru-RU" b="1" dirty="0"/>
          </a:p>
        </p:txBody>
      </p:sp>
      <p:sp>
        <p:nvSpPr>
          <p:cNvPr id="22" name="Овал 21"/>
          <p:cNvSpPr/>
          <p:nvPr/>
        </p:nvSpPr>
        <p:spPr>
          <a:xfrm>
            <a:off x="357188" y="5286375"/>
            <a:ext cx="914400" cy="571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ТО</a:t>
            </a:r>
            <a:endParaRPr lang="ru-RU" b="1" dirty="0"/>
          </a:p>
        </p:txBody>
      </p:sp>
      <p:sp>
        <p:nvSpPr>
          <p:cNvPr id="23" name="Овал 22"/>
          <p:cNvSpPr/>
          <p:nvPr/>
        </p:nvSpPr>
        <p:spPr>
          <a:xfrm>
            <a:off x="1500188" y="5357813"/>
            <a:ext cx="1057275" cy="571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, ТО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1.85185E-6 L 0.19687 -0.71389 " pathEditMode="relative" ptsTypes="AA">
                                      <p:cBhvr>
                                        <p:cTn id="4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68 -0.01297 L -0.36806 -0.6641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-3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3935 L 0.59202 -0.4699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-2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0.04185 -0.4069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" y="-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3 -0.0544 L -0.09705 -0.3169 " pathEditMode="relative" ptsTypes="AA">
                                      <p:cBhvr>
                                        <p:cTn id="5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1 -0.01042 L -0.62778 -0.2011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" y="-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15 -0.03843 L -0.42552 -0.18542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" y="-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 -0.05972 L 0.14896 -0.21736 " pathEditMode="relative" ptsTypes="AA"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09 -0.00162 L -0.36962 -0.1277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-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0" grpId="0" animBg="1"/>
      <p:bldP spid="21" grpId="0" animBg="1"/>
      <p:bldP spid="22" grpId="0" animBg="1"/>
      <p:bldP spid="2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408</TotalTime>
  <Words>399</Words>
  <PresentationFormat>Экран (4:3)</PresentationFormat>
  <Paragraphs>80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8</vt:i4>
      </vt:variant>
      <vt:variant>
        <vt:lpstr>Заголовки слайдов</vt:lpstr>
      </vt:variant>
      <vt:variant>
        <vt:i4>12</vt:i4>
      </vt:variant>
    </vt:vector>
  </HeadingPairs>
  <TitlesOfParts>
    <vt:vector size="26" baseType="lpstr">
      <vt:lpstr>Lucida Sans Unicode</vt:lpstr>
      <vt:lpstr>Arial</vt:lpstr>
      <vt:lpstr>Wingdings 3</vt:lpstr>
      <vt:lpstr>Verdana</vt:lpstr>
      <vt:lpstr>Wingdings 2</vt:lpstr>
      <vt:lpstr>Calibri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Какие члены предложения называются однородными</dc:title>
  <dc:creator>Графова Е.Н.</dc:creator>
  <cp:lastModifiedBy>Елена</cp:lastModifiedBy>
  <cp:revision>41</cp:revision>
  <dcterms:created xsi:type="dcterms:W3CDTF">2011-01-31T09:01:06Z</dcterms:created>
  <dcterms:modified xsi:type="dcterms:W3CDTF">2012-06-18T19:15:01Z</dcterms:modified>
</cp:coreProperties>
</file>