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FD5AFC-8127-44CE-8C0E-7D5A071B0BB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FD5AFC-8127-44CE-8C0E-7D5A071B0BB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FD5AFC-8127-44CE-8C0E-7D5A071B0BB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829576" cy="5330968"/>
          </a:xfrm>
        </p:spPr>
        <p:txBody>
          <a:bodyPr/>
          <a:lstStyle/>
          <a:p>
            <a:pPr marL="457200" indent="-457200">
              <a:buNone/>
            </a:pPr>
            <a:r>
              <a:rPr lang="ru-RU" b="1" dirty="0" smtClean="0"/>
              <a:t>1. </a:t>
            </a:r>
            <a:r>
              <a:rPr lang="ru-RU" dirty="0" smtClean="0"/>
              <a:t>Проверьте правильность расстановки действий:</a:t>
            </a:r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r>
              <a:rPr lang="ru-RU" b="1" dirty="0" smtClean="0"/>
              <a:t>			</a:t>
            </a:r>
            <a:r>
              <a:rPr lang="ru-RU" sz="2800" dirty="0" smtClean="0"/>
              <a:t>508*609 – (22313+345):69</a:t>
            </a:r>
          </a:p>
          <a:p>
            <a:pPr marL="457200" indent="-457200">
              <a:buNone/>
            </a:pPr>
            <a:endParaRPr lang="ru-RU" b="1" dirty="0" smtClean="0"/>
          </a:p>
          <a:p>
            <a:pPr marL="457200" indent="-457200">
              <a:buNone/>
            </a:pPr>
            <a:r>
              <a:rPr lang="ru-RU" b="1" dirty="0" smtClean="0"/>
              <a:t>			</a:t>
            </a:r>
            <a:r>
              <a:rPr lang="ru-RU" sz="2800" dirty="0" smtClean="0"/>
              <a:t>34*45 + 56 - 78*356:56*4 </a:t>
            </a:r>
          </a:p>
          <a:p>
            <a:pPr marL="457200" indent="-457200">
              <a:buNone/>
            </a:pPr>
            <a:r>
              <a:rPr lang="ru-RU" b="1" dirty="0" smtClean="0"/>
              <a:t>2. </a:t>
            </a:r>
            <a:r>
              <a:rPr lang="ru-RU" dirty="0" smtClean="0"/>
              <a:t>Как можно иначе записать сумму:</a:t>
            </a:r>
          </a:p>
          <a:p>
            <a:pPr marL="457200" indent="-457200">
              <a:buNone/>
            </a:pPr>
            <a:r>
              <a:rPr lang="ru-RU" dirty="0" smtClean="0"/>
              <a:t>				5 + 5 + 5 + 5</a:t>
            </a:r>
          </a:p>
          <a:p>
            <a:pPr marL="457200" indent="-457200">
              <a:buNone/>
            </a:pPr>
            <a:r>
              <a:rPr lang="ru-RU" b="1" dirty="0" smtClean="0"/>
              <a:t>3.</a:t>
            </a:r>
            <a:r>
              <a:rPr lang="ru-RU" dirty="0" smtClean="0"/>
              <a:t> Как можно иначе записать произведение:</a:t>
            </a:r>
          </a:p>
          <a:p>
            <a:pPr marL="457200" indent="-457200">
              <a:buNone/>
            </a:pPr>
            <a:r>
              <a:rPr lang="ru-RU" dirty="0" smtClean="0"/>
              <a:t>				5 ∙ 5 ∙ 5 ∙ 5   </a:t>
            </a:r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endParaRPr lang="ru-RU" b="1" dirty="0" smtClean="0"/>
          </a:p>
          <a:p>
            <a:pPr marL="457200" indent="-457200"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95473" y="1834051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786182" y="184367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99259" y="180923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038745" y="184367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14612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10818" y="265280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143372" y="265280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819767" y="266397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527528" y="26816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72198" y="269130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000628" y="392906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= </a:t>
            </a:r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000628" y="392906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= 5∙4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786314" y="478632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= </a:t>
            </a:r>
            <a:r>
              <a:rPr lang="ru-RU" sz="2400" b="1" dirty="0" smtClean="0"/>
              <a:t>?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8" grpId="1"/>
      <p:bldP spid="19" grpId="0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Вычислите устно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786182" y="1571612"/>
            <a:ext cx="1714512" cy="4572000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 smtClean="0"/>
              <a:t>3²</a:t>
            </a:r>
          </a:p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 smtClean="0"/>
              <a:t>4³</a:t>
            </a:r>
          </a:p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 smtClean="0"/>
              <a:t>10²</a:t>
            </a:r>
          </a:p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 smtClean="0"/>
              <a:t>10³</a:t>
            </a:r>
          </a:p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 smtClean="0"/>
              <a:t>0³</a:t>
            </a:r>
          </a:p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 smtClean="0"/>
              <a:t>1²</a:t>
            </a:r>
          </a:p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 smtClean="0"/>
              <a:t>10¹</a:t>
            </a:r>
          </a:p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 smtClean="0"/>
              <a:t>4² + 8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Работа по учебнику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82866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Стр. </a:t>
            </a:r>
            <a:r>
              <a:rPr lang="ru-RU" smtClean="0">
                <a:latin typeface="Arial" pitchFamily="34" charset="0"/>
                <a:cs typeface="Arial" pitchFamily="34" charset="0"/>
              </a:rPr>
              <a:t>100 </a:t>
            </a:r>
            <a:r>
              <a:rPr lang="ru-RU" smtClean="0">
                <a:latin typeface="Arial" pitchFamily="34" charset="0"/>
                <a:cs typeface="Arial" pitchFamily="34" charset="0"/>
              </a:rPr>
              <a:t> №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657 (а, в,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л)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428596" y="235743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Домашнее задание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500034" y="3714752"/>
            <a:ext cx="7467600" cy="82866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16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вопросы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после параграфа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),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№ 666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(1, 2, 3), 667 (1, 2, 3), 668 (а, в, </a:t>
            </a:r>
            <a:r>
              <a:rPr kumimoji="0" lang="ru-RU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д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ж)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428631" y="500042"/>
            <a:ext cx="5000625" cy="30464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400 лет назад французский математик Рене Декарт предложил такой способ записи произведения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нескольких одинаковых множителей</a:t>
            </a:r>
          </a:p>
        </p:txBody>
      </p:sp>
      <p:sp>
        <p:nvSpPr>
          <p:cNvPr id="6147" name="Прямоугольник 3"/>
          <p:cNvSpPr>
            <a:spLocks noChangeArrowheads="1"/>
          </p:cNvSpPr>
          <p:nvPr/>
        </p:nvSpPr>
        <p:spPr bwMode="auto">
          <a:xfrm>
            <a:off x="500034" y="4000504"/>
            <a:ext cx="5143536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5 · 5 · 5 · 5 = 5</a:t>
            </a:r>
            <a:r>
              <a:rPr lang="ru-RU" sz="6000" b="1" baseline="300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35" y="5429264"/>
            <a:ext cx="8215370" cy="10779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Запись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читают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пять в четвёртой степени»</a:t>
            </a:r>
          </a:p>
        </p:txBody>
      </p:sp>
      <p:pic>
        <p:nvPicPr>
          <p:cNvPr id="1026" name="Picture 2" descr="http://im4-tub-ru.yandex.net/i?id=148514807-4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7652" y="522344"/>
            <a:ext cx="3187752" cy="39290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1357298"/>
            <a:ext cx="6172200" cy="1894362"/>
          </a:xfrm>
        </p:spPr>
        <p:txBody>
          <a:bodyPr/>
          <a:lstStyle/>
          <a:p>
            <a:r>
              <a:rPr lang="ru-RU" dirty="0" smtClean="0"/>
              <a:t>Степень числа.</a:t>
            </a:r>
            <a:br>
              <a:rPr lang="ru-RU" dirty="0" smtClean="0"/>
            </a:br>
            <a:r>
              <a:rPr lang="ru-RU" dirty="0" smtClean="0"/>
              <a:t>Квадрат и куб числа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654457" y="714356"/>
            <a:ext cx="4214813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Показатель степени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643306" y="4714884"/>
            <a:ext cx="5000625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Основание  степени</a:t>
            </a:r>
          </a:p>
        </p:txBody>
      </p:sp>
      <p:grpSp>
        <p:nvGrpSpPr>
          <p:cNvPr id="2" name="Группа 15"/>
          <p:cNvGrpSpPr/>
          <p:nvPr/>
        </p:nvGrpSpPr>
        <p:grpSpPr>
          <a:xfrm>
            <a:off x="642910" y="1357298"/>
            <a:ext cx="1928826" cy="3005198"/>
            <a:chOff x="2857488" y="1887986"/>
            <a:chExt cx="1928826" cy="214652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" name="TextBox 13"/>
            <p:cNvSpPr txBox="1"/>
            <p:nvPr/>
          </p:nvSpPr>
          <p:spPr>
            <a:xfrm>
              <a:off x="2857488" y="1990038"/>
              <a:ext cx="1928826" cy="2044474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8000" b="1" dirty="0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00496" y="1887986"/>
              <a:ext cx="642942" cy="112116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9600" b="1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cxnSp>
        <p:nvCxnSpPr>
          <p:cNvPr id="7" name="Прямая со стрелкой 6"/>
          <p:cNvCxnSpPr>
            <a:endCxn id="13" idx="1"/>
          </p:cNvCxnSpPr>
          <p:nvPr/>
        </p:nvCxnSpPr>
        <p:spPr>
          <a:xfrm>
            <a:off x="1857356" y="3929066"/>
            <a:ext cx="1785950" cy="107791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19" idx="3"/>
          </p:cNvCxnSpPr>
          <p:nvPr/>
        </p:nvCxnSpPr>
        <p:spPr>
          <a:xfrm flipV="1">
            <a:off x="2571736" y="928671"/>
            <a:ext cx="1071570" cy="125016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643313" y="2390883"/>
            <a:ext cx="5000625" cy="10779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Выражение 5</a:t>
            </a:r>
            <a:r>
              <a:rPr lang="ru-RU" sz="3200" b="1" baseline="3000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называют степенью</a:t>
            </a:r>
          </a:p>
        </p:txBody>
      </p:sp>
      <p:cxnSp>
        <p:nvCxnSpPr>
          <p:cNvPr id="16" name="Прямая со стрелкой 15"/>
          <p:cNvCxnSpPr>
            <a:stCxn id="14" idx="3"/>
            <a:endCxn id="11" idx="1"/>
          </p:cNvCxnSpPr>
          <p:nvPr/>
        </p:nvCxnSpPr>
        <p:spPr>
          <a:xfrm flipV="1">
            <a:off x="2571736" y="2929840"/>
            <a:ext cx="1071577" cy="149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852824" y="1571612"/>
            <a:ext cx="718912" cy="121444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65212" y="2143116"/>
            <a:ext cx="1188000" cy="185738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1" grpId="0" animBg="1"/>
      <p:bldP spid="19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357313" y="1319207"/>
            <a:ext cx="1225550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8000" b="1" baseline="300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3929063" y="1319207"/>
            <a:ext cx="1039812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 b="1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8000" b="1" baseline="300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6429375" y="1319207"/>
            <a:ext cx="1039813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8000" b="1" baseline="300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85875" y="4127512"/>
            <a:ext cx="6286500" cy="101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6000" b="1" baseline="30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=6·6·6·6·6</a:t>
            </a:r>
            <a:endParaRPr lang="ru-RU" sz="6000" b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786" y="5484834"/>
            <a:ext cx="7286625" cy="101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6000" b="1" baseline="30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 =7·7·7·7·7·7·7·7</a:t>
            </a:r>
            <a:endParaRPr lang="ru-RU" sz="6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214282" y="142875"/>
            <a:ext cx="8429684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Что означают записи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Назовите основание и показатель степени.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14500" y="2841628"/>
            <a:ext cx="5572125" cy="101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6000" b="1" baseline="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=5·5·5·5</a:t>
            </a:r>
            <a:endParaRPr lang="ru-RU" sz="6000" b="1" baseline="30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r>
              <a:rPr lang="ru-RU" dirty="0" smtClean="0"/>
              <a:t>Свойства степени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Первая степень любого числа равна самому числу: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Вторую степень числа называют «квадратом»: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Третью степень числа называют «кубом»:</a:t>
            </a:r>
          </a:p>
          <a:p>
            <a:pPr marL="457200" indent="-457200">
              <a:buNone/>
            </a:pPr>
            <a:endParaRPr lang="ru-RU" dirty="0" smtClean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428875" y="2214563"/>
          <a:ext cx="3467100" cy="642937"/>
        </p:xfrm>
        <a:graphic>
          <a:graphicData uri="http://schemas.openxmlformats.org/presentationml/2006/ole">
            <p:oleObj spid="_x0000_s17410" name="Формула" r:id="rId3" imgW="1231560" imgH="228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001963" y="3500438"/>
          <a:ext cx="2322512" cy="642937"/>
        </p:xfrm>
        <a:graphic>
          <a:graphicData uri="http://schemas.openxmlformats.org/presentationml/2006/ole">
            <p:oleObj spid="_x0000_s17411" name="Формула" r:id="rId4" imgW="825480" imgH="2286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054350" y="4857750"/>
          <a:ext cx="2287588" cy="642938"/>
        </p:xfrm>
        <a:graphic>
          <a:graphicData uri="http://schemas.openxmlformats.org/presentationml/2006/ole">
            <p:oleObj spid="_x0000_s17412" name="Формула" r:id="rId5" imgW="8125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Почему «квадрат» и «куб»?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4143380"/>
            <a:ext cx="4043362" cy="7143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S = </a:t>
            </a:r>
            <a:r>
              <a:rPr lang="ru-RU" sz="2800" dirty="0" smtClean="0"/>
              <a:t>3 ∙ 3 = 3² = 9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214942" y="4214818"/>
            <a:ext cx="3214710" cy="57150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V = 2 </a:t>
            </a:r>
            <a:r>
              <a:rPr lang="ru-RU" dirty="0" smtClean="0"/>
              <a:t>∙ </a:t>
            </a:r>
            <a:r>
              <a:rPr lang="en-US" dirty="0" smtClean="0"/>
              <a:t>2 </a:t>
            </a:r>
            <a:r>
              <a:rPr lang="ru-RU" dirty="0" smtClean="0"/>
              <a:t>∙ </a:t>
            </a:r>
            <a:r>
              <a:rPr lang="en-US" dirty="0" smtClean="0"/>
              <a:t>2 = 2³ = 8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143240" y="291679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 см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286380" y="29882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  <a:r>
              <a:rPr lang="ru-RU" dirty="0" smtClean="0"/>
              <a:t> см</a:t>
            </a:r>
            <a:endParaRPr lang="ru-RU" dirty="0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1714488"/>
            <a:ext cx="2639397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" name="Группа 33"/>
          <p:cNvGrpSpPr/>
          <p:nvPr/>
        </p:nvGrpSpPr>
        <p:grpSpPr>
          <a:xfrm>
            <a:off x="1643042" y="2285992"/>
            <a:ext cx="1500198" cy="1500198"/>
            <a:chOff x="1643042" y="2285992"/>
            <a:chExt cx="1500198" cy="1500198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643042" y="3286124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643042" y="2786058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643042" y="2285992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43108" y="3286124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143108" y="2786058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143108" y="2285992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643174" y="3286124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643174" y="2786058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643174" y="2285992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75" y="3911600"/>
          <a:ext cx="8858278" cy="1804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298"/>
                <a:gridCol w="805298"/>
                <a:gridCol w="805298"/>
                <a:gridCol w="805298"/>
                <a:gridCol w="805298"/>
                <a:gridCol w="805298"/>
                <a:gridCol w="805298"/>
                <a:gridCol w="805298"/>
                <a:gridCol w="805298"/>
                <a:gridCol w="805298"/>
                <a:gridCol w="805298"/>
              </a:tblGrid>
              <a:tr h="60134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34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34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216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93" name="Рисунок 5" descr="вавилон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285750"/>
            <a:ext cx="3762375" cy="328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57188" y="500063"/>
            <a:ext cx="6786562" cy="1200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В древнем Вавилоне для облегчения вычислений люди составляли таблицы квадратов и кубов чисел.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5"/>
          <p:cNvPicPr>
            <a:picLocks noChangeAspect="1" noChangeArrowheads="1"/>
          </p:cNvPicPr>
          <p:nvPr/>
        </p:nvPicPr>
        <p:blipFill>
          <a:blip r:embed="rId2" cstate="print"/>
          <a:srcRect b="16702"/>
          <a:stretch>
            <a:fillRect/>
          </a:stretch>
        </p:blipFill>
        <p:spPr bwMode="auto">
          <a:xfrm>
            <a:off x="7380288" y="0"/>
            <a:ext cx="176371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6"/>
          <p:cNvPicPr>
            <a:picLocks noChangeAspect="1" noChangeArrowheads="1"/>
          </p:cNvPicPr>
          <p:nvPr/>
        </p:nvPicPr>
        <p:blipFill>
          <a:blip r:embed="rId3" cstate="print"/>
          <a:srcRect b="11145"/>
          <a:stretch>
            <a:fillRect/>
          </a:stretch>
        </p:blipFill>
        <p:spPr bwMode="auto">
          <a:xfrm>
            <a:off x="7358063" y="2276475"/>
            <a:ext cx="1785937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987425" y="4365625"/>
            <a:ext cx="1639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842963" y="4076700"/>
            <a:ext cx="2000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1500166" y="285728"/>
            <a:ext cx="43418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 smtClean="0"/>
              <a:t>Степень – </a:t>
            </a:r>
            <a:br>
              <a:rPr lang="ru-RU" sz="2800" dirty="0" smtClean="0"/>
            </a:br>
            <a:r>
              <a:rPr lang="ru-RU" sz="2800" dirty="0" smtClean="0"/>
              <a:t>действие </a:t>
            </a:r>
            <a:r>
              <a:rPr lang="en-US" sz="2800" dirty="0" smtClean="0"/>
              <a:t>III</a:t>
            </a:r>
            <a:r>
              <a:rPr lang="ru-RU" sz="2800" dirty="0" smtClean="0"/>
              <a:t> ступени</a:t>
            </a:r>
            <a:endParaRPr lang="ru-RU" sz="2800" dirty="0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85786" y="3429000"/>
            <a:ext cx="6192837" cy="3095625"/>
            <a:chOff x="567" y="2370"/>
            <a:chExt cx="3901" cy="1950"/>
          </a:xfrm>
        </p:grpSpPr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567" y="2370"/>
              <a:ext cx="3901" cy="1950"/>
              <a:chOff x="567" y="2024"/>
              <a:chExt cx="3901" cy="1950"/>
            </a:xfrm>
          </p:grpSpPr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>
                <a:off x="567" y="2024"/>
                <a:ext cx="14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8"/>
              <p:cNvSpPr>
                <a:spLocks noChangeShapeType="1"/>
              </p:cNvSpPr>
              <p:nvPr/>
            </p:nvSpPr>
            <p:spPr bwMode="auto">
              <a:xfrm>
                <a:off x="1927" y="2069"/>
                <a:ext cx="0" cy="5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9"/>
              <p:cNvSpPr>
                <a:spLocks noChangeShapeType="1"/>
              </p:cNvSpPr>
              <p:nvPr/>
            </p:nvSpPr>
            <p:spPr bwMode="auto">
              <a:xfrm>
                <a:off x="1927" y="2659"/>
                <a:ext cx="12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Line 10"/>
              <p:cNvSpPr>
                <a:spLocks noChangeShapeType="1"/>
              </p:cNvSpPr>
              <p:nvPr/>
            </p:nvSpPr>
            <p:spPr bwMode="auto">
              <a:xfrm>
                <a:off x="3198" y="2704"/>
                <a:ext cx="0" cy="6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11"/>
              <p:cNvSpPr>
                <a:spLocks noChangeShapeType="1"/>
              </p:cNvSpPr>
              <p:nvPr/>
            </p:nvSpPr>
            <p:spPr bwMode="auto">
              <a:xfrm>
                <a:off x="3243" y="3385"/>
                <a:ext cx="12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12"/>
              <p:cNvSpPr>
                <a:spLocks noChangeShapeType="1"/>
              </p:cNvSpPr>
              <p:nvPr/>
            </p:nvSpPr>
            <p:spPr bwMode="auto">
              <a:xfrm>
                <a:off x="4468" y="3385"/>
                <a:ext cx="0" cy="5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2109" y="3158"/>
              <a:ext cx="86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dirty="0">
                  <a:latin typeface="Times New Roman" pitchFamily="18" charset="0"/>
                </a:rPr>
                <a:t>2 ступень</a:t>
              </a:r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auto">
            <a:xfrm>
              <a:off x="3424" y="3802"/>
              <a:ext cx="86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>
                  <a:latin typeface="Times New Roman" pitchFamily="18" charset="0"/>
                </a:rPr>
                <a:t>1 ступень</a:t>
              </a:r>
            </a:p>
          </p:txBody>
        </p:sp>
        <p:sp>
          <p:nvSpPr>
            <p:cNvPr id="21" name="Text Box 29"/>
            <p:cNvSpPr txBox="1">
              <a:spLocks noChangeArrowheads="1"/>
            </p:cNvSpPr>
            <p:nvPr/>
          </p:nvSpPr>
          <p:spPr bwMode="auto">
            <a:xfrm>
              <a:off x="855" y="2430"/>
              <a:ext cx="86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dirty="0" smtClean="0">
                  <a:latin typeface="Times New Roman" pitchFamily="18" charset="0"/>
                </a:rPr>
                <a:t>3 </a:t>
              </a:r>
              <a:r>
                <a:rPr lang="ru-RU" sz="2400" dirty="0">
                  <a:latin typeface="Times New Roman" pitchFamily="18" charset="0"/>
                </a:rPr>
                <a:t>ступень</a:t>
              </a:r>
            </a:p>
          </p:txBody>
        </p:sp>
      </p:grp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4250" y="4714875"/>
            <a:ext cx="18097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7650453" y="5967315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степень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173 0.00278 L -0.69236 -0.5011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25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83 0.00579 L -0.69827 -0.5192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16 0.00856 L -0.45868 0.3340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95 -0.05232 L -0.23681 0.136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</TotalTime>
  <Words>266</Words>
  <Application>Microsoft Office PowerPoint</Application>
  <PresentationFormat>Экран (4:3)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Эркер</vt:lpstr>
      <vt:lpstr>Формула</vt:lpstr>
      <vt:lpstr>Слайд 1</vt:lpstr>
      <vt:lpstr>Слайд 2</vt:lpstr>
      <vt:lpstr>Степень числа. Квадрат и куб числа</vt:lpstr>
      <vt:lpstr>Слайд 4</vt:lpstr>
      <vt:lpstr>Слайд 5</vt:lpstr>
      <vt:lpstr>Свойства степени</vt:lpstr>
      <vt:lpstr>Почему «квадрат» и «куб»?</vt:lpstr>
      <vt:lpstr>Слайд 8</vt:lpstr>
      <vt:lpstr>Слайд 9</vt:lpstr>
      <vt:lpstr>Вычислите устно</vt:lpstr>
      <vt:lpstr>Работа по учебнику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Устно</dc:title>
  <dc:creator>Sergey</dc:creator>
  <cp:lastModifiedBy>Sergey</cp:lastModifiedBy>
  <cp:revision>18</cp:revision>
  <dcterms:created xsi:type="dcterms:W3CDTF">2012-12-02T04:15:44Z</dcterms:created>
  <dcterms:modified xsi:type="dcterms:W3CDTF">2012-12-08T16:25:46Z</dcterms:modified>
</cp:coreProperties>
</file>