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1" r:id="rId3"/>
    <p:sldId id="263" r:id="rId4"/>
    <p:sldId id="264" r:id="rId5"/>
    <p:sldId id="265" r:id="rId6"/>
    <p:sldId id="266" r:id="rId7"/>
    <p:sldId id="267" r:id="rId8"/>
    <p:sldId id="268" r:id="rId9"/>
    <p:sldId id="269" r:id="rId10"/>
  </p:sldIdLst>
  <p:sldSz cx="9144000" cy="6858000" type="screen4x3"/>
  <p:notesSz cx="6858000" cy="91440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EBFF"/>
    <a:srgbClr val="FBB7EE"/>
    <a:srgbClr val="89EEF3"/>
    <a:srgbClr val="CCCCFF"/>
    <a:srgbClr val="99CC00"/>
    <a:srgbClr val="0033CC"/>
    <a:srgbClr val="FFCC00"/>
    <a:srgbClr val="FF9966"/>
    <a:srgbClr val="9999FF"/>
    <a:srgbClr val="ABF3C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7788" cy="7373778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6" Type="http://schemas.openxmlformats.org/officeDocument/2006/relationships/image" Target="../media/image21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7" Type="http://schemas.openxmlformats.org/officeDocument/2006/relationships/image" Target="../media/image28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6" Type="http://schemas.openxmlformats.org/officeDocument/2006/relationships/image" Target="../media/image27.wmf"/><Relationship Id="rId5" Type="http://schemas.openxmlformats.org/officeDocument/2006/relationships/image" Target="../media/image26.wmf"/><Relationship Id="rId4" Type="http://schemas.openxmlformats.org/officeDocument/2006/relationships/image" Target="../media/image25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9C264C-52D7-42D2-94C0-9ED8872CF98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C2F611-B35A-4BA1-B899-0917CE06C40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935CE1-DE90-4CD9-A1A2-CB4DE362CD8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D7960D-65D6-4E38-A9A5-1615A16CDA0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485E78-D6EB-432B-A94E-D4CAFBB079E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4170B2-028B-4AB4-A1E9-138799C66D3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1E1DC-2367-422A-9C90-646A8B437F2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80E72B-D84F-45A0-9A24-42B0539F439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5CE503-4BB7-4133-8CBE-1B10DCE7791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56BADE-9A4D-4A6F-932E-A78A76B912B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A05A7F-EFC1-48C6-93B3-05D567E32E8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7CDD78F-3F2A-4EA6-ABDC-25FE95D4304F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10" Type="http://schemas.openxmlformats.org/officeDocument/2006/relationships/image" Target="../media/image9.wmf"/><Relationship Id="rId4" Type="http://schemas.openxmlformats.org/officeDocument/2006/relationships/oleObject" Target="../embeddings/oleObject2.bin"/><Relationship Id="rId9" Type="http://schemas.openxmlformats.org/officeDocument/2006/relationships/oleObject" Target="../embeddings/oleObject7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1.bin"/><Relationship Id="rId5" Type="http://schemas.openxmlformats.org/officeDocument/2006/relationships/oleObject" Target="../embeddings/oleObject10.bin"/><Relationship Id="rId4" Type="http://schemas.openxmlformats.org/officeDocument/2006/relationships/oleObject" Target="../embeddings/oleObject9.bin"/><Relationship Id="rId9" Type="http://schemas.openxmlformats.org/officeDocument/2006/relationships/image" Target="../media/image9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3" Type="http://schemas.openxmlformats.org/officeDocument/2006/relationships/oleObject" Target="../embeddings/oleObject14.bin"/><Relationship Id="rId7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7.bin"/><Relationship Id="rId5" Type="http://schemas.openxmlformats.org/officeDocument/2006/relationships/oleObject" Target="../embeddings/oleObject16.bin"/><Relationship Id="rId4" Type="http://schemas.openxmlformats.org/officeDocument/2006/relationships/oleObject" Target="../embeddings/oleObject15.bin"/><Relationship Id="rId9" Type="http://schemas.openxmlformats.org/officeDocument/2006/relationships/image" Target="../media/image9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3" Type="http://schemas.openxmlformats.org/officeDocument/2006/relationships/oleObject" Target="../embeddings/oleObject20.bin"/><Relationship Id="rId7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3.bin"/><Relationship Id="rId5" Type="http://schemas.openxmlformats.org/officeDocument/2006/relationships/oleObject" Target="../embeddings/oleObject22.bin"/><Relationship Id="rId10" Type="http://schemas.openxmlformats.org/officeDocument/2006/relationships/image" Target="../media/image9.wmf"/><Relationship Id="rId4" Type="http://schemas.openxmlformats.org/officeDocument/2006/relationships/oleObject" Target="../embeddings/oleObject21.bin"/><Relationship Id="rId9" Type="http://schemas.openxmlformats.org/officeDocument/2006/relationships/oleObject" Target="../embeddings/oleObject26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31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5.gif"/><Relationship Id="rId5" Type="http://schemas.openxmlformats.org/officeDocument/2006/relationships/oleObject" Target="../embeddings/oleObject30.bin"/><Relationship Id="rId4" Type="http://schemas.openxmlformats.org/officeDocument/2006/relationships/oleObject" Target="../embeddings/oleObject29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000108"/>
            <a:ext cx="7772400" cy="1470025"/>
          </a:xfrm>
        </p:spPr>
        <p:txBody>
          <a:bodyPr/>
          <a:lstStyle/>
          <a:p>
            <a:r>
              <a:rPr lang="ru-RU" sz="5400" b="1" dirty="0" smtClean="0">
                <a:solidFill>
                  <a:srgbClr val="C00000"/>
                </a:solidFill>
                <a:latin typeface="Comic Sans MS" pitchFamily="66" charset="0"/>
              </a:rPr>
              <a:t>Правило умножения смешанного числа на натуральное число </a:t>
            </a:r>
            <a:endParaRPr lang="ru-RU" sz="5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28794" y="5143512"/>
            <a:ext cx="6400800" cy="995354"/>
          </a:xfrm>
        </p:spPr>
        <p:txBody>
          <a:bodyPr/>
          <a:lstStyle/>
          <a:p>
            <a:pPr algn="r"/>
            <a:r>
              <a:rPr lang="ru-RU" sz="1600" dirty="0" smtClean="0"/>
              <a:t>Шайхрамова Айгуль </a:t>
            </a:r>
            <a:r>
              <a:rPr lang="ru-RU" sz="1600" dirty="0" smtClean="0"/>
              <a:t>Тагировна,</a:t>
            </a:r>
          </a:p>
          <a:p>
            <a:pPr algn="r"/>
            <a:r>
              <a:rPr lang="ru-RU" sz="1600" dirty="0" smtClean="0"/>
              <a:t>учитель математики</a:t>
            </a:r>
            <a:endParaRPr lang="ru-RU" sz="1600" dirty="0" smtClean="0"/>
          </a:p>
          <a:p>
            <a:pPr algn="r"/>
            <a:r>
              <a:rPr lang="ru-RU" sz="1600" dirty="0" smtClean="0"/>
              <a:t>МБОУ «СОШ №25</a:t>
            </a:r>
            <a:r>
              <a:rPr lang="ru-RU" sz="1600" dirty="0" smtClean="0"/>
              <a:t>» г.Набережные Челны</a:t>
            </a:r>
            <a:endParaRPr lang="ru-RU" sz="1600" dirty="0"/>
          </a:p>
        </p:txBody>
      </p:sp>
      <p:pic>
        <p:nvPicPr>
          <p:cNvPr id="4" name="Picture 2" descr="Рисунок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3141663"/>
            <a:ext cx="2859088" cy="357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1714480" y="71414"/>
            <a:ext cx="5572164" cy="1214446"/>
            <a:chOff x="785786" y="214290"/>
            <a:chExt cx="5572164" cy="1214446"/>
          </a:xfrm>
        </p:grpSpPr>
        <p:sp>
          <p:nvSpPr>
            <p:cNvPr id="9" name="Горизонтальный свиток 8"/>
            <p:cNvSpPr/>
            <p:nvPr/>
          </p:nvSpPr>
          <p:spPr bwMode="auto">
            <a:xfrm>
              <a:off x="785786" y="214290"/>
              <a:ext cx="5572164" cy="1214446"/>
            </a:xfrm>
            <a:prstGeom prst="horizontalScroll">
              <a:avLst/>
            </a:prstGeom>
            <a:solidFill>
              <a:srgbClr val="CCCC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1285852" y="362530"/>
              <a:ext cx="4410118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Устный счет</a:t>
              </a:r>
              <a:endPara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sp>
        <p:nvSpPr>
          <p:cNvPr id="22" name="Содержимое 21"/>
          <p:cNvSpPr>
            <a:spLocks noGrp="1"/>
          </p:cNvSpPr>
          <p:nvPr>
            <p:ph idx="1"/>
          </p:nvPr>
        </p:nvSpPr>
        <p:spPr>
          <a:xfrm>
            <a:off x="500034" y="1374779"/>
            <a:ext cx="8329642" cy="4983179"/>
          </a:xfrm>
        </p:spPr>
        <p:txBody>
          <a:bodyPr/>
          <a:lstStyle/>
          <a:p>
            <a:r>
              <a:rPr lang="ru-RU" dirty="0" smtClean="0"/>
              <a:t>Представьте натуральное число в виде дроби: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Назовите целую и дробную части:</a:t>
            </a:r>
            <a:endParaRPr lang="ru-RU" dirty="0"/>
          </a:p>
        </p:txBody>
      </p:sp>
      <p:graphicFrame>
        <p:nvGraphicFramePr>
          <p:cNvPr id="23" name="Объект 22"/>
          <p:cNvGraphicFramePr>
            <a:graphicFrameLocks noChangeAspect="1"/>
          </p:cNvGraphicFramePr>
          <p:nvPr/>
        </p:nvGraphicFramePr>
        <p:xfrm>
          <a:off x="1566863" y="4391040"/>
          <a:ext cx="838200" cy="1181100"/>
        </p:xfrm>
        <a:graphic>
          <a:graphicData uri="http://schemas.openxmlformats.org/presentationml/2006/ole">
            <p:oleObj spid="_x0000_s11278" name="Формула" r:id="rId3" imgW="279360" imgH="393480" progId="Equation.3">
              <p:embed/>
            </p:oleObj>
          </a:graphicData>
        </a:graphic>
      </p:graphicFrame>
      <p:graphicFrame>
        <p:nvGraphicFramePr>
          <p:cNvPr id="11279" name="Object 15"/>
          <p:cNvGraphicFramePr>
            <a:graphicFrameLocks noChangeAspect="1"/>
          </p:cNvGraphicFramePr>
          <p:nvPr/>
        </p:nvGraphicFramePr>
        <p:xfrm>
          <a:off x="3195638" y="4391040"/>
          <a:ext cx="876300" cy="1181100"/>
        </p:xfrm>
        <a:graphic>
          <a:graphicData uri="http://schemas.openxmlformats.org/presentationml/2006/ole">
            <p:oleObj spid="_x0000_s11279" name="Формула" r:id="rId4" imgW="291960" imgH="393480" progId="Equation.3">
              <p:embed/>
            </p:oleObj>
          </a:graphicData>
        </a:graphic>
      </p:graphicFrame>
      <p:graphicFrame>
        <p:nvGraphicFramePr>
          <p:cNvPr id="11280" name="Object 16"/>
          <p:cNvGraphicFramePr>
            <a:graphicFrameLocks noChangeAspect="1"/>
          </p:cNvGraphicFramePr>
          <p:nvPr/>
        </p:nvGraphicFramePr>
        <p:xfrm>
          <a:off x="4814888" y="4462478"/>
          <a:ext cx="1066800" cy="1181100"/>
        </p:xfrm>
        <a:graphic>
          <a:graphicData uri="http://schemas.openxmlformats.org/presentationml/2006/ole">
            <p:oleObj spid="_x0000_s11280" name="Формула" r:id="rId5" imgW="355320" imgH="393480" progId="Equation.3">
              <p:embed/>
            </p:oleObj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623888" y="2286002"/>
          <a:ext cx="1233468" cy="1234865"/>
        </p:xfrm>
        <a:graphic>
          <a:graphicData uri="http://schemas.openxmlformats.org/presentationml/2006/ole">
            <p:oleObj spid="_x0000_s11269" name="Формула" r:id="rId6" imgW="393480" imgH="393480" progId="Equation.3">
              <p:embed/>
            </p:oleObj>
          </a:graphicData>
        </a:graphic>
      </p:graphicFrame>
      <p:graphicFrame>
        <p:nvGraphicFramePr>
          <p:cNvPr id="11275" name="Object 11"/>
          <p:cNvGraphicFramePr>
            <a:graphicFrameLocks noChangeAspect="1"/>
          </p:cNvGraphicFramePr>
          <p:nvPr/>
        </p:nvGraphicFramePr>
        <p:xfrm>
          <a:off x="2605089" y="2286002"/>
          <a:ext cx="1466846" cy="1263832"/>
        </p:xfrm>
        <a:graphic>
          <a:graphicData uri="http://schemas.openxmlformats.org/presentationml/2006/ole">
            <p:oleObj spid="_x0000_s11275" name="Формула" r:id="rId7" imgW="457200" imgH="393480" progId="Equation.3">
              <p:embed/>
            </p:oleObj>
          </a:graphicData>
        </a:graphic>
      </p:graphicFrame>
      <p:graphicFrame>
        <p:nvGraphicFramePr>
          <p:cNvPr id="11276" name="Object 12"/>
          <p:cNvGraphicFramePr>
            <a:graphicFrameLocks noChangeAspect="1"/>
          </p:cNvGraphicFramePr>
          <p:nvPr/>
        </p:nvGraphicFramePr>
        <p:xfrm>
          <a:off x="4792674" y="2286002"/>
          <a:ext cx="1368787" cy="1285874"/>
        </p:xfrm>
        <a:graphic>
          <a:graphicData uri="http://schemas.openxmlformats.org/presentationml/2006/ole">
            <p:oleObj spid="_x0000_s11276" name="Формула" r:id="rId8" imgW="419040" imgH="393480" progId="Equation.3">
              <p:embed/>
            </p:oleObj>
          </a:graphicData>
        </a:graphic>
      </p:graphicFrame>
      <p:graphicFrame>
        <p:nvGraphicFramePr>
          <p:cNvPr id="11277" name="Object 13"/>
          <p:cNvGraphicFramePr>
            <a:graphicFrameLocks noChangeAspect="1"/>
          </p:cNvGraphicFramePr>
          <p:nvPr/>
        </p:nvGraphicFramePr>
        <p:xfrm>
          <a:off x="7000892" y="2285992"/>
          <a:ext cx="1367342" cy="1285884"/>
        </p:xfrm>
        <a:graphic>
          <a:graphicData uri="http://schemas.openxmlformats.org/presentationml/2006/ole">
            <p:oleObj spid="_x0000_s11277" name="Формула" r:id="rId9" imgW="419040" imgH="393480" progId="Equation.3">
              <p:embed/>
            </p:oleObj>
          </a:graphicData>
        </a:graphic>
      </p:graphicFrame>
      <p:pic>
        <p:nvPicPr>
          <p:cNvPr id="26" name="Picture 2" descr="C:\Users\Наталья\AppData\Local\Microsoft\Windows\Temporary Internet Files\Content.IE5\KL1PSIAA\MCj03432970000[1].wmf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251732" y="4945086"/>
            <a:ext cx="1820862" cy="184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9"/>
          <p:cNvGrpSpPr/>
          <p:nvPr/>
        </p:nvGrpSpPr>
        <p:grpSpPr>
          <a:xfrm>
            <a:off x="1714480" y="71414"/>
            <a:ext cx="5572164" cy="1214446"/>
            <a:chOff x="785786" y="214290"/>
            <a:chExt cx="5572164" cy="1214446"/>
          </a:xfrm>
        </p:grpSpPr>
        <p:sp>
          <p:nvSpPr>
            <p:cNvPr id="9" name="Горизонтальный свиток 8"/>
            <p:cNvSpPr/>
            <p:nvPr/>
          </p:nvSpPr>
          <p:spPr bwMode="auto">
            <a:xfrm>
              <a:off x="785786" y="214290"/>
              <a:ext cx="5572164" cy="1214446"/>
            </a:xfrm>
            <a:prstGeom prst="horizontalScroll">
              <a:avLst/>
            </a:prstGeom>
            <a:solidFill>
              <a:srgbClr val="CCCC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1285852" y="362530"/>
              <a:ext cx="4410118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Устный счет</a:t>
              </a:r>
              <a:endPara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sp>
        <p:nvSpPr>
          <p:cNvPr id="22" name="Содержимое 21"/>
          <p:cNvSpPr>
            <a:spLocks noGrp="1"/>
          </p:cNvSpPr>
          <p:nvPr>
            <p:ph idx="1"/>
          </p:nvPr>
        </p:nvSpPr>
        <p:spPr>
          <a:xfrm>
            <a:off x="500034" y="1374779"/>
            <a:ext cx="8329642" cy="4983179"/>
          </a:xfrm>
        </p:spPr>
        <p:txBody>
          <a:bodyPr/>
          <a:lstStyle/>
          <a:p>
            <a:r>
              <a:rPr lang="ru-RU" dirty="0" smtClean="0"/>
              <a:t>Увеличьте целую часть смешанного числа в 4 раза: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Увеличьте дробную часть смешанного числа в 6 раз:</a:t>
            </a:r>
            <a:endParaRPr lang="ru-RU" dirty="0"/>
          </a:p>
        </p:txBody>
      </p:sp>
      <p:graphicFrame>
        <p:nvGraphicFramePr>
          <p:cNvPr id="23" name="Объект 22"/>
          <p:cNvGraphicFramePr>
            <a:graphicFrameLocks noChangeAspect="1"/>
          </p:cNvGraphicFramePr>
          <p:nvPr/>
        </p:nvGraphicFramePr>
        <p:xfrm>
          <a:off x="2052638" y="4643438"/>
          <a:ext cx="876300" cy="1181100"/>
        </p:xfrm>
        <a:graphic>
          <a:graphicData uri="http://schemas.openxmlformats.org/presentationml/2006/ole">
            <p:oleObj spid="_x0000_s29702" name="Формула" r:id="rId3" imgW="291960" imgH="393480" progId="Equation.3">
              <p:embed/>
            </p:oleObj>
          </a:graphicData>
        </a:graphic>
      </p:graphicFrame>
      <p:graphicFrame>
        <p:nvGraphicFramePr>
          <p:cNvPr id="11279" name="Object 15"/>
          <p:cNvGraphicFramePr>
            <a:graphicFrameLocks noChangeAspect="1"/>
          </p:cNvGraphicFramePr>
          <p:nvPr/>
        </p:nvGraphicFramePr>
        <p:xfrm>
          <a:off x="4000496" y="4572008"/>
          <a:ext cx="876300" cy="1181100"/>
        </p:xfrm>
        <a:graphic>
          <a:graphicData uri="http://schemas.openxmlformats.org/presentationml/2006/ole">
            <p:oleObj spid="_x0000_s29703" name="Формула" r:id="rId4" imgW="291960" imgH="393480" progId="Equation.3">
              <p:embed/>
            </p:oleObj>
          </a:graphicData>
        </a:graphic>
      </p:graphicFrame>
      <p:graphicFrame>
        <p:nvGraphicFramePr>
          <p:cNvPr id="11280" name="Object 16"/>
          <p:cNvGraphicFramePr>
            <a:graphicFrameLocks noChangeAspect="1"/>
          </p:cNvGraphicFramePr>
          <p:nvPr/>
        </p:nvGraphicFramePr>
        <p:xfrm>
          <a:off x="6062663" y="4572000"/>
          <a:ext cx="800100" cy="1181100"/>
        </p:xfrm>
        <a:graphic>
          <a:graphicData uri="http://schemas.openxmlformats.org/presentationml/2006/ole">
            <p:oleObj spid="_x0000_s29704" name="Формула" r:id="rId5" imgW="266400" imgH="393480" progId="Equation.3">
              <p:embed/>
            </p:oleObj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1908175" y="2359027"/>
          <a:ext cx="914400" cy="1235075"/>
        </p:xfrm>
        <a:graphic>
          <a:graphicData uri="http://schemas.openxmlformats.org/presentationml/2006/ole">
            <p:oleObj spid="_x0000_s29698" name="Формула" r:id="rId6" imgW="291960" imgH="393480" progId="Equation.3">
              <p:embed/>
            </p:oleObj>
          </a:graphicData>
        </a:graphic>
      </p:graphicFrame>
      <p:graphicFrame>
        <p:nvGraphicFramePr>
          <p:cNvPr id="11275" name="Object 11"/>
          <p:cNvGraphicFramePr>
            <a:graphicFrameLocks noChangeAspect="1"/>
          </p:cNvGraphicFramePr>
          <p:nvPr/>
        </p:nvGraphicFramePr>
        <p:xfrm>
          <a:off x="3994150" y="2359027"/>
          <a:ext cx="938213" cy="1263650"/>
        </p:xfrm>
        <a:graphic>
          <a:graphicData uri="http://schemas.openxmlformats.org/presentationml/2006/ole">
            <p:oleObj spid="_x0000_s29699" name="Формула" r:id="rId7" imgW="291960" imgH="393480" progId="Equation.3">
              <p:embed/>
            </p:oleObj>
          </a:graphicData>
        </a:graphic>
      </p:graphicFrame>
      <p:graphicFrame>
        <p:nvGraphicFramePr>
          <p:cNvPr id="11276" name="Object 12"/>
          <p:cNvGraphicFramePr>
            <a:graphicFrameLocks noChangeAspect="1"/>
          </p:cNvGraphicFramePr>
          <p:nvPr/>
        </p:nvGraphicFramePr>
        <p:xfrm>
          <a:off x="6043613" y="2360614"/>
          <a:ext cx="1117600" cy="1282700"/>
        </p:xfrm>
        <a:graphic>
          <a:graphicData uri="http://schemas.openxmlformats.org/presentationml/2006/ole">
            <p:oleObj spid="_x0000_s29700" name="Формула" r:id="rId8" imgW="342720" imgH="393480" progId="Equation.3">
              <p:embed/>
            </p:oleObj>
          </a:graphicData>
        </a:graphic>
      </p:graphicFrame>
      <p:pic>
        <p:nvPicPr>
          <p:cNvPr id="13" name="Picture 2" descr="C:\Users\Наталья\AppData\Local\Microsoft\Windows\Temporary Internet Files\Content.IE5\KL1PSIAA\MCj03432970000[1].wm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323170" y="5016524"/>
            <a:ext cx="1820862" cy="184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9"/>
          <p:cNvGrpSpPr/>
          <p:nvPr/>
        </p:nvGrpSpPr>
        <p:grpSpPr>
          <a:xfrm>
            <a:off x="1714480" y="71414"/>
            <a:ext cx="5572164" cy="1214446"/>
            <a:chOff x="785786" y="214290"/>
            <a:chExt cx="5572164" cy="1214446"/>
          </a:xfrm>
        </p:grpSpPr>
        <p:sp>
          <p:nvSpPr>
            <p:cNvPr id="9" name="Горизонтальный свиток 8"/>
            <p:cNvSpPr/>
            <p:nvPr/>
          </p:nvSpPr>
          <p:spPr bwMode="auto">
            <a:xfrm>
              <a:off x="785786" y="214290"/>
              <a:ext cx="5572164" cy="1214446"/>
            </a:xfrm>
            <a:prstGeom prst="horizontalScroll">
              <a:avLst/>
            </a:prstGeom>
            <a:solidFill>
              <a:srgbClr val="CCCC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1285852" y="362530"/>
              <a:ext cx="4410118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Устный счет</a:t>
              </a:r>
              <a:endPara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sp>
        <p:nvSpPr>
          <p:cNvPr id="22" name="Содержимое 21"/>
          <p:cNvSpPr>
            <a:spLocks noGrp="1"/>
          </p:cNvSpPr>
          <p:nvPr>
            <p:ph idx="1"/>
          </p:nvPr>
        </p:nvSpPr>
        <p:spPr>
          <a:xfrm>
            <a:off x="500034" y="1374779"/>
            <a:ext cx="8329642" cy="4983179"/>
          </a:xfrm>
        </p:spPr>
        <p:txBody>
          <a:bodyPr/>
          <a:lstStyle/>
          <a:p>
            <a:r>
              <a:rPr lang="ru-RU" dirty="0" smtClean="0"/>
              <a:t>Представьте смешанное число в виде суммы целой и дробной частей: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Вычисли, используя распределительное свойство умножения:</a:t>
            </a:r>
            <a:endParaRPr lang="ru-RU" dirty="0"/>
          </a:p>
        </p:txBody>
      </p:sp>
      <p:graphicFrame>
        <p:nvGraphicFramePr>
          <p:cNvPr id="23" name="Объект 22"/>
          <p:cNvGraphicFramePr>
            <a:graphicFrameLocks noChangeAspect="1"/>
          </p:cNvGraphicFramePr>
          <p:nvPr/>
        </p:nvGraphicFramePr>
        <p:xfrm>
          <a:off x="714348" y="4929198"/>
          <a:ext cx="2171700" cy="609600"/>
        </p:xfrm>
        <a:graphic>
          <a:graphicData uri="http://schemas.openxmlformats.org/presentationml/2006/ole">
            <p:oleObj spid="_x0000_s30725" name="Формула" r:id="rId3" imgW="723600" imgH="203040" progId="Equation.3">
              <p:embed/>
            </p:oleObj>
          </a:graphicData>
        </a:graphic>
      </p:graphicFrame>
      <p:graphicFrame>
        <p:nvGraphicFramePr>
          <p:cNvPr id="11279" name="Object 15"/>
          <p:cNvGraphicFramePr>
            <a:graphicFrameLocks noChangeAspect="1"/>
          </p:cNvGraphicFramePr>
          <p:nvPr/>
        </p:nvGraphicFramePr>
        <p:xfrm>
          <a:off x="3786182" y="4962540"/>
          <a:ext cx="1981200" cy="609600"/>
        </p:xfrm>
        <a:graphic>
          <a:graphicData uri="http://schemas.openxmlformats.org/presentationml/2006/ole">
            <p:oleObj spid="_x0000_s30726" name="Формула" r:id="rId4" imgW="660240" imgH="203040" progId="Equation.3">
              <p:embed/>
            </p:oleObj>
          </a:graphicData>
        </a:graphic>
      </p:graphicFrame>
      <p:graphicFrame>
        <p:nvGraphicFramePr>
          <p:cNvPr id="11280" name="Object 16"/>
          <p:cNvGraphicFramePr>
            <a:graphicFrameLocks noChangeAspect="1"/>
          </p:cNvGraphicFramePr>
          <p:nvPr/>
        </p:nvGraphicFramePr>
        <p:xfrm>
          <a:off x="2285984" y="5786454"/>
          <a:ext cx="2133600" cy="609600"/>
        </p:xfrm>
        <a:graphic>
          <a:graphicData uri="http://schemas.openxmlformats.org/presentationml/2006/ole">
            <p:oleObj spid="_x0000_s30727" name="Формула" r:id="rId5" imgW="711000" imgH="203040" progId="Equation.3">
              <p:embed/>
            </p:oleObj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1908175" y="2359027"/>
          <a:ext cx="914400" cy="1235075"/>
        </p:xfrm>
        <a:graphic>
          <a:graphicData uri="http://schemas.openxmlformats.org/presentationml/2006/ole">
            <p:oleObj spid="_x0000_s30722" name="Формула" r:id="rId6" imgW="291960" imgH="393480" progId="Equation.3">
              <p:embed/>
            </p:oleObj>
          </a:graphicData>
        </a:graphic>
      </p:graphicFrame>
      <p:graphicFrame>
        <p:nvGraphicFramePr>
          <p:cNvPr id="11275" name="Object 11"/>
          <p:cNvGraphicFramePr>
            <a:graphicFrameLocks noChangeAspect="1"/>
          </p:cNvGraphicFramePr>
          <p:nvPr/>
        </p:nvGraphicFramePr>
        <p:xfrm>
          <a:off x="4033838" y="2359025"/>
          <a:ext cx="857250" cy="1263650"/>
        </p:xfrm>
        <a:graphic>
          <a:graphicData uri="http://schemas.openxmlformats.org/presentationml/2006/ole">
            <p:oleObj spid="_x0000_s30723" name="Формула" r:id="rId7" imgW="266400" imgH="393480" progId="Equation.3">
              <p:embed/>
            </p:oleObj>
          </a:graphicData>
        </a:graphic>
      </p:graphicFrame>
      <p:graphicFrame>
        <p:nvGraphicFramePr>
          <p:cNvPr id="11276" name="Object 12"/>
          <p:cNvGraphicFramePr>
            <a:graphicFrameLocks noChangeAspect="1"/>
          </p:cNvGraphicFramePr>
          <p:nvPr/>
        </p:nvGraphicFramePr>
        <p:xfrm>
          <a:off x="6208713" y="2360613"/>
          <a:ext cx="785812" cy="1282700"/>
        </p:xfrm>
        <a:graphic>
          <a:graphicData uri="http://schemas.openxmlformats.org/presentationml/2006/ole">
            <p:oleObj spid="_x0000_s30724" name="Формула" r:id="rId8" imgW="241200" imgH="393480" progId="Equation.3">
              <p:embed/>
            </p:oleObj>
          </a:graphicData>
        </a:graphic>
      </p:graphicFrame>
      <p:pic>
        <p:nvPicPr>
          <p:cNvPr id="12" name="Picture 2" descr="C:\Users\Наталья\AppData\Local\Microsoft\Windows\Temporary Internet Files\Content.IE5\KL1PSIAA\MCj03432970000[1].wm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180294" y="4873648"/>
            <a:ext cx="1820862" cy="184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9"/>
          <p:cNvGrpSpPr/>
          <p:nvPr/>
        </p:nvGrpSpPr>
        <p:grpSpPr>
          <a:xfrm>
            <a:off x="1714480" y="71414"/>
            <a:ext cx="5572164" cy="1214446"/>
            <a:chOff x="785786" y="214290"/>
            <a:chExt cx="5572164" cy="1214446"/>
          </a:xfrm>
        </p:grpSpPr>
        <p:sp>
          <p:nvSpPr>
            <p:cNvPr id="9" name="Горизонтальный свиток 8"/>
            <p:cNvSpPr/>
            <p:nvPr/>
          </p:nvSpPr>
          <p:spPr bwMode="auto">
            <a:xfrm>
              <a:off x="785786" y="214290"/>
              <a:ext cx="5572164" cy="1214446"/>
            </a:xfrm>
            <a:prstGeom prst="horizontalScroll">
              <a:avLst/>
            </a:prstGeom>
            <a:solidFill>
              <a:srgbClr val="CCCC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1285852" y="362530"/>
              <a:ext cx="4410118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Устный счет</a:t>
              </a:r>
              <a:endPara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sp>
        <p:nvSpPr>
          <p:cNvPr id="22" name="Содержимое 21"/>
          <p:cNvSpPr>
            <a:spLocks noGrp="1"/>
          </p:cNvSpPr>
          <p:nvPr>
            <p:ph idx="1"/>
          </p:nvPr>
        </p:nvSpPr>
        <p:spPr>
          <a:xfrm>
            <a:off x="500034" y="1374779"/>
            <a:ext cx="8329642" cy="4983179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 </a:t>
            </a:r>
          </a:p>
          <a:p>
            <a:endParaRPr lang="ru-RU" dirty="0" smtClean="0"/>
          </a:p>
          <a:p>
            <a:r>
              <a:rPr lang="ru-RU" dirty="0" smtClean="0"/>
              <a:t>Вычисли, используя распределительное свойство умножения:</a:t>
            </a:r>
            <a:endParaRPr lang="ru-RU" dirty="0"/>
          </a:p>
        </p:txBody>
      </p:sp>
      <p:graphicFrame>
        <p:nvGraphicFramePr>
          <p:cNvPr id="23" name="Объект 22"/>
          <p:cNvGraphicFramePr>
            <a:graphicFrameLocks noChangeAspect="1"/>
          </p:cNvGraphicFramePr>
          <p:nvPr/>
        </p:nvGraphicFramePr>
        <p:xfrm>
          <a:off x="714348" y="4643446"/>
          <a:ext cx="990600" cy="533400"/>
        </p:xfrm>
        <a:graphic>
          <a:graphicData uri="http://schemas.openxmlformats.org/presentationml/2006/ole">
            <p:oleObj spid="_x0000_s31749" name="Формула" r:id="rId3" imgW="330120" imgH="177480" progId="Equation.3">
              <p:embed/>
            </p:oleObj>
          </a:graphicData>
        </a:graphic>
      </p:graphicFrame>
      <p:graphicFrame>
        <p:nvGraphicFramePr>
          <p:cNvPr id="11279" name="Object 15"/>
          <p:cNvGraphicFramePr>
            <a:graphicFrameLocks noChangeAspect="1"/>
          </p:cNvGraphicFramePr>
          <p:nvPr/>
        </p:nvGraphicFramePr>
        <p:xfrm>
          <a:off x="2786050" y="4643446"/>
          <a:ext cx="952500" cy="533400"/>
        </p:xfrm>
        <a:graphic>
          <a:graphicData uri="http://schemas.openxmlformats.org/presentationml/2006/ole">
            <p:oleObj spid="_x0000_s31750" name="Формула" r:id="rId4" imgW="317160" imgH="177480" progId="Equation.3">
              <p:embed/>
            </p:oleObj>
          </a:graphicData>
        </a:graphic>
      </p:graphicFrame>
      <p:graphicFrame>
        <p:nvGraphicFramePr>
          <p:cNvPr id="11280" name="Object 16"/>
          <p:cNvGraphicFramePr>
            <a:graphicFrameLocks noChangeAspect="1"/>
          </p:cNvGraphicFramePr>
          <p:nvPr/>
        </p:nvGraphicFramePr>
        <p:xfrm>
          <a:off x="3571868" y="5429264"/>
          <a:ext cx="1181100" cy="533400"/>
        </p:xfrm>
        <a:graphic>
          <a:graphicData uri="http://schemas.openxmlformats.org/presentationml/2006/ole">
            <p:oleObj spid="_x0000_s31751" name="Формула" r:id="rId5" imgW="393480" imgH="177480" progId="Equation.3">
              <p:embed/>
            </p:oleObj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1770063" y="1643063"/>
          <a:ext cx="1192212" cy="1235075"/>
        </p:xfrm>
        <a:graphic>
          <a:graphicData uri="http://schemas.openxmlformats.org/presentationml/2006/ole">
            <p:oleObj spid="_x0000_s31746" name="Формула" r:id="rId6" imgW="380880" imgH="393480" progId="Equation.3">
              <p:embed/>
            </p:oleObj>
          </a:graphicData>
        </a:graphic>
      </p:graphicFrame>
      <p:graphicFrame>
        <p:nvGraphicFramePr>
          <p:cNvPr id="11275" name="Object 11"/>
          <p:cNvGraphicFramePr>
            <a:graphicFrameLocks noChangeAspect="1"/>
          </p:cNvGraphicFramePr>
          <p:nvPr/>
        </p:nvGraphicFramePr>
        <p:xfrm>
          <a:off x="3890963" y="1643063"/>
          <a:ext cx="1143000" cy="1263650"/>
        </p:xfrm>
        <a:graphic>
          <a:graphicData uri="http://schemas.openxmlformats.org/presentationml/2006/ole">
            <p:oleObj spid="_x0000_s31747" name="Формула" r:id="rId7" imgW="355320" imgH="393480" progId="Equation.3">
              <p:embed/>
            </p:oleObj>
          </a:graphicData>
        </a:graphic>
      </p:graphicFrame>
      <p:graphicFrame>
        <p:nvGraphicFramePr>
          <p:cNvPr id="11276" name="Object 12"/>
          <p:cNvGraphicFramePr>
            <a:graphicFrameLocks noChangeAspect="1"/>
          </p:cNvGraphicFramePr>
          <p:nvPr/>
        </p:nvGraphicFramePr>
        <p:xfrm>
          <a:off x="5919788" y="1644650"/>
          <a:ext cx="1365250" cy="1282700"/>
        </p:xfrm>
        <a:graphic>
          <a:graphicData uri="http://schemas.openxmlformats.org/presentationml/2006/ole">
            <p:oleObj spid="_x0000_s31748" name="Формула" r:id="rId8" imgW="419040" imgH="393480" progId="Equation.3">
              <p:embed/>
            </p:oleObj>
          </a:graphicData>
        </a:graphic>
      </p:graphicFrame>
      <p:graphicFrame>
        <p:nvGraphicFramePr>
          <p:cNvPr id="31752" name="Object 16"/>
          <p:cNvGraphicFramePr>
            <a:graphicFrameLocks noChangeAspect="1"/>
          </p:cNvGraphicFramePr>
          <p:nvPr/>
        </p:nvGraphicFramePr>
        <p:xfrm>
          <a:off x="1428728" y="5429264"/>
          <a:ext cx="1181100" cy="533400"/>
        </p:xfrm>
        <a:graphic>
          <a:graphicData uri="http://schemas.openxmlformats.org/presentationml/2006/ole">
            <p:oleObj spid="_x0000_s31752" name="Формула" r:id="rId9" imgW="393480" imgH="177480" progId="Equation.3">
              <p:embed/>
            </p:oleObj>
          </a:graphicData>
        </a:graphic>
      </p:graphicFrame>
      <p:pic>
        <p:nvPicPr>
          <p:cNvPr id="13" name="Picture 2" descr="C:\Users\Наталья\AppData\Local\Microsoft\Windows\Temporary Internet Files\Content.IE5\KL1PSIAA\MCj03432970000[1].wmf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180294" y="4873648"/>
            <a:ext cx="1820862" cy="184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9"/>
          <p:cNvGrpSpPr/>
          <p:nvPr/>
        </p:nvGrpSpPr>
        <p:grpSpPr>
          <a:xfrm>
            <a:off x="1214414" y="71414"/>
            <a:ext cx="6786610" cy="1214446"/>
            <a:chOff x="785786" y="214290"/>
            <a:chExt cx="6429420" cy="1214446"/>
          </a:xfrm>
        </p:grpSpPr>
        <p:sp>
          <p:nvSpPr>
            <p:cNvPr id="9" name="Горизонтальный свиток 8"/>
            <p:cNvSpPr/>
            <p:nvPr/>
          </p:nvSpPr>
          <p:spPr bwMode="auto">
            <a:xfrm>
              <a:off x="785786" y="214290"/>
              <a:ext cx="6429420" cy="1214446"/>
            </a:xfrm>
            <a:prstGeom prst="horizontalScroll">
              <a:avLst/>
            </a:prstGeom>
            <a:solidFill>
              <a:srgbClr val="CCCC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1285852" y="362530"/>
              <a:ext cx="5724388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Работа в классе</a:t>
              </a:r>
              <a:endPara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sp>
        <p:nvSpPr>
          <p:cNvPr id="22" name="Содержимое 21"/>
          <p:cNvSpPr>
            <a:spLocks noGrp="1"/>
          </p:cNvSpPr>
          <p:nvPr>
            <p:ph idx="1"/>
          </p:nvPr>
        </p:nvSpPr>
        <p:spPr>
          <a:xfrm>
            <a:off x="3571868" y="2071678"/>
            <a:ext cx="5257808" cy="4286280"/>
          </a:xfrm>
        </p:spPr>
        <p:txBody>
          <a:bodyPr/>
          <a:lstStyle/>
          <a:p>
            <a:r>
              <a:rPr lang="ru-RU" sz="4800" dirty="0" smtClean="0">
                <a:latin typeface="Comic Sans MS" pitchFamily="66" charset="0"/>
              </a:rPr>
              <a:t>С.88, № 538 (</a:t>
            </a:r>
            <a:r>
              <a:rPr lang="ru-RU" sz="4800" dirty="0" err="1" smtClean="0">
                <a:latin typeface="Comic Sans MS" pitchFamily="66" charset="0"/>
              </a:rPr>
              <a:t>а,б,в,г</a:t>
            </a:r>
            <a:r>
              <a:rPr lang="ru-RU" sz="4800" dirty="0" smtClean="0">
                <a:latin typeface="Comic Sans MS" pitchFamily="66" charset="0"/>
              </a:rPr>
              <a:t>)</a:t>
            </a:r>
          </a:p>
        </p:txBody>
      </p:sp>
      <p:pic>
        <p:nvPicPr>
          <p:cNvPr id="13" name="Picture 2" descr="Рисунок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2000240"/>
            <a:ext cx="3606794" cy="471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4" descr="MCj0232133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43834" y="5357826"/>
            <a:ext cx="1428750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9"/>
          <p:cNvGrpSpPr/>
          <p:nvPr/>
        </p:nvGrpSpPr>
        <p:grpSpPr>
          <a:xfrm>
            <a:off x="1214414" y="71414"/>
            <a:ext cx="6786610" cy="1214446"/>
            <a:chOff x="785786" y="214290"/>
            <a:chExt cx="6429420" cy="1214446"/>
          </a:xfrm>
        </p:grpSpPr>
        <p:sp>
          <p:nvSpPr>
            <p:cNvPr id="9" name="Горизонтальный свиток 8"/>
            <p:cNvSpPr/>
            <p:nvPr/>
          </p:nvSpPr>
          <p:spPr bwMode="auto">
            <a:xfrm>
              <a:off x="785786" y="214290"/>
              <a:ext cx="6429420" cy="1214446"/>
            </a:xfrm>
            <a:prstGeom prst="horizontalScroll">
              <a:avLst/>
            </a:prstGeom>
            <a:solidFill>
              <a:srgbClr val="CCCC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1285852" y="362530"/>
              <a:ext cx="5724388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Работа в классе</a:t>
              </a:r>
              <a:endPara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sp>
        <p:nvSpPr>
          <p:cNvPr id="22" name="Содержимое 21"/>
          <p:cNvSpPr>
            <a:spLocks noGrp="1"/>
          </p:cNvSpPr>
          <p:nvPr>
            <p:ph idx="1"/>
          </p:nvPr>
        </p:nvSpPr>
        <p:spPr>
          <a:xfrm>
            <a:off x="571472" y="1857364"/>
            <a:ext cx="8258204" cy="1857388"/>
          </a:xfrm>
        </p:spPr>
        <p:txBody>
          <a:bodyPr/>
          <a:lstStyle/>
          <a:p>
            <a:r>
              <a:rPr lang="ru-RU" dirty="0" smtClean="0"/>
              <a:t>Как называются компоненты действия деления?</a:t>
            </a:r>
          </a:p>
          <a:p>
            <a:r>
              <a:rPr lang="ru-RU" dirty="0" smtClean="0"/>
              <a:t>Как найти неизвестное делимое?</a:t>
            </a:r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2857488" y="4071942"/>
          <a:ext cx="3071834" cy="1594496"/>
        </p:xfrm>
        <a:graphic>
          <a:graphicData uri="http://schemas.openxmlformats.org/presentationml/2006/ole">
            <p:oleObj spid="_x0000_s33794" name="Формула" r:id="rId3" imgW="634680" imgH="393480" progId="Equation.3">
              <p:embed/>
            </p:oleObj>
          </a:graphicData>
        </a:graphic>
      </p:graphicFrame>
      <p:pic>
        <p:nvPicPr>
          <p:cNvPr id="8" name="Picture 13" descr="AN00790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69200" y="5214938"/>
            <a:ext cx="1574800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9"/>
          <p:cNvGrpSpPr/>
          <p:nvPr/>
        </p:nvGrpSpPr>
        <p:grpSpPr>
          <a:xfrm>
            <a:off x="1214414" y="71414"/>
            <a:ext cx="6786610" cy="1214446"/>
            <a:chOff x="785786" y="214290"/>
            <a:chExt cx="6429420" cy="1214446"/>
          </a:xfrm>
        </p:grpSpPr>
        <p:sp>
          <p:nvSpPr>
            <p:cNvPr id="9" name="Горизонтальный свиток 8"/>
            <p:cNvSpPr/>
            <p:nvPr/>
          </p:nvSpPr>
          <p:spPr bwMode="auto">
            <a:xfrm>
              <a:off x="785786" y="214290"/>
              <a:ext cx="6429420" cy="1214446"/>
            </a:xfrm>
            <a:prstGeom prst="horizontalScroll">
              <a:avLst/>
            </a:prstGeom>
            <a:solidFill>
              <a:srgbClr val="CCCC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1285852" y="362530"/>
              <a:ext cx="5724388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Работа в классе</a:t>
              </a:r>
              <a:endPara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571472" y="1500174"/>
          <a:ext cx="2949575" cy="1593850"/>
        </p:xfrm>
        <a:graphic>
          <a:graphicData uri="http://schemas.openxmlformats.org/presentationml/2006/ole">
            <p:oleObj spid="_x0000_s34818" name="Формула" r:id="rId3" imgW="609480" imgH="393480" progId="Equation.3">
              <p:embed/>
            </p:oleObj>
          </a:graphicData>
        </a:graphic>
      </p:graphicFrame>
      <p:graphicFrame>
        <p:nvGraphicFramePr>
          <p:cNvPr id="34819" name="Object 2"/>
          <p:cNvGraphicFramePr>
            <a:graphicFrameLocks noChangeAspect="1"/>
          </p:cNvGraphicFramePr>
          <p:nvPr/>
        </p:nvGraphicFramePr>
        <p:xfrm>
          <a:off x="2193925" y="3000375"/>
          <a:ext cx="3992563" cy="1593850"/>
        </p:xfrm>
        <a:graphic>
          <a:graphicData uri="http://schemas.openxmlformats.org/presentationml/2006/ole">
            <p:oleObj spid="_x0000_s34819" name="Формула" r:id="rId4" imgW="825480" imgH="393480" progId="Equation.3">
              <p:embed/>
            </p:oleObj>
          </a:graphicData>
        </a:graphic>
      </p:graphicFrame>
      <p:graphicFrame>
        <p:nvGraphicFramePr>
          <p:cNvPr id="34820" name="Object 2"/>
          <p:cNvGraphicFramePr>
            <a:graphicFrameLocks noChangeAspect="1"/>
          </p:cNvGraphicFramePr>
          <p:nvPr/>
        </p:nvGraphicFramePr>
        <p:xfrm>
          <a:off x="5226050" y="4714875"/>
          <a:ext cx="3071813" cy="1593850"/>
        </p:xfrm>
        <a:graphic>
          <a:graphicData uri="http://schemas.openxmlformats.org/presentationml/2006/ole">
            <p:oleObj spid="_x0000_s34820" name="Формула" r:id="rId5" imgW="634680" imgH="393480" progId="Equation.3">
              <p:embed/>
            </p:oleObj>
          </a:graphicData>
        </a:graphic>
      </p:graphicFrame>
      <p:pic>
        <p:nvPicPr>
          <p:cNvPr id="10" name="Picture 102" descr="IMG31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4000504"/>
            <a:ext cx="1857375" cy="245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42261" y="219654"/>
            <a:ext cx="60424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Работа в классе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3" name="Группа 9"/>
          <p:cNvGrpSpPr/>
          <p:nvPr/>
        </p:nvGrpSpPr>
        <p:grpSpPr>
          <a:xfrm>
            <a:off x="802032" y="71414"/>
            <a:ext cx="7770496" cy="1214446"/>
            <a:chOff x="650430" y="214290"/>
            <a:chExt cx="6429420" cy="1214446"/>
          </a:xfrm>
        </p:grpSpPr>
        <p:sp>
          <p:nvSpPr>
            <p:cNvPr id="4" name="Горизонтальный свиток 3"/>
            <p:cNvSpPr/>
            <p:nvPr/>
          </p:nvSpPr>
          <p:spPr bwMode="auto">
            <a:xfrm>
              <a:off x="650430" y="214290"/>
              <a:ext cx="6429420" cy="1214446"/>
            </a:xfrm>
            <a:prstGeom prst="horizontalScroll">
              <a:avLst/>
            </a:prstGeom>
            <a:solidFill>
              <a:srgbClr val="CCCC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677793" y="362530"/>
              <a:ext cx="636678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Домашнее задание</a:t>
              </a:r>
              <a:endPara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pic>
        <p:nvPicPr>
          <p:cNvPr id="6" name="Picture 4" descr="(201)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2" y="3571876"/>
            <a:ext cx="4786312" cy="308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1857364"/>
            <a:ext cx="8229600" cy="4268799"/>
          </a:xfrm>
        </p:spPr>
        <p:txBody>
          <a:bodyPr/>
          <a:lstStyle/>
          <a:p>
            <a:pPr>
              <a:buNone/>
            </a:pPr>
            <a:r>
              <a:rPr lang="ru-RU" sz="3600" dirty="0" smtClean="0">
                <a:latin typeface="Comic Sans MS" pitchFamily="66" charset="0"/>
              </a:rPr>
              <a:t>Стр.92, №№ 567 (</a:t>
            </a:r>
            <a:r>
              <a:rPr lang="ru-RU" sz="3600" dirty="0" err="1" smtClean="0">
                <a:latin typeface="Comic Sans MS" pitchFamily="66" charset="0"/>
              </a:rPr>
              <a:t>б,г,е</a:t>
            </a:r>
            <a:r>
              <a:rPr lang="ru-RU" sz="3600" dirty="0" smtClean="0">
                <a:latin typeface="Comic Sans MS" pitchFamily="66" charset="0"/>
              </a:rPr>
              <a:t>), 568 (</a:t>
            </a:r>
            <a:r>
              <a:rPr lang="ru-RU" sz="3600" dirty="0" err="1" smtClean="0">
                <a:latin typeface="Comic Sans MS" pitchFamily="66" charset="0"/>
              </a:rPr>
              <a:t>д,е</a:t>
            </a:r>
            <a:r>
              <a:rPr lang="ru-RU" sz="3600" dirty="0" smtClean="0">
                <a:latin typeface="Comic Sans MS" pitchFamily="66" charset="0"/>
              </a:rPr>
              <a:t>)</a:t>
            </a:r>
            <a:endParaRPr lang="ru-RU" sz="3600" dirty="0"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</TotalTime>
  <Words>129</Words>
  <Application>Microsoft Office PowerPoint</Application>
  <PresentationFormat>Экран (4:3)</PresentationFormat>
  <Paragraphs>33</Paragraphs>
  <Slides>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1" baseType="lpstr">
      <vt:lpstr>Оформление по умолчанию</vt:lpstr>
      <vt:lpstr>Формула</vt:lpstr>
      <vt:lpstr>Правило умножения смешанного числа на натуральное число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Айгуль Тагировна</cp:lastModifiedBy>
  <cp:revision>26</cp:revision>
  <dcterms:created xsi:type="dcterms:W3CDTF">2012-09-03T18:23:50Z</dcterms:created>
  <dcterms:modified xsi:type="dcterms:W3CDTF">2012-12-06T14:16:01Z</dcterms:modified>
</cp:coreProperties>
</file>