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0" r:id="rId5"/>
    <p:sldId id="264" r:id="rId6"/>
    <p:sldId id="265" r:id="rId7"/>
    <p:sldId id="263" r:id="rId8"/>
    <p:sldId id="266" r:id="rId9"/>
    <p:sldId id="268" r:id="rId10"/>
    <p:sldId id="267" r:id="rId11"/>
    <p:sldId id="257" r:id="rId12"/>
    <p:sldId id="258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4F2A83-5CCB-4B7B-AA64-CFC675BF23A1}" type="datetimeFigureOut">
              <a:rPr lang="ru-RU" smtClean="0"/>
              <a:t>01.12.2012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A67AEA-C0E7-4CA0-9945-7B852D36C1D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8305800" cy="367240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«В </a:t>
            </a:r>
            <a:r>
              <a:rPr lang="ru-RU" dirty="0">
                <a:solidFill>
                  <a:schemeClr val="bg1"/>
                </a:solidFill>
              </a:rPr>
              <a:t>математике нет символов </a:t>
            </a:r>
            <a:endParaRPr lang="ru-RU" dirty="0" smtClean="0">
              <a:solidFill>
                <a:schemeClr val="bg1"/>
              </a:solidFill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неясных </a:t>
            </a:r>
            <a:r>
              <a:rPr lang="ru-RU" dirty="0" smtClean="0">
                <a:solidFill>
                  <a:schemeClr val="bg1"/>
                </a:solidFill>
              </a:rPr>
              <a:t>мыслей». 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                           Анри Пуанкаре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математики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МОУ « СОШ № 42»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                                г. Воркуты  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Эркенова</a:t>
            </a:r>
            <a:r>
              <a:rPr lang="ru-RU" dirty="0" smtClean="0">
                <a:solidFill>
                  <a:schemeClr val="bg1"/>
                </a:solidFill>
              </a:rPr>
              <a:t> Г.Б.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5410944" cy="18722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Решение уравнений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8781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568" y="1166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Запишите уравнения,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вставляя </a:t>
            </a:r>
            <a:r>
              <a:rPr lang="ru-RU" sz="3200" b="1" dirty="0">
                <a:solidFill>
                  <a:schemeClr val="bg1"/>
                </a:solidFill>
              </a:rPr>
              <a:t>пропущенные </a:t>
            </a:r>
            <a:r>
              <a:rPr lang="ru-RU" sz="3200" b="1" dirty="0" smtClean="0">
                <a:solidFill>
                  <a:schemeClr val="bg1"/>
                </a:solidFill>
              </a:rPr>
              <a:t>знаки и числа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566" y="1193850"/>
            <a:ext cx="29224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17+ (</a:t>
            </a:r>
            <a:r>
              <a:rPr lang="ru-RU" sz="3200" b="1" i="1" dirty="0">
                <a:solidFill>
                  <a:schemeClr val="bg1"/>
                </a:solidFill>
              </a:rPr>
              <a:t>у – </a:t>
            </a:r>
            <a:r>
              <a:rPr lang="ru-RU" sz="3200" b="1" dirty="0">
                <a:solidFill>
                  <a:schemeClr val="bg1"/>
                </a:solidFill>
              </a:rPr>
              <a:t>5) =</a:t>
            </a:r>
            <a:r>
              <a:rPr lang="ru-RU" sz="3200" b="1" dirty="0" smtClean="0">
                <a:solidFill>
                  <a:schemeClr val="bg1"/>
                </a:solidFill>
              </a:rPr>
              <a:t>47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 – 5 = 47 - </a:t>
            </a:r>
            <a:r>
              <a:rPr lang="ru-RU" sz="3200" b="1" dirty="0" smtClean="0">
                <a:solidFill>
                  <a:srgbClr val="FF0000"/>
                </a:solidFill>
              </a:rPr>
              <a:t>___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 = </a:t>
            </a:r>
            <a:r>
              <a:rPr lang="ru-RU" sz="3200" b="1" dirty="0" smtClean="0">
                <a:solidFill>
                  <a:srgbClr val="FF0000"/>
                </a:solidFill>
              </a:rPr>
              <a:t>___</a:t>
            </a:r>
            <a:r>
              <a:rPr lang="ru-RU" sz="3200" b="1" dirty="0" smtClean="0">
                <a:solidFill>
                  <a:schemeClr val="bg1"/>
                </a:solidFill>
              </a:rPr>
              <a:t> + </a:t>
            </a:r>
            <a:r>
              <a:rPr lang="ru-RU" sz="3200" b="1" dirty="0" smtClean="0">
                <a:solidFill>
                  <a:srgbClr val="FF0000"/>
                </a:solidFill>
              </a:rPr>
              <a:t>____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У = </a:t>
            </a:r>
            <a:r>
              <a:rPr lang="ru-RU" sz="3200" b="1" dirty="0" smtClean="0">
                <a:solidFill>
                  <a:srgbClr val="FF0000"/>
                </a:solidFill>
              </a:rPr>
              <a:t>____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3" y="1193850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у</a:t>
            </a:r>
            <a:r>
              <a:rPr lang="ru-RU" sz="3200" b="1" dirty="0">
                <a:solidFill>
                  <a:schemeClr val="bg1"/>
                </a:solidFill>
              </a:rPr>
              <a:t>+14) – </a:t>
            </a:r>
            <a:r>
              <a:rPr lang="ru-RU" sz="3200" b="1" dirty="0" smtClean="0">
                <a:solidFill>
                  <a:schemeClr val="bg1"/>
                </a:solidFill>
              </a:rPr>
              <a:t>89=90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у + 14 = 90 </a:t>
            </a:r>
            <a:r>
              <a:rPr lang="ru-RU" sz="3200" b="1" dirty="0" smtClean="0">
                <a:solidFill>
                  <a:srgbClr val="FF0000"/>
                </a:solidFill>
              </a:rPr>
              <a:t>*</a:t>
            </a:r>
            <a:r>
              <a:rPr lang="ru-RU" sz="3200" b="1" dirty="0" smtClean="0">
                <a:solidFill>
                  <a:schemeClr val="bg1"/>
                </a:solidFill>
              </a:rPr>
              <a:t> 89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у = </a:t>
            </a:r>
            <a:r>
              <a:rPr lang="ru-RU" sz="3200" b="1" dirty="0" smtClean="0">
                <a:solidFill>
                  <a:srgbClr val="FF0000"/>
                </a:solidFill>
              </a:rPr>
              <a:t>___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*</a:t>
            </a:r>
            <a:r>
              <a:rPr lang="ru-RU" sz="3200" b="1" dirty="0" smtClean="0">
                <a:solidFill>
                  <a:schemeClr val="bg1"/>
                </a:solidFill>
              </a:rPr>
              <a:t>  14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У = </a:t>
            </a:r>
            <a:r>
              <a:rPr lang="ru-RU" sz="3200" b="1" dirty="0" smtClean="0">
                <a:solidFill>
                  <a:srgbClr val="FF0000"/>
                </a:solidFill>
              </a:rPr>
              <a:t>_____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189" y="3255953"/>
            <a:ext cx="8243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Решение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У-5=47-</a:t>
            </a:r>
            <a:r>
              <a:rPr lang="ru-RU" sz="3600" dirty="0" smtClean="0">
                <a:solidFill>
                  <a:srgbClr val="FF0000"/>
                </a:solidFill>
              </a:rPr>
              <a:t>17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у + 14 = 90 </a:t>
            </a:r>
            <a:r>
              <a:rPr lang="ru-RU" sz="3600" dirty="0" smtClean="0">
                <a:solidFill>
                  <a:srgbClr val="FF0000"/>
                </a:solidFill>
              </a:rPr>
              <a:t>+</a:t>
            </a:r>
            <a:r>
              <a:rPr lang="ru-RU" sz="3600" dirty="0" smtClean="0">
                <a:solidFill>
                  <a:schemeClr val="bg1"/>
                </a:solidFill>
              </a:rPr>
              <a:t> 89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 – 5 = 30                          у + 14 = 169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 = </a:t>
            </a:r>
            <a:r>
              <a:rPr lang="ru-RU" sz="3600" dirty="0" smtClean="0">
                <a:solidFill>
                  <a:srgbClr val="FF0000"/>
                </a:solidFill>
              </a:rPr>
              <a:t>30</a:t>
            </a:r>
            <a:r>
              <a:rPr lang="ru-RU" sz="3600" dirty="0" smtClean="0">
                <a:solidFill>
                  <a:schemeClr val="bg1"/>
                </a:solidFill>
              </a:rPr>
              <a:t> + </a:t>
            </a:r>
            <a:r>
              <a:rPr lang="ru-RU" sz="3600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>
                <a:solidFill>
                  <a:schemeClr val="bg1"/>
                </a:solidFill>
              </a:rPr>
              <a:t>                         у = </a:t>
            </a:r>
            <a:r>
              <a:rPr lang="ru-RU" sz="3600" dirty="0" smtClean="0">
                <a:solidFill>
                  <a:srgbClr val="FF0000"/>
                </a:solidFill>
              </a:rPr>
              <a:t>169 - </a:t>
            </a:r>
            <a:r>
              <a:rPr lang="ru-RU" sz="3600" dirty="0" smtClean="0">
                <a:solidFill>
                  <a:schemeClr val="bg1"/>
                </a:solidFill>
              </a:rPr>
              <a:t>14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 = </a:t>
            </a:r>
            <a:r>
              <a:rPr lang="ru-RU" sz="3600" dirty="0" smtClean="0">
                <a:solidFill>
                  <a:srgbClr val="FF0000"/>
                </a:solidFill>
              </a:rPr>
              <a:t>35</a:t>
            </a:r>
            <a:r>
              <a:rPr lang="ru-RU" sz="3600" dirty="0" smtClean="0">
                <a:solidFill>
                  <a:schemeClr val="bg1"/>
                </a:solidFill>
              </a:rPr>
              <a:t>                                 у = </a:t>
            </a:r>
            <a:r>
              <a:rPr lang="ru-RU" sz="3600" dirty="0" smtClean="0">
                <a:solidFill>
                  <a:srgbClr val="FF0000"/>
                </a:solidFill>
              </a:rPr>
              <a:t>155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427984" y="332656"/>
            <a:ext cx="4186808" cy="5853113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rgbClr val="FFFF00"/>
                </a:solidFill>
              </a:rPr>
              <a:t>Самостоятельная</a:t>
            </a:r>
          </a:p>
          <a:p>
            <a:pPr algn="ctr"/>
            <a:r>
              <a:rPr lang="ru-RU" sz="3600" u="sng" dirty="0" smtClean="0">
                <a:solidFill>
                  <a:srgbClr val="FFFF00"/>
                </a:solidFill>
              </a:rPr>
              <a:t>работа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Вариант 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1) 87-х=39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у+24=43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3) (38+р)-18=31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4) 604+(356-</a:t>
            </a:r>
            <a:r>
              <a:rPr lang="en-US" dirty="0" smtClean="0">
                <a:solidFill>
                  <a:schemeClr val="bg1"/>
                </a:solidFill>
              </a:rPr>
              <a:t>z</a:t>
            </a:r>
            <a:r>
              <a:rPr lang="ru-RU" dirty="0" smtClean="0">
                <a:solidFill>
                  <a:schemeClr val="bg1"/>
                </a:solidFill>
              </a:rPr>
              <a:t>)=887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2996952"/>
            <a:ext cx="3816424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Вариант 1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bg1"/>
                </a:solidFill>
              </a:rPr>
              <a:t>у-27=45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bg1"/>
                </a:solidFill>
              </a:rPr>
              <a:t>37+</a:t>
            </a:r>
            <a:r>
              <a:rPr lang="en-US" sz="3200" dirty="0" smtClean="0">
                <a:solidFill>
                  <a:schemeClr val="bg1"/>
                </a:solidFill>
              </a:rPr>
              <a:t>z</a:t>
            </a:r>
            <a:r>
              <a:rPr lang="ru-RU" sz="3200" dirty="0" smtClean="0">
                <a:solidFill>
                  <a:schemeClr val="bg1"/>
                </a:solidFill>
              </a:rPr>
              <a:t>=64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bg1"/>
                </a:solidFill>
              </a:rPr>
              <a:t>63-(25+х)=26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solidFill>
                  <a:schemeClr val="bg1"/>
                </a:solidFill>
              </a:rPr>
              <a:t>(р-653)+308=417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/>
          <a:lstStyle/>
          <a:p>
            <a:r>
              <a:rPr lang="ru-RU" dirty="0" smtClean="0"/>
              <a:t>Решите уравнения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27432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Проверьте себя!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Вариант 1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У=</a:t>
            </a:r>
            <a:r>
              <a:rPr lang="en-US" sz="4000" dirty="0" smtClean="0">
                <a:solidFill>
                  <a:schemeClr val="bg1"/>
                </a:solidFill>
              </a:rPr>
              <a:t>72</a:t>
            </a:r>
            <a:endParaRPr lang="ru-RU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Z=27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Х=12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Р=762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Вариант 2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Х=48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У=19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Р=11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Z</a:t>
            </a:r>
            <a:r>
              <a:rPr lang="ru-RU" sz="4000" dirty="0" smtClean="0">
                <a:solidFill>
                  <a:schemeClr val="bg1"/>
                </a:solidFill>
              </a:rPr>
              <a:t>=73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1"/>
            <a:ext cx="1864843" cy="18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7200" y="2204864"/>
            <a:ext cx="6131024" cy="4032448"/>
          </a:xfrm>
        </p:spPr>
        <p:txBody>
          <a:bodyPr/>
          <a:lstStyle/>
          <a:p>
            <a:pPr algn="l"/>
            <a:r>
              <a:rPr lang="ru-RU" sz="2800" u="sng" dirty="0" smtClean="0">
                <a:solidFill>
                  <a:schemeClr val="bg1"/>
                </a:solidFill>
              </a:rPr>
              <a:t>Повторить</a:t>
            </a:r>
            <a:r>
              <a:rPr lang="ru-RU" sz="2800" dirty="0" smtClean="0">
                <a:solidFill>
                  <a:schemeClr val="bg1"/>
                </a:solidFill>
              </a:rPr>
              <a:t>: правила нахождения слагаемого, уменьшаемого, вычитаемого.</a:t>
            </a:r>
          </a:p>
          <a:p>
            <a:pPr algn="l"/>
            <a:r>
              <a:rPr lang="ru-RU" sz="2800" u="sng" dirty="0" smtClean="0">
                <a:solidFill>
                  <a:schemeClr val="bg1"/>
                </a:solidFill>
              </a:rPr>
              <a:t>Выполнить по учебнику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ru-RU" dirty="0"/>
              <a:t>№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11521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788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Повторить правила нахождения компонентов сложения и вычитания.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 Научиться применять эти правила для решения   уравнений.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 Проверить как усвоен материал на уроке.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4. Познакомиться с великим математиком.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5. Аккуратно вести записи в тетради.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6. Внимательно слушать и запоминать новые сведения.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.!»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 и задачи.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/>
            </a:r>
            <a:br>
              <a:rPr lang="ru-RU" b="1" u="sng" dirty="0" smtClean="0">
                <a:solidFill>
                  <a:schemeClr val="bg1"/>
                </a:solidFill>
              </a:rPr>
            </a:br>
            <a:r>
              <a:rPr lang="ru-RU" sz="5300" b="1" u="sng" dirty="0" smtClean="0">
                <a:solidFill>
                  <a:srgbClr val="FF0000"/>
                </a:solidFill>
              </a:rPr>
              <a:t>Уравнение </a:t>
            </a:r>
            <a:r>
              <a:rPr lang="ru-RU" sz="5300" dirty="0" smtClean="0">
                <a:solidFill>
                  <a:schemeClr val="bg1"/>
                </a:solidFill>
              </a:rPr>
              <a:t>- это равенство,  </a:t>
            </a:r>
            <a:r>
              <a:rPr lang="ru-RU" sz="5300" dirty="0" smtClean="0">
                <a:solidFill>
                  <a:schemeClr val="bg1"/>
                </a:solidFill>
              </a:rPr>
              <a:t>содержащее</a:t>
            </a:r>
            <a:r>
              <a:rPr lang="ru-RU" sz="5300" dirty="0" smtClean="0">
                <a:solidFill>
                  <a:schemeClr val="bg1"/>
                </a:solidFill>
              </a:rPr>
              <a:t>, букву, значение которой надо найти.</a:t>
            </a:r>
            <a:endParaRPr lang="ru-RU" sz="53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67544" y="2636912"/>
            <a:ext cx="8280920" cy="37797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Значение буквы, при котором из уравнения получается верное числовое равенство, называют </a:t>
            </a:r>
            <a:r>
              <a:rPr lang="ru-RU" b="1" u="sng" dirty="0" smtClean="0">
                <a:solidFill>
                  <a:srgbClr val="FF0000"/>
                </a:solidFill>
              </a:rPr>
              <a:t>корнем уравнения</a:t>
            </a:r>
          </a:p>
          <a:p>
            <a:pPr marL="0" indent="0"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Решить уравнение</a:t>
            </a:r>
            <a:r>
              <a:rPr lang="ru-RU" b="1" dirty="0" smtClean="0">
                <a:solidFill>
                  <a:schemeClr val="bg1"/>
                </a:solidFill>
              </a:rPr>
              <a:t>-значит найти все его корни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или убедиться, что уравнение не имеет корней).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</a:t>
            </a:r>
            <a:r>
              <a:rPr lang="ru-RU" sz="4400" b="1" u="sng" dirty="0" smtClean="0">
                <a:solidFill>
                  <a:schemeClr val="bg1"/>
                </a:solidFill>
              </a:rPr>
              <a:t>Мухаммед Аль-Хорезми</a:t>
            </a:r>
            <a:br>
              <a:rPr lang="ru-RU" sz="4400" b="1" u="sng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                   около 783 - около 850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23728" y="1484784"/>
            <a:ext cx="6696744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Написал трактат о решении уравнений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«Китаб аль-джебр валь-мукабала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течением времени «аль-джебр» сократили до «</a:t>
            </a:r>
            <a:r>
              <a:rPr lang="ru-RU" b="1" u="sng" dirty="0">
                <a:solidFill>
                  <a:schemeClr val="bg1"/>
                </a:solidFill>
              </a:rPr>
              <a:t>алгебры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Аль-Хорезми </a:t>
            </a:r>
            <a:r>
              <a:rPr lang="ru-RU" dirty="0">
                <a:solidFill>
                  <a:schemeClr val="bg1"/>
                </a:solidFill>
              </a:rPr>
              <a:t>назвал неизвестное «</a:t>
            </a:r>
            <a:r>
              <a:rPr lang="ru-RU" b="1" u="sng" dirty="0" smtClean="0">
                <a:solidFill>
                  <a:schemeClr val="bg1"/>
                </a:solidFill>
              </a:rPr>
              <a:t>корнем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Имя </a:t>
            </a:r>
            <a:r>
              <a:rPr lang="ru-RU" dirty="0">
                <a:solidFill>
                  <a:schemeClr val="bg1"/>
                </a:solidFill>
              </a:rPr>
              <a:t>автора, в латинизированной форме (Algorismus, Algorithmus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>
                <a:solidFill>
                  <a:schemeClr val="bg1"/>
                </a:solidFill>
              </a:rPr>
              <a:t>отсюда берёт начало современный термин </a:t>
            </a:r>
            <a:r>
              <a:rPr lang="ru-RU" b="1" u="sng" dirty="0" smtClean="0">
                <a:solidFill>
                  <a:schemeClr val="bg1"/>
                </a:solidFill>
              </a:rPr>
              <a:t>алгоритм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780186" cy="22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319905" y="11705"/>
            <a:ext cx="4824095" cy="1728470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ts val="0"/>
              </a:spcAft>
            </a:pPr>
            <a:r>
              <a:rPr lang="ru-RU" sz="2400" b="1" i="1" kern="1200">
                <a:solidFill>
                  <a:srgbClr val="000000"/>
                </a:solidFill>
                <a:effectLst/>
                <a:latin typeface="Georgia"/>
                <a:ea typeface="Times New Roman"/>
                <a:cs typeface="Times New Roman"/>
              </a:rPr>
              <a:t>Как найти неизвестное слагаемое?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996952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 а + </a:t>
            </a:r>
            <a:r>
              <a:rPr lang="ru-RU" sz="6600" dirty="0">
                <a:solidFill>
                  <a:srgbClr val="FF0000"/>
                </a:solidFill>
              </a:rPr>
              <a:t>х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smtClean="0">
                <a:solidFill>
                  <a:srgbClr val="FFC000"/>
                </a:solidFill>
              </a:rPr>
              <a:t>=</a:t>
            </a:r>
            <a:r>
              <a:rPr lang="en-US" sz="6600" dirty="0">
                <a:solidFill>
                  <a:srgbClr val="FFC000"/>
                </a:solidFill>
              </a:rPr>
              <a:t>b</a:t>
            </a:r>
            <a:endParaRPr lang="ru-RU" sz="6600" dirty="0" smtClean="0">
              <a:solidFill>
                <a:srgbClr val="FFC000"/>
              </a:solidFill>
            </a:endParaRPr>
          </a:p>
          <a:p>
            <a:r>
              <a:rPr lang="ru-RU" sz="6600" dirty="0" smtClean="0">
                <a:solidFill>
                  <a:srgbClr val="FFC000"/>
                </a:solidFill>
              </a:rPr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х</a:t>
            </a:r>
            <a:r>
              <a:rPr lang="ru-RU" sz="6600" dirty="0" smtClean="0">
                <a:solidFill>
                  <a:srgbClr val="FFC000"/>
                </a:solidFill>
              </a:rPr>
              <a:t> + а=</a:t>
            </a:r>
            <a:r>
              <a:rPr lang="en-US" sz="6600" dirty="0" smtClean="0">
                <a:solidFill>
                  <a:srgbClr val="FFC000"/>
                </a:solidFill>
              </a:rPr>
              <a:t>b</a:t>
            </a:r>
            <a:endParaRPr lang="ru-RU" sz="6600" dirty="0" smtClean="0">
              <a:solidFill>
                <a:srgbClr val="FFC000"/>
              </a:solidFill>
            </a:endParaRPr>
          </a:p>
          <a:p>
            <a:r>
              <a:rPr lang="ru-RU" sz="6600" dirty="0" smtClean="0">
                <a:solidFill>
                  <a:srgbClr val="FFC000"/>
                </a:solidFill>
              </a:rPr>
              <a:t>Х= </a:t>
            </a:r>
            <a:r>
              <a:rPr lang="en-US" sz="6600" dirty="0">
                <a:solidFill>
                  <a:srgbClr val="FFC000"/>
                </a:solidFill>
              </a:rPr>
              <a:t>b</a:t>
            </a:r>
            <a:r>
              <a:rPr lang="ru-RU" sz="6600" dirty="0" smtClean="0">
                <a:solidFill>
                  <a:srgbClr val="FFC000"/>
                </a:solidFill>
              </a:rPr>
              <a:t> - а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8272" cy="20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862866"/>
            <a:ext cx="342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Решите </a:t>
            </a:r>
            <a:r>
              <a:rPr lang="ru-RU" sz="3600" dirty="0" smtClean="0">
                <a:solidFill>
                  <a:srgbClr val="FF0000"/>
                </a:solidFill>
              </a:rPr>
              <a:t>устно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636912"/>
            <a:ext cx="2934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Х+34=108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а+85=205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64+у=81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55+к=94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3929" y="2509197"/>
            <a:ext cx="618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74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2470" y="3356992"/>
            <a:ext cx="801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120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34064" y="52292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39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5385" y="4293096"/>
            <a:ext cx="54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808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8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3995936" y="260648"/>
            <a:ext cx="4824095" cy="1728470"/>
          </a:xfrm>
          <a:prstGeom prst="cloudCallout">
            <a:avLst>
              <a:gd name="adj1" fmla="val -84815"/>
              <a:gd name="adj2" fmla="val 4449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Aft>
                <a:spcPts val="0"/>
              </a:spcAft>
            </a:pPr>
            <a:r>
              <a:rPr lang="ru-RU" sz="2400" b="1" i="1" kern="1200" dirty="0">
                <a:solidFill>
                  <a:srgbClr val="000000"/>
                </a:solidFill>
                <a:effectLst/>
                <a:latin typeface="Georgia"/>
                <a:ea typeface="Times New Roman"/>
                <a:cs typeface="Times New Roman"/>
              </a:rPr>
              <a:t>Как найти неизвестное уменьшаемое?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204864"/>
            <a:ext cx="3134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Решите </a:t>
            </a:r>
            <a:r>
              <a:rPr lang="ru-RU" sz="3200" dirty="0" smtClean="0">
                <a:solidFill>
                  <a:schemeClr val="bg1"/>
                </a:solidFill>
              </a:rPr>
              <a:t>устно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8272" cy="20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2755202"/>
            <a:ext cx="17281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х</a:t>
            </a:r>
            <a:r>
              <a:rPr lang="ru-RU" sz="2800" dirty="0" smtClean="0">
                <a:solidFill>
                  <a:srgbClr val="FF0000"/>
                </a:solidFill>
              </a:rPr>
              <a:t>-33=15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у</a:t>
            </a:r>
            <a:r>
              <a:rPr lang="ru-RU" sz="2800" dirty="0" smtClean="0">
                <a:solidFill>
                  <a:srgbClr val="FF0000"/>
                </a:solidFill>
              </a:rPr>
              <a:t>-57=16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ru-RU" sz="2800" dirty="0">
                <a:solidFill>
                  <a:srgbClr val="FF0000"/>
                </a:solidFill>
              </a:rPr>
              <a:t>-13=0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а-79=18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528" y="2352108"/>
            <a:ext cx="3024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х</a:t>
            </a:r>
            <a:r>
              <a:rPr lang="ru-RU" sz="6600" dirty="0" smtClean="0">
                <a:solidFill>
                  <a:srgbClr val="FFC000"/>
                </a:solidFill>
              </a:rPr>
              <a:t> – </a:t>
            </a:r>
            <a:r>
              <a:rPr lang="en-US" sz="6600" dirty="0" smtClean="0">
                <a:solidFill>
                  <a:srgbClr val="FFC000"/>
                </a:solidFill>
              </a:rPr>
              <a:t>b</a:t>
            </a:r>
            <a:r>
              <a:rPr lang="ru-RU" sz="6600" dirty="0" smtClean="0">
                <a:solidFill>
                  <a:srgbClr val="FFC000"/>
                </a:solidFill>
              </a:rPr>
              <a:t>= а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3281" y="4509528"/>
            <a:ext cx="31965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х</a:t>
            </a:r>
            <a:r>
              <a:rPr lang="ru-RU" sz="6600" dirty="0">
                <a:solidFill>
                  <a:srgbClr val="FFC000"/>
                </a:solidFill>
              </a:rPr>
              <a:t> </a:t>
            </a:r>
            <a:r>
              <a:rPr lang="ru-RU" sz="6600" dirty="0" smtClean="0">
                <a:solidFill>
                  <a:srgbClr val="FFC000"/>
                </a:solidFill>
              </a:rPr>
              <a:t>= а + </a:t>
            </a:r>
            <a:r>
              <a:rPr lang="en-US" sz="6600" dirty="0" smtClean="0">
                <a:solidFill>
                  <a:srgbClr val="FFC000"/>
                </a:solidFill>
              </a:rPr>
              <a:t>b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4190" y="3501008"/>
            <a:ext cx="619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73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8962" y="2702277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48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54236" y="4201769"/>
            <a:ext cx="613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57221" y="5063526"/>
            <a:ext cx="713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12598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235042"/>
            <a:ext cx="2952328" cy="3733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а – </a:t>
            </a:r>
            <a:r>
              <a:rPr lang="ru-RU" sz="5400" dirty="0" smtClean="0">
                <a:solidFill>
                  <a:srgbClr val="FF0000"/>
                </a:solidFill>
              </a:rPr>
              <a:t>х</a:t>
            </a:r>
            <a:r>
              <a:rPr lang="ru-RU" sz="5400" dirty="0" smtClean="0">
                <a:solidFill>
                  <a:srgbClr val="FFC000"/>
                </a:solidFill>
              </a:rPr>
              <a:t> = в 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х </a:t>
            </a:r>
            <a:r>
              <a:rPr lang="ru-RU" sz="5400" dirty="0" smtClean="0">
                <a:solidFill>
                  <a:srgbClr val="FFC000"/>
                </a:solidFill>
              </a:rPr>
              <a:t>= а - в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9" y="260648"/>
            <a:ext cx="6248400" cy="166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48272" cy="20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047532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Решите </a:t>
            </a:r>
            <a:r>
              <a:rPr lang="ru-RU" sz="4000" dirty="0" smtClean="0">
                <a:solidFill>
                  <a:schemeClr val="bg1"/>
                </a:solidFill>
              </a:rPr>
              <a:t>устно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755418"/>
            <a:ext cx="2376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64-у=0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FF0000"/>
                </a:solidFill>
              </a:rPr>
              <a:t>29-</a:t>
            </a:r>
            <a:r>
              <a:rPr lang="en-US" sz="4000" dirty="0">
                <a:solidFill>
                  <a:srgbClr val="FF0000"/>
                </a:solidFill>
              </a:rPr>
              <a:t>z=18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FF0000"/>
                </a:solidFill>
              </a:rPr>
              <a:t>42-х=36</a:t>
            </a:r>
          </a:p>
          <a:p>
            <a:r>
              <a:rPr lang="en-US" sz="4000" dirty="0">
                <a:solidFill>
                  <a:srgbClr val="FF0000"/>
                </a:solidFill>
              </a:rPr>
              <a:t>100-b=56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1521" y="2761671"/>
            <a:ext cx="675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64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386359"/>
            <a:ext cx="505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11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603677"/>
            <a:ext cx="675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44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9174" y="4053541"/>
            <a:ext cx="461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6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2263" y="2982628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40 –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х</a:t>
            </a:r>
            <a:r>
              <a:rPr lang="ru-RU" sz="3200" b="1" dirty="0">
                <a:solidFill>
                  <a:schemeClr val="bg1"/>
                </a:solidFill>
              </a:rPr>
              <a:t>+2)=10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042" y="2364247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17</a:t>
            </a:r>
            <a:r>
              <a:rPr lang="ru-RU" sz="3200" b="1" dirty="0" smtClean="0">
                <a:solidFill>
                  <a:schemeClr val="bg1"/>
                </a:solidFill>
              </a:rPr>
              <a:t>+ </a:t>
            </a:r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i="1" dirty="0">
                <a:solidFill>
                  <a:srgbClr val="FFFF00"/>
                </a:solidFill>
              </a:rPr>
              <a:t>у – </a:t>
            </a:r>
            <a:r>
              <a:rPr lang="ru-RU" sz="3200" b="1" dirty="0">
                <a:solidFill>
                  <a:srgbClr val="FFFF00"/>
                </a:solidFill>
              </a:rPr>
              <a:t>5</a:t>
            </a:r>
            <a:r>
              <a:rPr lang="ru-RU" sz="3200" b="1" dirty="0" smtClean="0">
                <a:solidFill>
                  <a:srgbClr val="FFFF00"/>
                </a:solidFill>
              </a:rPr>
              <a:t>) </a:t>
            </a:r>
            <a:r>
              <a:rPr lang="ru-RU" sz="3200" b="1" dirty="0" smtClean="0">
                <a:solidFill>
                  <a:schemeClr val="bg1"/>
                </a:solidFill>
              </a:rPr>
              <a:t>=47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0119" y="4509701"/>
            <a:ext cx="2782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х – </a:t>
            </a:r>
            <a:r>
              <a:rPr lang="ru-RU" sz="3200" b="1" dirty="0">
                <a:solidFill>
                  <a:schemeClr val="bg1"/>
                </a:solidFill>
              </a:rPr>
              <a:t>12)+19=19.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1730" y="4624489"/>
            <a:ext cx="2961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18 –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у</a:t>
            </a:r>
            <a:r>
              <a:rPr lang="ru-RU" sz="3200" b="1" dirty="0">
                <a:solidFill>
                  <a:schemeClr val="bg1"/>
                </a:solidFill>
              </a:rPr>
              <a:t> – 23) =</a:t>
            </a:r>
            <a:r>
              <a:rPr lang="ru-RU" sz="3200" b="1" dirty="0" smtClean="0">
                <a:solidFill>
                  <a:schemeClr val="bg1"/>
                </a:solidFill>
              </a:rPr>
              <a:t>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68751" y="3820979"/>
            <a:ext cx="294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(158 </a:t>
            </a:r>
            <a:r>
              <a:rPr lang="ru-RU" sz="3200" b="1" dirty="0">
                <a:solidFill>
                  <a:schemeClr val="bg1"/>
                </a:solidFill>
              </a:rPr>
              <a:t>– </a:t>
            </a:r>
            <a:r>
              <a:rPr lang="ru-RU" sz="3200" b="1" dirty="0" smtClean="0">
                <a:solidFill>
                  <a:schemeClr val="bg1"/>
                </a:solidFill>
              </a:rPr>
              <a:t>у)-103=15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8751" y="5445224"/>
            <a:ext cx="3507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409 – (</a:t>
            </a:r>
            <a:r>
              <a:rPr lang="en-US" sz="3200" b="1" i="1" dirty="0">
                <a:solidFill>
                  <a:schemeClr val="bg1"/>
                </a:solidFill>
              </a:rPr>
              <a:t>b</a:t>
            </a:r>
            <a:r>
              <a:rPr lang="ru-RU" sz="3200" b="1" dirty="0">
                <a:solidFill>
                  <a:schemeClr val="bg1"/>
                </a:solidFill>
              </a:rPr>
              <a:t>+109)=</a:t>
            </a:r>
            <a:r>
              <a:rPr lang="ru-RU" sz="3200" b="1" dirty="0" smtClean="0">
                <a:solidFill>
                  <a:schemeClr val="bg1"/>
                </a:solidFill>
              </a:rPr>
              <a:t>202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7213" y="3393286"/>
            <a:ext cx="2598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solidFill>
                  <a:schemeClr val="bg1"/>
                </a:solidFill>
              </a:rPr>
              <a:t>21+(16+</a:t>
            </a:r>
            <a:r>
              <a:rPr lang="ru-RU" sz="3200" b="1" i="1" dirty="0">
                <a:solidFill>
                  <a:schemeClr val="bg1"/>
                </a:solidFill>
              </a:rPr>
              <a:t>х</a:t>
            </a:r>
            <a:r>
              <a:rPr lang="ru-RU" sz="3200" b="1" dirty="0">
                <a:solidFill>
                  <a:schemeClr val="bg1"/>
                </a:solidFill>
              </a:rPr>
              <a:t>)=</a:t>
            </a:r>
            <a:r>
              <a:rPr lang="ru-RU" sz="3200" b="1" dirty="0" smtClean="0">
                <a:solidFill>
                  <a:schemeClr val="bg1"/>
                </a:solidFill>
              </a:rPr>
              <a:t>56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5462" y="5445224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(</a:t>
            </a:r>
            <a:r>
              <a:rPr lang="ru-RU" sz="3200" b="1" i="1" dirty="0">
                <a:solidFill>
                  <a:schemeClr val="bg1"/>
                </a:solidFill>
              </a:rPr>
              <a:t>у</a:t>
            </a:r>
            <a:r>
              <a:rPr lang="ru-RU" sz="3200" b="1" dirty="0">
                <a:solidFill>
                  <a:schemeClr val="bg1"/>
                </a:solidFill>
              </a:rPr>
              <a:t>+14) </a:t>
            </a:r>
            <a:r>
              <a:rPr lang="ru-RU" sz="3200" b="1" dirty="0" smtClean="0">
                <a:solidFill>
                  <a:schemeClr val="bg1"/>
                </a:solidFill>
              </a:rPr>
              <a:t>+ 59=90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292488"/>
            <a:ext cx="28915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Назовите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слагаемые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</a:rPr>
              <a:t> уравнениях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9084" y="384820"/>
            <a:ext cx="488319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Назовите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уменьшаемое и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ычитаемое в  уравнениях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9548" y="2397853"/>
            <a:ext cx="2839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(</a:t>
            </a:r>
            <a:r>
              <a:rPr lang="ru-RU" sz="3200" b="1" i="1" dirty="0">
                <a:solidFill>
                  <a:srgbClr val="FFFF00"/>
                </a:solidFill>
              </a:rPr>
              <a:t>у</a:t>
            </a:r>
            <a:r>
              <a:rPr lang="ru-RU" sz="3200" b="1" dirty="0">
                <a:solidFill>
                  <a:srgbClr val="FFFF00"/>
                </a:solidFill>
              </a:rPr>
              <a:t>+14) </a:t>
            </a:r>
            <a:r>
              <a:rPr lang="ru-RU" sz="3200" b="1" dirty="0">
                <a:solidFill>
                  <a:schemeClr val="bg1"/>
                </a:solidFill>
              </a:rPr>
              <a:t>– </a:t>
            </a:r>
            <a:r>
              <a:rPr lang="ru-RU" sz="3200" b="1" dirty="0">
                <a:solidFill>
                  <a:srgbClr val="FF0000"/>
                </a:solidFill>
              </a:rPr>
              <a:t>89</a:t>
            </a:r>
            <a:r>
              <a:rPr lang="ru-RU" sz="3200" b="1" dirty="0">
                <a:solidFill>
                  <a:schemeClr val="bg1"/>
                </a:solidFill>
              </a:rPr>
              <a:t>=90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506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68534"/>
            <a:ext cx="69127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Быстро </a:t>
            </a:r>
            <a:r>
              <a:rPr lang="ru-RU" sz="3200" dirty="0">
                <a:solidFill>
                  <a:srgbClr val="C00000"/>
                </a:solidFill>
              </a:rPr>
              <a:t>встали, улыбнулись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Выше-выше потянулись.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Ну-ка, плечи распрямите, 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Поднимите, </a:t>
            </a:r>
            <a:r>
              <a:rPr lang="ru-RU" sz="3200" dirty="0" smtClean="0">
                <a:solidFill>
                  <a:srgbClr val="C00000"/>
                </a:solidFill>
              </a:rPr>
              <a:t>         опустите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Вправо, влево повернитесь,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Рук коленями коснитесь.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Сели, встали. Сели, встали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И </a:t>
            </a:r>
            <a:r>
              <a:rPr lang="ru-RU" sz="3200" dirty="0">
                <a:solidFill>
                  <a:srgbClr val="C00000"/>
                </a:solidFill>
              </a:rPr>
              <a:t>на месте побежали.</a:t>
            </a:r>
          </a:p>
          <a:p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М О Л О Д Ц 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4644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11831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1020</TotalTime>
  <Words>515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Решение уравнений</vt:lpstr>
      <vt:lpstr>Цели и задачи.</vt:lpstr>
      <vt:lpstr> Уравнение - это равенство,  содержащее, букву, значение которой надо найти.</vt:lpstr>
      <vt:lpstr>                      Мухаммед Аль-Хорезми                    около 783 - около 850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уравнения</vt:lpstr>
      <vt:lpstr>Проверьте себя!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уравнений</dc:title>
  <dc:creator>admin</dc:creator>
  <cp:lastModifiedBy>admin</cp:lastModifiedBy>
  <cp:revision>41</cp:revision>
  <dcterms:created xsi:type="dcterms:W3CDTF">2012-10-11T16:57:55Z</dcterms:created>
  <dcterms:modified xsi:type="dcterms:W3CDTF">2012-12-01T19:03:49Z</dcterms:modified>
</cp:coreProperties>
</file>