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sldIdLst>
    <p:sldId id="256" r:id="rId2"/>
    <p:sldId id="265" r:id="rId3"/>
    <p:sldId id="266" r:id="rId4"/>
    <p:sldId id="267" r:id="rId5"/>
    <p:sldId id="268" r:id="rId6"/>
    <p:sldId id="272" r:id="rId7"/>
    <p:sldId id="273" r:id="rId8"/>
    <p:sldId id="277" r:id="rId9"/>
    <p:sldId id="269" r:id="rId10"/>
    <p:sldId id="270" r:id="rId11"/>
    <p:sldId id="271" r:id="rId12"/>
    <p:sldId id="278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74" d="100"/>
          <a:sy n="74" d="100"/>
        </p:scale>
        <p:origin x="-77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945DA-A167-4811-B268-A0ED5B3F5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40C9-7EC7-4A2C-B2E1-D1CCE026F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555A-F3BD-4124-B2F9-CA34F8B99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FFFD0-AFF0-43F3-8868-8E0744F5E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CBE78-57AE-4375-A1D4-D9CEC7593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BEE34-E51C-4ABD-BC8C-2E7E68545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D10C0-EF0C-4E75-8870-982B62DFF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5F681-B99B-4B6F-B052-EA95B4A8A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DE17-7EBB-4AF3-A089-7AD95F7BB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175D4-F203-490B-B571-D3AFA5047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DFBB2-33B0-48CC-8A35-723F82536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" pitchFamily="18" charset="-52"/>
              </a:defRPr>
            </a:lvl1pPr>
          </a:lstStyle>
          <a:p>
            <a:pPr>
              <a:defRPr/>
            </a:pPr>
            <a:fld id="{2E6978BF-C4C1-46F9-BFE4-BF40D13EE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-52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-5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6" r:id="rId2"/>
    <p:sldLayoutId id="2147483715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6" r:id="rId9"/>
    <p:sldLayoutId id="2147483712" r:id="rId10"/>
    <p:sldLayoutId id="2147483713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928670"/>
            <a:ext cx="7772400" cy="2286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700" i="1" dirty="0" smtClean="0"/>
              <a:t>Подготовка к ЕГЭ </a:t>
            </a:r>
            <a:br>
              <a:rPr lang="ru-RU" sz="6700" i="1" dirty="0" smtClean="0"/>
            </a:br>
            <a:r>
              <a:rPr lang="ru-RU" sz="6700" i="1" dirty="0" smtClean="0"/>
              <a:t>по русскому языку</a:t>
            </a:r>
            <a:r>
              <a:rPr lang="ru-RU" i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ru-RU" sz="3800" i="1" smtClean="0"/>
              <a:t>Лексика. Фразеология</a:t>
            </a:r>
            <a:r>
              <a:rPr lang="ru-RU" sz="1800" i="1" smtClean="0"/>
              <a:t>.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1800" i="1" smtClean="0"/>
              <a:t>Урок - практикум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1800" i="1" smtClean="0"/>
              <a:t>Учитель русского языка и литературы 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1800" i="1" smtClean="0"/>
              <a:t>ГОУ СОШ </a:t>
            </a:r>
            <a:r>
              <a:rPr lang="en-US" sz="1800" i="1" smtClean="0"/>
              <a:t> </a:t>
            </a:r>
            <a:r>
              <a:rPr lang="ru-RU" sz="1800" i="1" smtClean="0"/>
              <a:t>№1354 г.Москвы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1800" i="1" smtClean="0"/>
              <a:t>Королева Ольга Олеговна</a:t>
            </a:r>
            <a:endParaRPr lang="ru-RU" sz="180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i="1" smtClean="0"/>
              <a:t>Ключ:</a:t>
            </a:r>
            <a:endParaRPr lang="ru-RU" smtClean="0"/>
          </a:p>
        </p:txBody>
      </p:sp>
      <p:sp>
        <p:nvSpPr>
          <p:cNvPr id="14339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chemeClr val="tx2"/>
                </a:solidFill>
              </a:rPr>
              <a:t>А – 10, Б -2, В – 6,</a:t>
            </a:r>
          </a:p>
          <a:p>
            <a:pPr eaLnBrk="1" hangingPunct="1"/>
            <a:r>
              <a:rPr lang="ru-RU" sz="4000" i="1" smtClean="0">
                <a:solidFill>
                  <a:schemeClr val="tx2"/>
                </a:solidFill>
              </a:rPr>
              <a:t> Г – 4, Д – 1, Е - 7, </a:t>
            </a:r>
          </a:p>
          <a:p>
            <a:pPr eaLnBrk="1" hangingPunct="1"/>
            <a:r>
              <a:rPr lang="ru-RU" sz="4000" i="1" smtClean="0">
                <a:solidFill>
                  <a:schemeClr val="tx2"/>
                </a:solidFill>
              </a:rPr>
              <a:t>Ж – 5, З -3 , И – 9, К - 8.</a:t>
            </a:r>
            <a:endParaRPr lang="ru-RU" sz="40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i="1" dirty="0" smtClean="0"/>
              <a:t>Фразеологизм </a:t>
            </a:r>
            <a:r>
              <a:rPr lang="ru-RU" sz="3100" i="1" dirty="0" smtClean="0"/>
              <a:t>– устойчивое сочетание слов, которое употребляется как целая единица речи.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15363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b="1" i="1" smtClean="0">
                <a:solidFill>
                  <a:schemeClr val="tx2"/>
                </a:solidFill>
              </a:rPr>
              <a:t>Исправьте ошибки в употреблении фразеологизмов. </a:t>
            </a:r>
          </a:p>
          <a:p>
            <a:pPr eaLnBrk="1" hangingPunct="1"/>
            <a:r>
              <a:rPr lang="ru-RU" smtClean="0"/>
              <a:t>Трудиться в поту лица</a:t>
            </a:r>
          </a:p>
          <a:p>
            <a:pPr eaLnBrk="1" hangingPunct="1"/>
            <a:r>
              <a:rPr lang="ru-RU" smtClean="0"/>
              <a:t>Положив руку на сердце тебе говорю</a:t>
            </a:r>
          </a:p>
          <a:p>
            <a:pPr eaLnBrk="1" hangingPunct="1"/>
            <a:r>
              <a:rPr lang="ru-RU" smtClean="0"/>
              <a:t>Работать спустив рукава</a:t>
            </a:r>
          </a:p>
          <a:p>
            <a:pPr eaLnBrk="1" hangingPunct="1"/>
            <a:r>
              <a:rPr lang="ru-RU" smtClean="0"/>
              <a:t>Согласиться скрипя сердцем </a:t>
            </a:r>
          </a:p>
          <a:p>
            <a:pPr eaLnBrk="1" hangingPunct="1"/>
            <a:r>
              <a:rPr lang="ru-RU" smtClean="0"/>
              <a:t>Пришел неожиданно, как тать в ночи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smtClean="0"/>
              <a:t>Ответы: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Трудиться </a:t>
            </a:r>
            <a:r>
              <a:rPr lang="ru-RU" b="1" i="1" smtClean="0"/>
              <a:t>в поте лица</a:t>
            </a:r>
          </a:p>
          <a:p>
            <a:pPr eaLnBrk="1" hangingPunct="1"/>
            <a:r>
              <a:rPr lang="ru-RU" b="1" i="1" smtClean="0"/>
              <a:t>Положа руку на сердце </a:t>
            </a:r>
            <a:r>
              <a:rPr lang="ru-RU" smtClean="0"/>
              <a:t>тебе говорю</a:t>
            </a:r>
          </a:p>
          <a:p>
            <a:pPr eaLnBrk="1" hangingPunct="1"/>
            <a:r>
              <a:rPr lang="ru-RU" smtClean="0"/>
              <a:t>Работать </a:t>
            </a:r>
            <a:r>
              <a:rPr lang="ru-RU" b="1" i="1" smtClean="0"/>
              <a:t>спустя рукава</a:t>
            </a:r>
          </a:p>
          <a:p>
            <a:pPr eaLnBrk="1" hangingPunct="1"/>
            <a:r>
              <a:rPr lang="ru-RU" smtClean="0"/>
              <a:t>Согласиться </a:t>
            </a:r>
            <a:r>
              <a:rPr lang="ru-RU" b="1" i="1" smtClean="0"/>
              <a:t>скрепя сердце </a:t>
            </a:r>
          </a:p>
          <a:p>
            <a:pPr eaLnBrk="1" hangingPunct="1"/>
            <a:r>
              <a:rPr lang="ru-RU" smtClean="0"/>
              <a:t>Пришел неожиданно, как </a:t>
            </a:r>
            <a:r>
              <a:rPr lang="ru-RU" b="1" i="1" smtClean="0"/>
              <a:t>тать в нощи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214313" y="428625"/>
            <a:ext cx="8643937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i="1">
                <a:solidFill>
                  <a:schemeClr val="tx2"/>
                </a:solidFill>
              </a:rPr>
              <a:t>Сердце</a:t>
            </a:r>
            <a:r>
              <a:rPr lang="ru-RU" sz="4400">
                <a:solidFill>
                  <a:schemeClr val="tx2"/>
                </a:solidFill>
              </a:rPr>
              <a:t> болит, </a:t>
            </a:r>
            <a:r>
              <a:rPr lang="ru-RU" sz="4400" i="1">
                <a:solidFill>
                  <a:schemeClr val="tx2"/>
                </a:solidFill>
              </a:rPr>
              <a:t>сердце</a:t>
            </a:r>
            <a:r>
              <a:rPr lang="ru-RU" sz="4400">
                <a:solidFill>
                  <a:schemeClr val="tx2"/>
                </a:solidFill>
              </a:rPr>
              <a:t> в пятки уходит, </a:t>
            </a:r>
            <a:r>
              <a:rPr lang="ru-RU" sz="4400" i="1">
                <a:solidFill>
                  <a:schemeClr val="tx2"/>
                </a:solidFill>
              </a:rPr>
              <a:t>сердце</a:t>
            </a:r>
            <a:r>
              <a:rPr lang="ru-RU" sz="4400">
                <a:solidFill>
                  <a:schemeClr val="tx2"/>
                </a:solidFill>
              </a:rPr>
              <a:t> горит, </a:t>
            </a:r>
            <a:r>
              <a:rPr lang="ru-RU" sz="4400" i="1">
                <a:solidFill>
                  <a:schemeClr val="tx2"/>
                </a:solidFill>
              </a:rPr>
              <a:t>сердце</a:t>
            </a:r>
            <a:r>
              <a:rPr lang="ru-RU" sz="4400">
                <a:solidFill>
                  <a:schemeClr val="tx2"/>
                </a:solidFill>
              </a:rPr>
              <a:t> ёкает, </a:t>
            </a:r>
            <a:r>
              <a:rPr lang="ru-RU" sz="4400" i="1">
                <a:solidFill>
                  <a:schemeClr val="tx2"/>
                </a:solidFill>
              </a:rPr>
              <a:t>сердце</a:t>
            </a:r>
            <a:r>
              <a:rPr lang="ru-RU" sz="4400">
                <a:solidFill>
                  <a:schemeClr val="tx2"/>
                </a:solidFill>
              </a:rPr>
              <a:t> изнывает, </a:t>
            </a:r>
            <a:r>
              <a:rPr lang="ru-RU" sz="4400" i="1">
                <a:solidFill>
                  <a:schemeClr val="tx2"/>
                </a:solidFill>
              </a:rPr>
              <a:t>сердце</a:t>
            </a:r>
            <a:r>
              <a:rPr lang="ru-RU" sz="4400">
                <a:solidFill>
                  <a:schemeClr val="tx2"/>
                </a:solidFill>
              </a:rPr>
              <a:t> не на месте, </a:t>
            </a:r>
            <a:r>
              <a:rPr lang="ru-RU" sz="4400" i="1">
                <a:solidFill>
                  <a:schemeClr val="tx2"/>
                </a:solidFill>
              </a:rPr>
              <a:t>сердце</a:t>
            </a:r>
            <a:r>
              <a:rPr lang="ru-RU" sz="4400">
                <a:solidFill>
                  <a:schemeClr val="tx2"/>
                </a:solidFill>
              </a:rPr>
              <a:t> просит, </a:t>
            </a:r>
            <a:r>
              <a:rPr lang="ru-RU" sz="4400" i="1">
                <a:solidFill>
                  <a:schemeClr val="tx2"/>
                </a:solidFill>
              </a:rPr>
              <a:t>сердце </a:t>
            </a:r>
            <a:r>
              <a:rPr lang="ru-RU" sz="4400">
                <a:solidFill>
                  <a:schemeClr val="tx2"/>
                </a:solidFill>
              </a:rPr>
              <a:t>радуется, </a:t>
            </a:r>
            <a:r>
              <a:rPr lang="ru-RU" sz="4400" i="1">
                <a:solidFill>
                  <a:schemeClr val="tx2"/>
                </a:solidFill>
              </a:rPr>
              <a:t>сердце</a:t>
            </a:r>
            <a:r>
              <a:rPr lang="ru-RU" sz="4400">
                <a:solidFill>
                  <a:schemeClr val="tx2"/>
                </a:solidFill>
              </a:rPr>
              <a:t> рвется пополам, </a:t>
            </a:r>
            <a:r>
              <a:rPr lang="ru-RU" sz="4400" i="1">
                <a:solidFill>
                  <a:schemeClr val="tx2"/>
                </a:solidFill>
              </a:rPr>
              <a:t>сердце </a:t>
            </a:r>
            <a:r>
              <a:rPr lang="ru-RU" sz="4400">
                <a:solidFill>
                  <a:schemeClr val="tx2"/>
                </a:solidFill>
              </a:rPr>
              <a:t>сжимается, с легким </a:t>
            </a:r>
            <a:r>
              <a:rPr lang="ru-RU" sz="4400" i="1">
                <a:solidFill>
                  <a:schemeClr val="tx2"/>
                </a:solidFill>
              </a:rPr>
              <a:t>сердцем, </a:t>
            </a:r>
            <a:r>
              <a:rPr lang="ru-RU" sz="4400">
                <a:solidFill>
                  <a:schemeClr val="tx2"/>
                </a:solidFill>
              </a:rPr>
              <a:t>с чистым</a:t>
            </a:r>
            <a:r>
              <a:rPr lang="ru-RU" sz="4400" i="1">
                <a:solidFill>
                  <a:schemeClr val="tx2"/>
                </a:solidFill>
              </a:rPr>
              <a:t> сердцем, </a:t>
            </a:r>
            <a:r>
              <a:rPr lang="ru-RU" sz="4400">
                <a:solidFill>
                  <a:schemeClr val="tx2"/>
                </a:solidFill>
              </a:rPr>
              <a:t>скрепя </a:t>
            </a:r>
            <a:r>
              <a:rPr lang="ru-RU" sz="4400" i="1">
                <a:solidFill>
                  <a:schemeClr val="tx2"/>
                </a:solidFill>
              </a:rPr>
              <a:t>сердце,</a:t>
            </a:r>
            <a:r>
              <a:rPr lang="ru-RU" sz="4400">
                <a:solidFill>
                  <a:schemeClr val="tx2"/>
                </a:solidFill>
              </a:rPr>
              <a:t> золотое</a:t>
            </a:r>
            <a:r>
              <a:rPr lang="ru-RU" sz="4400" i="1">
                <a:solidFill>
                  <a:schemeClr val="tx2"/>
                </a:solidFill>
              </a:rPr>
              <a:t> сердце, </a:t>
            </a:r>
            <a:r>
              <a:rPr lang="ru-RU" sz="4400">
                <a:solidFill>
                  <a:schemeClr val="tx2"/>
                </a:solidFill>
              </a:rPr>
              <a:t>каменное </a:t>
            </a:r>
            <a:r>
              <a:rPr lang="ru-RU" sz="4400" i="1">
                <a:solidFill>
                  <a:schemeClr val="tx2"/>
                </a:solidFill>
              </a:rPr>
              <a:t>сердце и др.</a:t>
            </a:r>
            <a:endParaRPr lang="ru-RU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" descr="3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-571500"/>
            <a:ext cx="7929563" cy="792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i="1" smtClean="0"/>
              <a:t>	</a:t>
            </a:r>
            <a:r>
              <a:rPr lang="ru-RU" b="1" i="1" smtClean="0"/>
              <a:t>Самостоятельная </a:t>
            </a:r>
            <a:r>
              <a:rPr lang="en-US" b="1" i="1" smtClean="0"/>
              <a:t/>
            </a:r>
            <a:br>
              <a:rPr lang="en-US" b="1" i="1" smtClean="0"/>
            </a:br>
            <a:r>
              <a:rPr lang="en-US" b="1" i="1" smtClean="0"/>
              <a:t>	</a:t>
            </a:r>
            <a:r>
              <a:rPr lang="ru-RU" b="1" i="1" smtClean="0"/>
              <a:t>работа</a:t>
            </a:r>
          </a:p>
        </p:txBody>
      </p:sp>
      <p:sp>
        <p:nvSpPr>
          <p:cNvPr id="18436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1071563" y="1857375"/>
            <a:ext cx="598487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 i="1">
                <a:solidFill>
                  <a:schemeClr val="tx2"/>
                </a:solidFill>
              </a:rPr>
              <a:t>Спасибо </a:t>
            </a:r>
            <a:endParaRPr lang="en-US" sz="9600" b="1" i="1">
              <a:solidFill>
                <a:schemeClr val="tx2"/>
              </a:solidFill>
            </a:endParaRPr>
          </a:p>
          <a:p>
            <a:r>
              <a:rPr lang="ru-RU" sz="9600" b="1" i="1">
                <a:solidFill>
                  <a:schemeClr val="tx2"/>
                </a:solidFill>
              </a:rPr>
              <a:t>за работу!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9460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5400" b="1" dirty="0" smtClean="0"/>
              <a:t> </a:t>
            </a:r>
            <a:r>
              <a:rPr lang="ru-RU" sz="3100" b="1" i="1" dirty="0" smtClean="0"/>
              <a:t>Словарная работа.</a:t>
            </a:r>
            <a:r>
              <a:rPr lang="ru-RU" sz="3100" i="1" dirty="0" smtClean="0"/>
              <a:t> </a:t>
            </a:r>
            <a:br>
              <a:rPr lang="ru-RU" sz="3100" i="1" dirty="0" smtClean="0"/>
            </a:br>
            <a:r>
              <a:rPr lang="ru-RU" sz="3100" i="1" dirty="0" smtClean="0"/>
              <a:t>По лексическому значению узнать слово </a:t>
            </a:r>
            <a:r>
              <a:rPr lang="en-US" sz="3100" i="1" dirty="0" smtClean="0"/>
              <a:t/>
            </a:r>
            <a:br>
              <a:rPr lang="en-US" sz="3100" i="1" dirty="0" smtClean="0"/>
            </a:br>
            <a:r>
              <a:rPr lang="ru-RU" sz="3100" i="1" dirty="0" smtClean="0"/>
              <a:t>и записать его.</a:t>
            </a:r>
            <a:endParaRPr lang="ru-RU" sz="3100" i="1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человек, который противится нововведениям  (К).</a:t>
            </a:r>
          </a:p>
          <a:p>
            <a:pPr eaLnBrk="1" hangingPunct="1"/>
            <a:r>
              <a:rPr lang="ru-RU" sz="2400" smtClean="0"/>
              <a:t>направление развития (Т). </a:t>
            </a:r>
          </a:p>
          <a:p>
            <a:pPr eaLnBrk="1" hangingPunct="1"/>
            <a:r>
              <a:rPr lang="ru-RU" sz="2400" smtClean="0"/>
              <a:t>система взглядов на природу и общество  (М). </a:t>
            </a:r>
          </a:p>
          <a:p>
            <a:pPr eaLnBrk="1" hangingPunct="1"/>
            <a:r>
              <a:rPr lang="ru-RU" sz="2400" smtClean="0"/>
              <a:t>одинаковым по смыслу слову “народовластие” является слово (Д). </a:t>
            </a:r>
          </a:p>
          <a:p>
            <a:pPr eaLnBrk="1" hangingPunct="1"/>
            <a:r>
              <a:rPr lang="ru-RU" sz="2400" smtClean="0"/>
              <a:t>последователь какого-либо направления в искусстве или науке, лишенный творческой оригинальности и повторяющий чужие идеи (Э). </a:t>
            </a:r>
          </a:p>
          <a:p>
            <a:pPr eaLnBrk="1" hangingPunct="1"/>
            <a:r>
              <a:rPr lang="ru-RU" sz="2400" smtClean="0"/>
              <a:t>антоним к слову “идентичный” (Р). 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smtClean="0"/>
              <a:t>Словарная работа.</a:t>
            </a:r>
            <a:r>
              <a:rPr lang="ru-RU" sz="2800" i="1" smtClean="0"/>
              <a:t> </a:t>
            </a:r>
            <a:br>
              <a:rPr lang="ru-RU" sz="2800" i="1" smtClean="0"/>
            </a:br>
            <a:r>
              <a:rPr lang="ru-RU" sz="2800" i="1" smtClean="0"/>
              <a:t>По лексическому значению узнать слово </a:t>
            </a:r>
            <a:br>
              <a:rPr lang="ru-RU" sz="2800" i="1" smtClean="0"/>
            </a:br>
            <a:r>
              <a:rPr lang="ru-RU" sz="2800" i="1" smtClean="0"/>
              <a:t>и записать его</a:t>
            </a:r>
            <a:r>
              <a:rPr lang="ru-RU" sz="2800" smtClean="0"/>
              <a:t>.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сюжетное стихотворение, построенное на фантастическом, фольклорном, легендарно-историческом, бытовом материале, с мрачным, таинственным колоритом (Б). </a:t>
            </a:r>
          </a:p>
          <a:p>
            <a:pPr eaLnBrk="1" hangingPunct="1"/>
            <a:r>
              <a:rPr lang="ru-RU" sz="2400" smtClean="0"/>
              <a:t>антоним к слову “лаконичный” (М). </a:t>
            </a:r>
          </a:p>
          <a:p>
            <a:pPr eaLnBrk="1" hangingPunct="1"/>
            <a:r>
              <a:rPr lang="ru-RU" sz="2400" smtClean="0"/>
              <a:t>освобождение от зависимости, предрассудков, уравнение в правах (Э). </a:t>
            </a:r>
          </a:p>
          <a:p>
            <a:pPr eaLnBrk="1" hangingPunct="1"/>
            <a:r>
              <a:rPr lang="ru-RU" sz="2400" smtClean="0"/>
              <a:t>синоним к слову “первенство” (П).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071563" y="457200"/>
            <a:ext cx="7691437" cy="328613"/>
          </a:xfrm>
        </p:spPr>
        <p:txBody>
          <a:bodyPr/>
          <a:lstStyle/>
          <a:p>
            <a:pPr eaLnBrk="1" hangingPunct="1"/>
            <a:r>
              <a:rPr lang="ru-RU" sz="2800" b="1" i="1" smtClean="0"/>
              <a:t>Ключ: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000125" y="928688"/>
            <a:ext cx="7762875" cy="5014912"/>
          </a:xfrm>
        </p:spPr>
        <p:txBody>
          <a:bodyPr/>
          <a:lstStyle/>
          <a:p>
            <a:pPr eaLnBrk="1" hangingPunct="1"/>
            <a:r>
              <a:rPr lang="ru-RU" sz="2400" smtClean="0"/>
              <a:t>Консерватор </a:t>
            </a:r>
          </a:p>
          <a:p>
            <a:pPr eaLnBrk="1" hangingPunct="1"/>
            <a:r>
              <a:rPr lang="ru-RU" sz="2400" smtClean="0"/>
              <a:t>Тенденция </a:t>
            </a:r>
          </a:p>
          <a:p>
            <a:pPr eaLnBrk="1" hangingPunct="1"/>
            <a:r>
              <a:rPr lang="ru-RU" sz="2400" smtClean="0"/>
              <a:t>Мировоззрение</a:t>
            </a:r>
            <a:r>
              <a:rPr lang="ru-RU" smtClean="0"/>
              <a:t> </a:t>
            </a:r>
          </a:p>
          <a:p>
            <a:pPr eaLnBrk="1" hangingPunct="1"/>
            <a:r>
              <a:rPr lang="ru-RU" sz="2400" smtClean="0"/>
              <a:t>Демократия</a:t>
            </a:r>
            <a:r>
              <a:rPr lang="ru-RU" smtClean="0"/>
              <a:t> </a:t>
            </a:r>
          </a:p>
          <a:p>
            <a:pPr eaLnBrk="1" hangingPunct="1"/>
            <a:r>
              <a:rPr lang="ru-RU" sz="2400" smtClean="0"/>
              <a:t>Эпигон</a:t>
            </a:r>
            <a:r>
              <a:rPr lang="ru-RU" smtClean="0"/>
              <a:t> </a:t>
            </a:r>
          </a:p>
          <a:p>
            <a:pPr eaLnBrk="1" hangingPunct="1"/>
            <a:r>
              <a:rPr lang="ru-RU" sz="2400" smtClean="0"/>
              <a:t>Различный</a:t>
            </a:r>
            <a:r>
              <a:rPr lang="ru-RU" smtClean="0"/>
              <a:t> </a:t>
            </a:r>
          </a:p>
          <a:p>
            <a:pPr eaLnBrk="1" hangingPunct="1"/>
            <a:r>
              <a:rPr lang="ru-RU" sz="2400" smtClean="0"/>
              <a:t>Баллада</a:t>
            </a:r>
            <a:r>
              <a:rPr lang="ru-RU" smtClean="0"/>
              <a:t> </a:t>
            </a:r>
          </a:p>
          <a:p>
            <a:pPr eaLnBrk="1" hangingPunct="1"/>
            <a:r>
              <a:rPr lang="ru-RU" sz="2400" smtClean="0"/>
              <a:t>Многословный</a:t>
            </a:r>
            <a:r>
              <a:rPr lang="ru-RU" smtClean="0"/>
              <a:t> </a:t>
            </a:r>
          </a:p>
          <a:p>
            <a:pPr eaLnBrk="1" hangingPunct="1"/>
            <a:r>
              <a:rPr lang="ru-RU" sz="2400" smtClean="0"/>
              <a:t>Эмансипация</a:t>
            </a:r>
            <a:r>
              <a:rPr lang="ru-RU" smtClean="0"/>
              <a:t> </a:t>
            </a:r>
          </a:p>
          <a:p>
            <a:pPr eaLnBrk="1" hangingPunct="1"/>
            <a:r>
              <a:rPr lang="ru-RU" sz="2400" smtClean="0"/>
              <a:t>Приоритет</a:t>
            </a:r>
            <a:r>
              <a:rPr lang="ru-RU" smtClean="0"/>
              <a:t>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58175" cy="46815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Хлопотный, трудный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Прихоть, причуда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Суть, сущность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Выразительны, своеобразный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Любезность, похвала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Уточнение, пояснение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Определенно, предметно.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Установление, утверждение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Отвратительный, страшный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Преклонение, почитание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58175" cy="1633537"/>
          </a:xfrm>
        </p:spPr>
        <p:txBody>
          <a:bodyPr/>
          <a:lstStyle/>
          <a:p>
            <a:pPr eaLnBrk="1" hangingPunct="1"/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i="1" smtClean="0"/>
              <a:t> Лексическая разминка. </a:t>
            </a:r>
            <a:r>
              <a:rPr lang="ru-RU" sz="2000" i="1" smtClean="0"/>
              <a:t/>
            </a:r>
            <a:br>
              <a:rPr lang="ru-RU" sz="2000" i="1" smtClean="0"/>
            </a:br>
            <a:r>
              <a:rPr lang="ru-RU" sz="2000" i="1" smtClean="0"/>
              <a:t>По двум русским синонимам определить соответствующее им по смыслу слово иноязычного происхождения. Все искомые иноязычные слова начинаются на букву “К” и расположены в строгом алфавитном порядке:</a:t>
            </a:r>
            <a:r>
              <a:rPr lang="ru-RU" sz="2400" i="1" smtClean="0"/>
              <a:t/>
            </a:r>
            <a:br>
              <a:rPr lang="ru-RU" sz="2400" i="1" smtClean="0"/>
            </a:br>
            <a:endParaRPr lang="ru-RU" sz="2400" i="1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58175" cy="928687"/>
          </a:xfrm>
        </p:spPr>
        <p:txBody>
          <a:bodyPr/>
          <a:lstStyle/>
          <a:p>
            <a:pPr eaLnBrk="1" hangingPunct="1"/>
            <a:r>
              <a:rPr lang="ru-RU" sz="2800" b="1" i="1" smtClean="0"/>
              <a:t>Ответы: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8258175" cy="5038725"/>
          </a:xfrm>
        </p:spPr>
        <p:txBody>
          <a:bodyPr/>
          <a:lstStyle/>
          <a:p>
            <a:pPr eaLnBrk="1" hangingPunct="1"/>
            <a:r>
              <a:rPr lang="ru-RU" i="1" smtClean="0"/>
              <a:t>канительный</a:t>
            </a:r>
          </a:p>
          <a:p>
            <a:pPr eaLnBrk="1" hangingPunct="1"/>
            <a:r>
              <a:rPr lang="ru-RU" i="1" smtClean="0"/>
              <a:t>каприз</a:t>
            </a:r>
          </a:p>
          <a:p>
            <a:pPr eaLnBrk="1" hangingPunct="1"/>
            <a:r>
              <a:rPr lang="ru-RU" i="1" smtClean="0"/>
              <a:t>квинтэссенция</a:t>
            </a:r>
          </a:p>
          <a:p>
            <a:pPr eaLnBrk="1" hangingPunct="1"/>
            <a:r>
              <a:rPr lang="ru-RU" i="1" smtClean="0"/>
              <a:t>колоритный</a:t>
            </a:r>
          </a:p>
          <a:p>
            <a:pPr eaLnBrk="1" hangingPunct="1"/>
            <a:r>
              <a:rPr lang="ru-RU" i="1" smtClean="0"/>
              <a:t>комплимент</a:t>
            </a:r>
          </a:p>
          <a:p>
            <a:pPr eaLnBrk="1" hangingPunct="1"/>
            <a:r>
              <a:rPr lang="ru-RU" i="1" smtClean="0"/>
              <a:t>конкретизация</a:t>
            </a:r>
          </a:p>
          <a:p>
            <a:pPr eaLnBrk="1" hangingPunct="1"/>
            <a:r>
              <a:rPr lang="ru-RU" i="1" smtClean="0"/>
              <a:t>конкретно</a:t>
            </a:r>
          </a:p>
          <a:p>
            <a:pPr eaLnBrk="1" hangingPunct="1"/>
            <a:r>
              <a:rPr lang="ru-RU" i="1" smtClean="0"/>
              <a:t>констатация</a:t>
            </a:r>
          </a:p>
          <a:p>
            <a:pPr eaLnBrk="1" hangingPunct="1"/>
            <a:r>
              <a:rPr lang="ru-RU" i="1" smtClean="0"/>
              <a:t>кошмарный</a:t>
            </a:r>
          </a:p>
          <a:p>
            <a:pPr eaLnBrk="1" hangingPunct="1"/>
            <a:r>
              <a:rPr lang="ru-RU" i="1" smtClean="0"/>
              <a:t>культ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smtClean="0"/>
              <a:t>Паронимы</a:t>
            </a:r>
            <a:r>
              <a:rPr lang="ru-RU" sz="2800" i="1" smtClean="0"/>
              <a:t> – однокоренные слова, близкие по звучанию, но разные по значению или частично совпадающие в своем значении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Подберите паронимы к словам:</a:t>
            </a:r>
          </a:p>
          <a:p>
            <a:pPr eaLnBrk="1" hangingPunct="1"/>
            <a:r>
              <a:rPr lang="ru-RU" smtClean="0"/>
              <a:t>Драматический</a:t>
            </a:r>
          </a:p>
          <a:p>
            <a:pPr eaLnBrk="1" hangingPunct="1"/>
            <a:r>
              <a:rPr lang="ru-RU" smtClean="0"/>
              <a:t>Дружеский</a:t>
            </a:r>
          </a:p>
          <a:p>
            <a:pPr eaLnBrk="1" hangingPunct="1"/>
            <a:r>
              <a:rPr lang="ru-RU" smtClean="0"/>
              <a:t>Существо</a:t>
            </a:r>
          </a:p>
          <a:p>
            <a:pPr eaLnBrk="1" hangingPunct="1"/>
            <a:r>
              <a:rPr lang="ru-RU" smtClean="0"/>
              <a:t>Единственный</a:t>
            </a:r>
          </a:p>
          <a:p>
            <a:pPr eaLnBrk="1" hangingPunct="1"/>
            <a:r>
              <a:rPr lang="ru-RU" smtClean="0"/>
              <a:t>Злой</a:t>
            </a:r>
          </a:p>
          <a:p>
            <a:pPr eaLnBrk="1" hangingPunct="1"/>
            <a:r>
              <a:rPr lang="ru-RU" smtClean="0"/>
              <a:t>Искусно</a:t>
            </a:r>
          </a:p>
          <a:p>
            <a:pPr eaLnBrk="1" hangingPunct="1"/>
            <a:r>
              <a:rPr lang="ru-RU" smtClean="0"/>
              <a:t>Подпись</a:t>
            </a:r>
          </a:p>
          <a:p>
            <a:pPr eaLnBrk="1" hangingPunct="1"/>
            <a:r>
              <a:rPr lang="ru-RU" smtClean="0"/>
              <a:t>Заглавный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i="1" smtClean="0"/>
              <a:t>Ответы: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Драматический - </a:t>
            </a:r>
            <a:r>
              <a:rPr lang="ru-RU" i="1" smtClean="0"/>
              <a:t>драматичный. </a:t>
            </a:r>
            <a:endParaRPr lang="ru-RU" smtClean="0"/>
          </a:p>
          <a:p>
            <a:pPr eaLnBrk="1" hangingPunct="1"/>
            <a:r>
              <a:rPr lang="ru-RU" smtClean="0"/>
              <a:t>Дружеский - </a:t>
            </a:r>
            <a:r>
              <a:rPr lang="ru-RU" i="1" smtClean="0"/>
              <a:t>дружелюбный. </a:t>
            </a:r>
            <a:endParaRPr lang="ru-RU" smtClean="0"/>
          </a:p>
          <a:p>
            <a:pPr eaLnBrk="1" hangingPunct="1"/>
            <a:r>
              <a:rPr lang="ru-RU" smtClean="0"/>
              <a:t>Существо - </a:t>
            </a:r>
            <a:r>
              <a:rPr lang="ru-RU" i="1" smtClean="0"/>
              <a:t>сущность.</a:t>
            </a:r>
            <a:r>
              <a:rPr lang="ru-RU" smtClean="0"/>
              <a:t> </a:t>
            </a:r>
          </a:p>
          <a:p>
            <a:pPr eaLnBrk="1" hangingPunct="1"/>
            <a:r>
              <a:rPr lang="ru-RU" smtClean="0"/>
              <a:t>Единственный - </a:t>
            </a:r>
            <a:r>
              <a:rPr lang="ru-RU" i="1" smtClean="0"/>
              <a:t>единый. </a:t>
            </a:r>
            <a:endParaRPr lang="ru-RU" smtClean="0"/>
          </a:p>
          <a:p>
            <a:pPr eaLnBrk="1" hangingPunct="1"/>
            <a:r>
              <a:rPr lang="ru-RU" smtClean="0"/>
              <a:t>Злой - </a:t>
            </a:r>
            <a:r>
              <a:rPr lang="ru-RU" i="1" smtClean="0"/>
              <a:t>злостный</a:t>
            </a:r>
            <a:r>
              <a:rPr lang="ru-RU" smtClean="0"/>
              <a:t>. </a:t>
            </a:r>
          </a:p>
          <a:p>
            <a:pPr eaLnBrk="1" hangingPunct="1"/>
            <a:r>
              <a:rPr lang="ru-RU" smtClean="0"/>
              <a:t>Искусно - </a:t>
            </a:r>
            <a:r>
              <a:rPr lang="ru-RU" i="1" smtClean="0"/>
              <a:t>искусственно.</a:t>
            </a:r>
            <a:r>
              <a:rPr lang="ru-RU" smtClean="0"/>
              <a:t> </a:t>
            </a:r>
          </a:p>
          <a:p>
            <a:pPr eaLnBrk="1" hangingPunct="1"/>
            <a:r>
              <a:rPr lang="ru-RU" smtClean="0"/>
              <a:t>Подпись - </a:t>
            </a:r>
            <a:r>
              <a:rPr lang="ru-RU" i="1" smtClean="0"/>
              <a:t>роспись. </a:t>
            </a:r>
            <a:endParaRPr lang="ru-RU" smtClean="0"/>
          </a:p>
          <a:p>
            <a:pPr eaLnBrk="1" hangingPunct="1"/>
            <a:r>
              <a:rPr lang="ru-RU" smtClean="0"/>
              <a:t>Заглавный - </a:t>
            </a:r>
            <a:r>
              <a:rPr lang="ru-RU" i="1" smtClean="0"/>
              <a:t>главный. 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i="1" dirty="0" smtClean="0"/>
              <a:t>С помощью комбинации “буква – цифра” укажите те крылатые выражения, значение которых поясняется.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endParaRPr lang="ru-RU" sz="31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accent3"/>
                </a:solidFill>
              </a:rPr>
              <a:t>	А)</a:t>
            </a:r>
            <a:r>
              <a:rPr lang="ru-RU" dirty="0" smtClean="0"/>
              <a:t> То, что порождает ссору.</a:t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Б)</a:t>
            </a:r>
            <a:r>
              <a:rPr lang="ru-RU" dirty="0" smtClean="0"/>
              <a:t> Мерка, под которую насильственно подгоняется что-нибудь.</a:t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В)</a:t>
            </a:r>
            <a:r>
              <a:rPr lang="ru-RU" dirty="0" smtClean="0"/>
              <a:t> Мир поэзии, поэтов.</a:t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Г)</a:t>
            </a:r>
            <a:r>
              <a:rPr lang="ru-RU" dirty="0" smtClean="0"/>
              <a:t> Злой, свирепый надсмотрщик, страж.</a:t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Д)</a:t>
            </a:r>
            <a:r>
              <a:rPr lang="ru-RU" dirty="0" smtClean="0"/>
              <a:t> Бесследно исчезнуть из памяти людей.</a:t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Е) </a:t>
            </a:r>
            <a:r>
              <a:rPr lang="ru-RU" dirty="0" smtClean="0"/>
              <a:t>Неугасимое стремление к достижению высоких целей в науке, искусстве, общественной работе.</a:t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Ж) </a:t>
            </a:r>
            <a:r>
              <a:rPr lang="ru-RU" dirty="0" smtClean="0"/>
              <a:t>О запутанном стечении обстоятельств.</a:t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З)</a:t>
            </a:r>
            <a:r>
              <a:rPr lang="ru-RU" dirty="0" smtClean="0"/>
              <a:t> Правосудие</a:t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И)</a:t>
            </a:r>
            <a:r>
              <a:rPr lang="ru-RU" dirty="0" smtClean="0"/>
              <a:t> Неосуществимая, несбыточная и странная мечта.</a:t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К)</a:t>
            </a:r>
            <a:r>
              <a:rPr lang="ru-RU" dirty="0" smtClean="0"/>
              <a:t> Дар врагу с целью его погубить.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70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Кануть в Лету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Прокрустово ложе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Фемида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Цербер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Гордиев узел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Парнас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Прометеев огонь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Троянский конь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Химера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Яблоко раздора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362</Words>
  <Application>Microsoft Office PowerPoint</Application>
  <PresentationFormat>Экран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Calibri</vt:lpstr>
      <vt:lpstr>Constantia</vt:lpstr>
      <vt:lpstr>Wingdings 2</vt:lpstr>
      <vt:lpstr>Поток</vt:lpstr>
      <vt:lpstr>Подготовка к ЕГЭ  по русскому языку.  </vt:lpstr>
      <vt:lpstr>     Словарная работа.  По лексическому значению узнать слово  и записать его.</vt:lpstr>
      <vt:lpstr>Словарная работа.  По лексическому значению узнать слово  и записать его.</vt:lpstr>
      <vt:lpstr>Ключ:</vt:lpstr>
      <vt:lpstr>  Лексическая разминка.  По двум русским синонимам определить соответствующее им по смыслу слово иноязычного происхождения. Все искомые иноязычные слова начинаются на букву “К” и расположены в строгом алфавитном порядке: </vt:lpstr>
      <vt:lpstr>Ответы:</vt:lpstr>
      <vt:lpstr>Паронимы – однокоренные слова, близкие по звучанию, но разные по значению или частично совпадающие в своем значении</vt:lpstr>
      <vt:lpstr>Ответы:</vt:lpstr>
      <vt:lpstr>   С помощью комбинации “буква – цифра” укажите те крылатые выражения, значение которых поясняется. </vt:lpstr>
      <vt:lpstr>Ключ:</vt:lpstr>
      <vt:lpstr>Фразеологизм – устойчивое сочетание слов, которое употребляется как целая единица речи.  </vt:lpstr>
      <vt:lpstr>Ответы:</vt:lpstr>
      <vt:lpstr>Слайд 13</vt:lpstr>
      <vt:lpstr> Самостоятельная   работа</vt:lpstr>
      <vt:lpstr>Слайд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Лексика и фразеология.  </dc:title>
  <dc:creator>Олечка</dc:creator>
  <cp:lastModifiedBy>2</cp:lastModifiedBy>
  <cp:revision>73</cp:revision>
  <dcterms:created xsi:type="dcterms:W3CDTF">2007-11-04T12:24:16Z</dcterms:created>
  <dcterms:modified xsi:type="dcterms:W3CDTF">2011-02-27T12:19:22Z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