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0" r:id="rId2"/>
    <p:sldId id="284" r:id="rId3"/>
    <p:sldId id="269" r:id="rId4"/>
    <p:sldId id="287" r:id="rId5"/>
    <p:sldId id="272" r:id="rId6"/>
    <p:sldId id="273" r:id="rId7"/>
    <p:sldId id="270" r:id="rId8"/>
    <p:sldId id="286" r:id="rId9"/>
    <p:sldId id="276" r:id="rId10"/>
    <p:sldId id="279" r:id="rId11"/>
    <p:sldId id="260" r:id="rId12"/>
    <p:sldId id="288" r:id="rId13"/>
    <p:sldId id="266" r:id="rId14"/>
    <p:sldId id="259" r:id="rId15"/>
    <p:sldId id="261" r:id="rId16"/>
    <p:sldId id="262" r:id="rId17"/>
    <p:sldId id="265" r:id="rId18"/>
    <p:sldId id="281" r:id="rId19"/>
    <p:sldId id="285" r:id="rId20"/>
    <p:sldId id="267" r:id="rId21"/>
    <p:sldId id="282" r:id="rId22"/>
    <p:sldId id="268" r:id="rId23"/>
    <p:sldId id="271" r:id="rId24"/>
    <p:sldId id="277" r:id="rId25"/>
    <p:sldId id="264" r:id="rId26"/>
    <p:sldId id="274" r:id="rId27"/>
    <p:sldId id="263" r:id="rId28"/>
    <p:sldId id="29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80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A60-9C5D-43B5-A4C0-E6863B9533F7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3B9FD82-28BD-4BBB-8FBD-00DDF4930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A60-9C5D-43B5-A4C0-E6863B9533F7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FD82-28BD-4BBB-8FBD-00DDF4930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A60-9C5D-43B5-A4C0-E6863B9533F7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FD82-28BD-4BBB-8FBD-00DDF4930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A60-9C5D-43B5-A4C0-E6863B9533F7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FD82-28BD-4BBB-8FBD-00DDF4930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A60-9C5D-43B5-A4C0-E6863B9533F7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B9FD82-28BD-4BBB-8FBD-00DDF4930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A60-9C5D-43B5-A4C0-E6863B9533F7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FD82-28BD-4BBB-8FBD-00DDF4930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A60-9C5D-43B5-A4C0-E6863B9533F7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FD82-28BD-4BBB-8FBD-00DDF4930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A60-9C5D-43B5-A4C0-E6863B9533F7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FD82-28BD-4BBB-8FBD-00DDF4930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A60-9C5D-43B5-A4C0-E6863B9533F7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FD82-28BD-4BBB-8FBD-00DDF4930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A60-9C5D-43B5-A4C0-E6863B9533F7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FD82-28BD-4BBB-8FBD-00DDF4930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A60-9C5D-43B5-A4C0-E6863B9533F7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B9FD82-28BD-4BBB-8FBD-00DDF4930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CCF0A60-9C5D-43B5-A4C0-E6863B9533F7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3B9FD82-28BD-4BBB-8FBD-00DDF4930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a4-format.ru/index.php" TargetMode="External"/><Relationship Id="rId7" Type="http://schemas.openxmlformats.org/officeDocument/2006/relationships/image" Target="../media/image25.jpeg"/><Relationship Id="rId2" Type="http://schemas.openxmlformats.org/officeDocument/2006/relationships/hyperlink" Target="http://www.prosv.ru/ebooks/Kunarev_Rus-lit_XXv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o._v._zagorovskaya._gotovimsya_k_ege._chast_s.doc" TargetMode="External"/><Relationship Id="rId5" Type="http://schemas.openxmlformats.org/officeDocument/2006/relationships/hyperlink" Target="&#1042;%20o._v._zagorovskaya._gotovimsya_k_ege._chast_v.doc" TargetMode="External"/><Relationship Id="rId4" Type="http://schemas.openxmlformats.org/officeDocument/2006/relationships/hyperlink" Target="&#1040;%20o._v._zagorovskaya._gotovimsya_k_ege._chast_a.doc" TargetMode="Externa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&#1052;&#1080;&#1093;&#1072;&#1080;&#1083;%20&#1070;&#1088;&#1100;&#1077;&#1074;&#1080;&#1095;%20&#1051;&#1077;&#1088;&#1084;&#1086;&#1085;&#1090;&#1086;&#1074;.ppt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org/" TargetMode="External"/><Relationship Id="rId7" Type="http://schemas.openxmlformats.org/officeDocument/2006/relationships/image" Target="../media/image30.gif"/><Relationship Id="rId2" Type="http://schemas.openxmlformats.org/officeDocument/2006/relationships/hyperlink" Target="http://www.proshkolu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4.jpeg"/><Relationship Id="rId4" Type="http://schemas.openxmlformats.org/officeDocument/2006/relationships/hyperlink" Target="http://www.openclass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fcior.edu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41;&#1077;&#1079;&#1091;&#1076;&#1072;&#1088;&#1085;&#1099;&#1077;%20&#1075;&#1083;&#1072;&#1089;&#1085;&#1099;&#1077;.oms" TargetMode="External"/><Relationship Id="rId7" Type="http://schemas.openxmlformats.org/officeDocument/2006/relationships/image" Target="../media/image34.jpeg"/><Relationship Id="rId2" Type="http://schemas.openxmlformats.org/officeDocument/2006/relationships/hyperlink" Target="&#1052;.%20&#1070;.%20&#1051;&#1077;&#1088;&#1084;&#1086;&#1085;&#1090;&#1086;&#1074;.om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hyperlink" Target="&#1041;&#1077;&#1079;&#1091;&#1076;&#1072;&#1088;&#1085;&#1099;&#1077;%20&#1075;&#1083;&#1072;&#1089;&#1085;&#1099;&#1077;%20&#1076;&#1083;&#1103;%20&#1091;&#1095;-&#1089;&#1103;%20&#1089;%20&#1054;&#1042;&#1047;%20.om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&#1043;&#1077;&#1088;&#1086;&#1081;%20&#1085;&#1072;&#1096;&#1077;&#1075;&#1086;%20&#1074;&#1088;&#1077;&#1084;&#1077;&#1085;&#1080;.oms" TargetMode="External"/><Relationship Id="rId7" Type="http://schemas.openxmlformats.org/officeDocument/2006/relationships/image" Target="../media/image32.jpeg"/><Relationship Id="rId2" Type="http://schemas.openxmlformats.org/officeDocument/2006/relationships/hyperlink" Target="&#1055;&#1072;&#1088;&#1091;&#1089;.om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&#1055;&#1088;&#1072;&#1074;&#1086;&#1087;&#1080;&#1089;&#1072;&#1085;&#1080;&#1077;%20&#1087;&#1088;&#1077;&#1076;&#1083;&#1086;&#1075;&#1086;&#1074;.oms" TargetMode="External"/><Relationship Id="rId5" Type="http://schemas.openxmlformats.org/officeDocument/2006/relationships/hyperlink" Target="&#1055;&#1088;&#1072;&#1082;&#1090;&#1080;&#1095;&#1077;&#1089;&#1082;&#1086;&#1077;%20&#1079;&#1072;&#1076;&#1072;&#1085;&#1080;&#1077;.oms" TargetMode="External"/><Relationship Id="rId4" Type="http://schemas.openxmlformats.org/officeDocument/2006/relationships/hyperlink" Target="&#1057;&#1086;&#1087;&#1086;&#1089;&#1090;&#1072;&#1074;&#1083;&#1077;&#1085;&#1080;&#1077;%20&#1083;&#1080;&#1088;&#1080;&#1082;&#1080;%20&#1051;&#1077;&#1088;&#1084;&#1086;&#1085;&#1090;&#1086;&#1074;&#1072;%20&#1080;%20&#1088;&#1086;&#1084;&#1072;&#1085;&#1072;.oms" TargetMode="External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://www.interneturok.ru/" TargetMode="External"/><Relationship Id="rId7" Type="http://schemas.openxmlformats.org/officeDocument/2006/relationships/image" Target="../media/image39.png"/><Relationship Id="rId2" Type="http://schemas.openxmlformats.org/officeDocument/2006/relationships/hyperlink" Target="http://learn4you.ru/Course/Start+%D0%A0%D1%83%D1%81%D1%81%D0%BA%D0%B8%D0%B9+%D1%8F%D0%B7%D1%8B%D0%BA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hyperlink" Target="http://learn4you.ru/Course/%D0%A0%D1%83%D1%81%D1%81%D0%BA%D0%B0%D1%8F+%D0%BB%D0%B8%D1%82%D0%B5%D1%80%D0%B0%D1%82%D1%83%D1%80%D0%B0/" TargetMode="External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dnevnik.r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schools.dnevnik.ru/homework.aspx?school=3891&amp;works=77463023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tests.dnevnik.ru/?folder=my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tests.dnevnik.ru/?cat=ege&amp;testtypegroup=1&amp;testSubject=6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fipi.ru/view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class.home-edu.ru/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www.km-school.ru/r1/general/index.asp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r.1c.ru/" TargetMode="External"/><Relationship Id="rId7" Type="http://schemas.openxmlformats.org/officeDocument/2006/relationships/image" Target="../media/image56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km-school.ru/" TargetMode="External"/><Relationship Id="rId5" Type="http://schemas.openxmlformats.org/officeDocument/2006/relationships/hyperlink" Target="http://www.uchitel-izd.ru/" TargetMode="Externa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acherjournal.ru/" TargetMode="External"/><Relationship Id="rId3" Type="http://schemas.openxmlformats.org/officeDocument/2006/relationships/hyperlink" Target="http://rus.1september.ru/" TargetMode="External"/><Relationship Id="rId7" Type="http://schemas.openxmlformats.org/officeDocument/2006/relationships/hyperlink" Target="http://www.ug.ru/" TargetMode="External"/><Relationship Id="rId12" Type="http://schemas.openxmlformats.org/officeDocument/2006/relationships/image" Target="../media/image60.gif"/><Relationship Id="rId2" Type="http://schemas.openxmlformats.org/officeDocument/2006/relationships/hyperlink" Target="http://www.e-osnova.ru/journal/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wseducation.ru/" TargetMode="External"/><Relationship Id="rId11" Type="http://schemas.openxmlformats.org/officeDocument/2006/relationships/image" Target="../media/image59.gif"/><Relationship Id="rId5" Type="http://schemas.openxmlformats.org/officeDocument/2006/relationships/hyperlink" Target="http://www.kostyor.ru/" TargetMode="External"/><Relationship Id="rId10" Type="http://schemas.openxmlformats.org/officeDocument/2006/relationships/image" Target="../media/image58.jpeg"/><Relationship Id="rId4" Type="http://schemas.openxmlformats.org/officeDocument/2006/relationships/hyperlink" Target="http://lit.1september.ru/" TargetMode="External"/><Relationship Id="rId9" Type="http://schemas.openxmlformats.org/officeDocument/2006/relationships/image" Target="../media/image57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shkolu.ru/" TargetMode="External"/><Relationship Id="rId13" Type="http://schemas.openxmlformats.org/officeDocument/2006/relationships/hyperlink" Target="http://lit.1september.ru/" TargetMode="External"/><Relationship Id="rId18" Type="http://schemas.openxmlformats.org/officeDocument/2006/relationships/hyperlink" Target="http://www.uchitel-izd.ru/" TargetMode="External"/><Relationship Id="rId3" Type="http://schemas.openxmlformats.org/officeDocument/2006/relationships/hyperlink" Target="http://fcior.edu.ru/" TargetMode="External"/><Relationship Id="rId7" Type="http://schemas.openxmlformats.org/officeDocument/2006/relationships/hyperlink" Target="http://www.km-school.ru/r1/general/index.asp" TargetMode="External"/><Relationship Id="rId12" Type="http://schemas.openxmlformats.org/officeDocument/2006/relationships/hyperlink" Target="http://rus.1september.ru/" TargetMode="External"/><Relationship Id="rId17" Type="http://schemas.openxmlformats.org/officeDocument/2006/relationships/hyperlink" Target="http://www.teacherjournal.ru/" TargetMode="External"/><Relationship Id="rId2" Type="http://schemas.openxmlformats.org/officeDocument/2006/relationships/hyperlink" Target="http://school-collection.edu.ru/" TargetMode="External"/><Relationship Id="rId16" Type="http://schemas.openxmlformats.org/officeDocument/2006/relationships/hyperlink" Target="http://www.ug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class.home-edu.ru/" TargetMode="External"/><Relationship Id="rId11" Type="http://schemas.openxmlformats.org/officeDocument/2006/relationships/hyperlink" Target="http://www.e-osnova.ru/journal/4/" TargetMode="External"/><Relationship Id="rId5" Type="http://schemas.openxmlformats.org/officeDocument/2006/relationships/hyperlink" Target="http://dnevnik.ru/" TargetMode="External"/><Relationship Id="rId15" Type="http://schemas.openxmlformats.org/officeDocument/2006/relationships/hyperlink" Target="http://www.newseducation.ru/" TargetMode="External"/><Relationship Id="rId10" Type="http://schemas.openxmlformats.org/officeDocument/2006/relationships/hyperlink" Target="http://www.openclass.ru/" TargetMode="External"/><Relationship Id="rId19" Type="http://schemas.openxmlformats.org/officeDocument/2006/relationships/hyperlink" Target="http://www.obr.1c.ru/" TargetMode="External"/><Relationship Id="rId4" Type="http://schemas.openxmlformats.org/officeDocument/2006/relationships/hyperlink" Target="http://www.fipi.ru/view" TargetMode="External"/><Relationship Id="rId9" Type="http://schemas.openxmlformats.org/officeDocument/2006/relationships/hyperlink" Target="http://pedsovet.org/" TargetMode="External"/><Relationship Id="rId14" Type="http://schemas.openxmlformats.org/officeDocument/2006/relationships/hyperlink" Target="http://www.kostyor.ru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noblit.ru/" TargetMode="External"/><Relationship Id="rId13" Type="http://schemas.openxmlformats.org/officeDocument/2006/relationships/hyperlink" Target="http://www.krugosvet.ru/" TargetMode="External"/><Relationship Id="rId18" Type="http://schemas.openxmlformats.org/officeDocument/2006/relationships/hyperlink" Target="http://a4-format.ru/index.php" TargetMode="External"/><Relationship Id="rId3" Type="http://schemas.openxmlformats.org/officeDocument/2006/relationships/hyperlink" Target="http://feb-web.ru/" TargetMode="External"/><Relationship Id="rId7" Type="http://schemas.openxmlformats.org/officeDocument/2006/relationships/hyperlink" Target="http://litera.edu.ru/" TargetMode="External"/><Relationship Id="rId12" Type="http://schemas.openxmlformats.org/officeDocument/2006/relationships/hyperlink" Target="http://www.gramma.ru/LIT/?id=3.0" TargetMode="External"/><Relationship Id="rId17" Type="http://schemas.openxmlformats.org/officeDocument/2006/relationships/hyperlink" Target="http://www.prosv.ru/ebooks/Kunarev_Rus-lit_XXv/index.html" TargetMode="External"/><Relationship Id="rId2" Type="http://schemas.openxmlformats.org/officeDocument/2006/relationships/hyperlink" Target="http://www.rulib.net/" TargetMode="External"/><Relationship Id="rId16" Type="http://schemas.openxmlformats.org/officeDocument/2006/relationships/hyperlink" Target="http://ru.wikipedia.org/wiki/" TargetMode="External"/><Relationship Id="rId20" Type="http://schemas.openxmlformats.org/officeDocument/2006/relationships/hyperlink" Target="http://www.interneturok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bibliogid.ru/" TargetMode="External"/><Relationship Id="rId11" Type="http://schemas.openxmlformats.org/officeDocument/2006/relationships/hyperlink" Target="http://www.gramota.ru/" TargetMode="External"/><Relationship Id="rId5" Type="http://schemas.openxmlformats.org/officeDocument/2006/relationships/hyperlink" Target="http://www.biografia.ru/" TargetMode="External"/><Relationship Id="rId15" Type="http://schemas.openxmlformats.org/officeDocument/2006/relationships/hyperlink" Target="http://www.encyclopedia.ru/index.html" TargetMode="External"/><Relationship Id="rId10" Type="http://schemas.openxmlformats.org/officeDocument/2006/relationships/hyperlink" Target="http://slova.org.ru/" TargetMode="External"/><Relationship Id="rId19" Type="http://schemas.openxmlformats.org/officeDocument/2006/relationships/hyperlink" Target="http://learn4you.ru/Course/Start+%D0%A0%D1%83%D1%81%D1%81%D0%BA%D0%B8%D0%B9+%D1%8F%D0%B7%D1%8B%D0%BA/" TargetMode="External"/><Relationship Id="rId4" Type="http://schemas.openxmlformats.org/officeDocument/2006/relationships/hyperlink" Target="http://lib.prosv.ru/" TargetMode="External"/><Relationship Id="rId9" Type="http://schemas.openxmlformats.org/officeDocument/2006/relationships/hyperlink" Target="http://www.klassika.ru/" TargetMode="External"/><Relationship Id="rId14" Type="http://schemas.openxmlformats.org/officeDocument/2006/relationships/hyperlink" Target="http://www.rubricon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chool-collection.edu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noblit.ru/" TargetMode="External"/><Relationship Id="rId13" Type="http://schemas.openxmlformats.org/officeDocument/2006/relationships/image" Target="../media/image9.gif"/><Relationship Id="rId3" Type="http://schemas.openxmlformats.org/officeDocument/2006/relationships/hyperlink" Target="http://feb-web.ru/" TargetMode="External"/><Relationship Id="rId7" Type="http://schemas.openxmlformats.org/officeDocument/2006/relationships/hyperlink" Target="http://litera.edu.ru/" TargetMode="External"/><Relationship Id="rId12" Type="http://schemas.openxmlformats.org/officeDocument/2006/relationships/image" Target="../media/image8.jpeg"/><Relationship Id="rId2" Type="http://schemas.openxmlformats.org/officeDocument/2006/relationships/hyperlink" Target="http://www.rulib.net/" TargetMode="External"/><Relationship Id="rId16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bliogid.ru/" TargetMode="External"/><Relationship Id="rId11" Type="http://schemas.openxmlformats.org/officeDocument/2006/relationships/image" Target="../media/image7.gif"/><Relationship Id="rId5" Type="http://schemas.openxmlformats.org/officeDocument/2006/relationships/hyperlink" Target="http://www.biografia.ru/" TargetMode="External"/><Relationship Id="rId15" Type="http://schemas.openxmlformats.org/officeDocument/2006/relationships/image" Target="../media/image11.gif"/><Relationship Id="rId10" Type="http://schemas.openxmlformats.org/officeDocument/2006/relationships/hyperlink" Target="http://slova.org.ru/" TargetMode="External"/><Relationship Id="rId4" Type="http://schemas.openxmlformats.org/officeDocument/2006/relationships/hyperlink" Target="http://lib.prosv.ru/" TargetMode="External"/><Relationship Id="rId9" Type="http://schemas.openxmlformats.org/officeDocument/2006/relationships/hyperlink" Target="http://www.klassika.ru/" TargetMode="External"/><Relationship Id="rId1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hyperlink" Target="http://www.gramma.ru/LIT/?id=3.0" TargetMode="External"/><Relationship Id="rId7" Type="http://schemas.openxmlformats.org/officeDocument/2006/relationships/hyperlink" Target="http://ru.wikipedia.org/wiki/" TargetMode="External"/><Relationship Id="rId12" Type="http://schemas.openxmlformats.org/officeDocument/2006/relationships/image" Target="../media/image17.jpeg"/><Relationship Id="rId2" Type="http://schemas.openxmlformats.org/officeDocument/2006/relationships/hyperlink" Target="http://www.gramot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cyclopedia.ru/index.html" TargetMode="External"/><Relationship Id="rId11" Type="http://schemas.openxmlformats.org/officeDocument/2006/relationships/image" Target="../media/image16.jpeg"/><Relationship Id="rId5" Type="http://schemas.openxmlformats.org/officeDocument/2006/relationships/hyperlink" Target="http://www.rubricon.com/" TargetMode="External"/><Relationship Id="rId10" Type="http://schemas.openxmlformats.org/officeDocument/2006/relationships/image" Target="../media/image15.gif"/><Relationship Id="rId4" Type="http://schemas.openxmlformats.org/officeDocument/2006/relationships/hyperlink" Target="http://www.krugosvet.ru/" TargetMode="External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audio.1c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obr.1c.ru/actionsReport.jsp?id=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1"/>
            <a:ext cx="8429684" cy="185738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Использование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электронных образовательных ресурсов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в обучении  русскому языку и литературе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детей с ограниченными возможностями здоровья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00430" y="3786190"/>
            <a:ext cx="4994282" cy="150019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Кузьмина Любовь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Декартовна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учитель русского языка и литературы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ГБОУ школы № 648 г. Санкт-Петербурга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DejaVu Serif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3" y="3500438"/>
            <a:ext cx="1518843" cy="1663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8683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Электронные учебники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8858280" cy="2357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Русская литература 20 века. Практикум.</a:t>
            </a:r>
            <a:r>
              <a:rPr lang="en-US" sz="2000" dirty="0" smtClean="0">
                <a:hlinkClick r:id="rId2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http://www.prosv.ru/ebooks/Kunarev_Rus-lit_XXv/index.html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 Русская литература XVIII–XX веков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(для презентаций, уроков и ЕГЭ 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http://a4-format.ru/index.php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Загоровская О. В. Готовься к ЕГЭ. Часть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учебникcov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0232" y="3929066"/>
            <a:ext cx="1666876" cy="2520317"/>
          </a:xfrm>
          <a:prstGeom prst="rect">
            <a:avLst/>
          </a:prstGeom>
        </p:spPr>
      </p:pic>
      <p:pic>
        <p:nvPicPr>
          <p:cNvPr id="5" name="Рисунок 4" descr="загоровская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3504" y="3929066"/>
            <a:ext cx="1668942" cy="2616351"/>
          </a:xfrm>
          <a:prstGeom prst="rect">
            <a:avLst/>
          </a:prstGeom>
        </p:spPr>
      </p:pic>
      <p:pic>
        <p:nvPicPr>
          <p:cNvPr id="6" name="Рисунок 5" descr="а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472" y="642918"/>
            <a:ext cx="1295238" cy="736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000108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Презентации  можно создавать самим в программе </a:t>
            </a:r>
            <a:r>
              <a:rPr lang="en-US" sz="2000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Microsoft PowerPoint</a:t>
            </a:r>
            <a:r>
              <a:rPr lang="ru-RU" sz="2000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. Пример: презентация к уроку литературы в 6 классе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Личность и судьба поэта. Мотив   одиночества  в лирике Лермонтова».</a:t>
            </a:r>
            <a:endParaRPr lang="ru-RU" sz="2000" dirty="0" smtClean="0">
              <a:latin typeface="Times New Roman" pitchFamily="18" charset="0"/>
              <a:ea typeface="DejaVu Serif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01056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Собственные презентации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лермонтов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2090947"/>
            <a:ext cx="6132702" cy="4586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15436" cy="14287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Презентации,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по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дготовленные другими учителями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357298"/>
            <a:ext cx="90011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воспользоваться презентациями, подготовленными другими учителями или учениками и выложенными в открытом доступе на разных учительских сайтах. Бесплатный школьный портал  «Про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Школу.ру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http://www.proshkolu.ru/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«Педсовет»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http://pedsovet.org/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«Открытый класс»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http://www.openclass.ru/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                                                                            На этих образовательных сайтах необходима регистрация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рош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4500570"/>
            <a:ext cx="2171700" cy="723900"/>
          </a:xfrm>
          <a:prstGeom prst="rect">
            <a:avLst/>
          </a:prstGeom>
        </p:spPr>
      </p:pic>
      <p:pic>
        <p:nvPicPr>
          <p:cNvPr id="5" name="Рисунок 4" descr="gtlcjdt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3286124"/>
            <a:ext cx="5929354" cy="3253343"/>
          </a:xfrm>
          <a:prstGeom prst="rect">
            <a:avLst/>
          </a:prstGeom>
        </p:spPr>
      </p:pic>
      <p:pic>
        <p:nvPicPr>
          <p:cNvPr id="6" name="Рисунок 5" descr="отк класс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132" y="2285992"/>
            <a:ext cx="3438516" cy="575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320"/>
            <a:ext cx="8790844" cy="7257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Мультимедиа ресурсы (ОМС)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00108"/>
            <a:ext cx="8715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Вместо презентаций можно пользоваться открытыми образовательными модульными мультимедиа системами (ОМС), которые выложены в свободном доступе  на сайте федерального центра информационных образовательных ресурсов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http://fcior.edu.ru/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учебный модуль автономен и представляет собой законченный интерактивный мультимедиа продукт, нацеленный на решение определенной учебной задачи. Для воспроизведения учебного модуля на компьютере требуется предварительно установить специальный программный продукт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ОМС-плеер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сио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3143248"/>
            <a:ext cx="6357983" cy="3299459"/>
          </a:xfrm>
          <a:prstGeom prst="rect">
            <a:avLst/>
          </a:prstGeom>
        </p:spPr>
      </p:pic>
      <p:pic>
        <p:nvPicPr>
          <p:cNvPr id="6" name="Рисунок 5" descr="фси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42852"/>
            <a:ext cx="795333" cy="795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857232"/>
            <a:ext cx="8929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ОМС информационного типа  возможно использовать во время информационной части урока.   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Например: на уроке литературы в 9 классе «Личность и судьба Михаила Юрьевича Лермонтова».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М. Ю. Лермонтов.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oms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уроке русского языка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объяснении темы «Безударные гласные» в 5 классе.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Безударные гласные.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oms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детей с ОВЗ разработаны специальные учебные модули.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Безударные гласные для уч-ся с ОВЗ .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oms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0"/>
            <a:ext cx="7433522" cy="107154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ОМС информационного типа.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фси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42852"/>
            <a:ext cx="1000099" cy="1000099"/>
          </a:xfrm>
          <a:prstGeom prst="rect">
            <a:avLst/>
          </a:prstGeom>
        </p:spPr>
      </p:pic>
      <p:pic>
        <p:nvPicPr>
          <p:cNvPr id="7" name="Рисунок 6" descr="омс лер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3857628"/>
            <a:ext cx="4142112" cy="2753334"/>
          </a:xfrm>
          <a:prstGeom prst="rect">
            <a:avLst/>
          </a:prstGeom>
        </p:spPr>
      </p:pic>
      <p:pic>
        <p:nvPicPr>
          <p:cNvPr id="8" name="Рисунок 7" descr="омс овз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4" y="3857628"/>
            <a:ext cx="4071966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357298"/>
            <a:ext cx="878684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Практические ОМС могут быть разного вида.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Тренажёр для заучивания стихотворения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наизусть: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Парус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oms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Тест по изученному материалу: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Герой нашего времени.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oms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Практическая работа по сопоставлению изученного: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Сопоставление лирики Лермонтова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романа.oms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учеников, затрудняющихся в освоении предмета на базовом уровне: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Практическое задание.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oms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Для углублённого изучения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предмета: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Правописание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 предлогов.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oms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Практические и контрольные задания отличаются количеством попыток прохождения задания.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0"/>
            <a:ext cx="7647836" cy="141732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ОМС практического и контрольного типов.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фсио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142852"/>
            <a:ext cx="1000132" cy="1000132"/>
          </a:xfrm>
          <a:prstGeom prst="rect">
            <a:avLst/>
          </a:prstGeom>
        </p:spPr>
      </p:pic>
      <p:pic>
        <p:nvPicPr>
          <p:cNvPr id="6" name="Рисунок 5" descr="тренажёр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4572008"/>
            <a:ext cx="3429024" cy="2152330"/>
          </a:xfrm>
          <a:prstGeom prst="rect">
            <a:avLst/>
          </a:prstGeom>
        </p:spPr>
      </p:pic>
      <p:pic>
        <p:nvPicPr>
          <p:cNvPr id="7" name="Рисунок 6" descr="омс тест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0342" y="4286256"/>
            <a:ext cx="4880968" cy="2345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4572032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Видео-уроки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14423"/>
            <a:ext cx="82153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образовательных сайтах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Learn4You.ru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http://www.interneturok.ru/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открытом доступе выложены видео-лекции по всем предметам.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literatura-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4000504"/>
            <a:ext cx="1333500" cy="1504950"/>
          </a:xfrm>
          <a:prstGeom prst="rect">
            <a:avLst/>
          </a:prstGeom>
        </p:spPr>
      </p:pic>
      <p:pic>
        <p:nvPicPr>
          <p:cNvPr id="8" name="Рисунок 7" descr="интерурок блямб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285728"/>
            <a:ext cx="2876550" cy="723900"/>
          </a:xfrm>
          <a:prstGeom prst="rect">
            <a:avLst/>
          </a:prstGeom>
        </p:spPr>
      </p:pic>
      <p:pic>
        <p:nvPicPr>
          <p:cNvPr id="9" name="Рисунок 8" descr="russian-boo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8082" y="2071678"/>
            <a:ext cx="1333500" cy="1504950"/>
          </a:xfrm>
          <a:prstGeom prst="rect">
            <a:avLst/>
          </a:prstGeom>
        </p:spPr>
      </p:pic>
      <p:pic>
        <p:nvPicPr>
          <p:cNvPr id="12" name="Рисунок 11" descr="видео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96" y="2143116"/>
            <a:ext cx="5273020" cy="4286256"/>
          </a:xfrm>
          <a:prstGeom prst="rect">
            <a:avLst/>
          </a:prstGeom>
        </p:spPr>
      </p:pic>
      <p:pic>
        <p:nvPicPr>
          <p:cNvPr id="13" name="Рисунок 12" descr="блямба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472" y="285728"/>
            <a:ext cx="1676400" cy="62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Всероссийская бесплатная образовательная сеть «Дневник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00175"/>
            <a:ext cx="84296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вышеперечисленные ЭОР или ссылки на них можно отправить ученикам. Для этого я пользуюсь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Интернет-порталом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Дневник.ру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Это уникальный Интернет-проект, целью которого является создание единой образовательной сети для всех участников образовательного процесса.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невни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571876"/>
            <a:ext cx="4676775" cy="2705100"/>
          </a:xfrm>
          <a:prstGeom prst="rect">
            <a:avLst/>
          </a:prstGeom>
        </p:spPr>
      </p:pic>
      <p:pic>
        <p:nvPicPr>
          <p:cNvPr id="7" name="Рисунок 6" descr="дневник ру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1085850" cy="10858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2928934"/>
            <a:ext cx="1855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http://dnevnik.ru/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8072462" cy="8686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Домашние задания в «Дневнике»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142984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этом сайте каждой школе отведено своё пространство. Имеется виртуальная учительская, классы с учениками, возможна связь с родителями. Расписание уроков, оценки, домашние задания – как в настоящей школе.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100" y="6286520"/>
            <a:ext cx="814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http://schools.dnevnik.ru/homework.aspx?school=3891&amp;works=77463023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дневник ру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52"/>
            <a:ext cx="1085850" cy="1085850"/>
          </a:xfrm>
          <a:prstGeom prst="rect">
            <a:avLst/>
          </a:prstGeom>
        </p:spPr>
      </p:pic>
      <p:pic>
        <p:nvPicPr>
          <p:cNvPr id="7" name="Рисунок 6" descr="дз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2428868"/>
            <a:ext cx="5857916" cy="3605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8683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Общение в «Дневнике»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невник ру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52"/>
            <a:ext cx="1085850" cy="1085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1214422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помощью системы сообщений в «Дневнике» можно получать выполненные домашние задания от учеников и корректировать их.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ерепис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97" y="2000240"/>
            <a:ext cx="8113421" cy="4672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7000924" cy="13684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ГБОУ школа №648 г. Санкт-Петербурга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714488"/>
            <a:ext cx="9001156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  В 2011-2012 учебном году наша школа включилась в проект                                «Дистанционное обучение детей-инвалидов».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500306"/>
            <a:ext cx="7145077" cy="4117822"/>
          </a:xfrm>
          <a:prstGeom prst="rect">
            <a:avLst/>
          </a:prstGeom>
        </p:spPr>
      </p:pic>
      <p:pic>
        <p:nvPicPr>
          <p:cNvPr id="6" name="Рисунок 5" descr="sova_na_fon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1514475" cy="143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7286676" cy="78581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Интерактивные тесты в «Дневнике»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736"/>
            <a:ext cx="850112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«Дневнике» можно создавать интерактивные тесты для своих учащихся: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http://tests.dnevnik.ru/?folder=my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pic>
        <p:nvPicPr>
          <p:cNvPr id="7" name="Рисунок 6" descr="тес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571744"/>
            <a:ext cx="7990590" cy="3857652"/>
          </a:xfrm>
          <a:prstGeom prst="rect">
            <a:avLst/>
          </a:prstGeom>
        </p:spPr>
      </p:pic>
      <p:pic>
        <p:nvPicPr>
          <p:cNvPr id="8" name="Рисунок 7" descr="дневник ру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14290"/>
            <a:ext cx="1085850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258072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«Дневник» - выпускникам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92867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тех, кто хочет попробовать свои силы перед сдачей ЕГЭ, создатели «Дневника» предусмотрели специальную страницу, на которой можно пройти интерактивный тест в виде ЕГЭ по русскому языку: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http://tests.dnevnik.ru/?cat=ege&amp;testtypegroup=1&amp;testSubject=6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дневник ру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52"/>
            <a:ext cx="857256" cy="857256"/>
          </a:xfrm>
          <a:prstGeom prst="rect">
            <a:avLst/>
          </a:prstGeom>
        </p:spPr>
      </p:pic>
      <p:pic>
        <p:nvPicPr>
          <p:cNvPr id="7" name="Рисунок 6" descr="tu'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214554"/>
            <a:ext cx="8620448" cy="4300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142852"/>
            <a:ext cx="5143536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выпускников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000108"/>
            <a:ext cx="9001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Официальный сайт Федерального института педагогических измерений (ФИПИ)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http://www.fipi.ru/view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предназначен специально для тех, кто собирается сдавать ЕГЭ и ГИА..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ип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35" y="2000240"/>
            <a:ext cx="6221027" cy="4714884"/>
          </a:xfrm>
          <a:prstGeom prst="rect">
            <a:avLst/>
          </a:prstGeom>
        </p:spPr>
      </p:pic>
      <p:pic>
        <p:nvPicPr>
          <p:cNvPr id="9" name="Рисунок 8" descr="фип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42852"/>
            <a:ext cx="1865606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929586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ГБОУ Центр образования г. Москвы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«Технологии обучения»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 в системе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MOODLE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928934"/>
            <a:ext cx="5152733" cy="3638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1857364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предоставляет доступ к коллекции ЭОР на сайте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http://iclass.home-edu.ru/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участникам мероприятия «Развитие дистанционного образования детей-инвалидов»  по заказу Министерства образования и науки РФ </a:t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85794"/>
            <a:ext cx="1885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КМ-школа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информационный интегрированный продукт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428736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комплексный проект информатизации школьных учреждений: на базе программ КМ-школы можно создавать школьные сайты, побыть на любом уроке: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http://www.km-school.ru/r1/general/index.asp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500306"/>
            <a:ext cx="5643602" cy="404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km_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14290"/>
            <a:ext cx="750881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724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 диски по русскому языку и литературе.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ducation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5429264"/>
            <a:ext cx="4524375" cy="638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4500570"/>
            <a:ext cx="9501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разработанные на технологиях фирмы "1С" продукты входит серия  «1С Школа».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www.obr.1c.ru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учитель 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00438"/>
            <a:ext cx="1071570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3286124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Издательство «Учитель» предлагает широкий ассортимент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изданий 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http://www.uchitel-izd.ru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643050"/>
            <a:ext cx="6500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Компания «Кирилл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является ведущим разработчиком и производителем электронных изданий на всех технологических платформах и  выпустила более 300 электронных изданий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http://www.km-school.ru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km-school.ru/company/lo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1500174"/>
            <a:ext cx="104775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Электронные образовательные СМИ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928926" y="1214422"/>
            <a:ext cx="6215074" cy="4286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Журнал «Русский язык. Всё для учителя».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http://www.e-osnova.ru/journal/4/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Электронная версия журнала «Русский язык».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http://rus.1september.ru/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Электронная версия журнала «Литература».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http://lit.1september.ru/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Журнал для детей «Костёр»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http://www.kostyor.ru/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«Большая перемена» –сайт для школьников и их родителей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http://www.newseducation.ru/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«Учительская газета»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http://www.ug.ru/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«Учительский журнал»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 http://www.teacherjournal.ru/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остёр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786" y="1285860"/>
            <a:ext cx="1428750" cy="371475"/>
          </a:xfrm>
          <a:prstGeom prst="rect">
            <a:avLst/>
          </a:prstGeom>
        </p:spPr>
      </p:pic>
      <p:pic>
        <p:nvPicPr>
          <p:cNvPr id="5" name="Рисунок 4" descr="бп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662" y="5429264"/>
            <a:ext cx="7096125" cy="1143000"/>
          </a:xfrm>
          <a:prstGeom prst="rect">
            <a:avLst/>
          </a:prstGeom>
        </p:spPr>
      </p:pic>
      <p:pic>
        <p:nvPicPr>
          <p:cNvPr id="6" name="Рисунок 5" descr="иду л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7290" y="3286124"/>
            <a:ext cx="1587511" cy="1428759"/>
          </a:xfrm>
          <a:prstGeom prst="rect">
            <a:avLst/>
          </a:prstGeom>
        </p:spPr>
      </p:pic>
      <p:pic>
        <p:nvPicPr>
          <p:cNvPr id="7" name="Рисунок 6" descr="иду р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282" y="1785926"/>
            <a:ext cx="1516073" cy="1364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1357298"/>
            <a:ext cx="800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8572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Интернет-ресурсы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00108"/>
            <a:ext cx="9572692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Образовательные сайты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Единая коллекция цифровых образовательных ресурсов (ЦОР) 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school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collection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edu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Федеральный центр информационных образовательных ресурсов 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fcior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edu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Официальный сайт Федерального института педагогических измерений 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fipi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view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Всероссийская бесплатная образовательная сеть «Дневник» Всероссийская бесплатная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образовательная сеть «Дневник» 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http://dnevnik.ru/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ГБОУ Центр образования «Технологии обучения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iclass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home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edu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КМ-школа 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km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school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r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1/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general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index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asp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Бесплатный школьный портал  «Про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Школу.ру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proshkolu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«Педсовет»   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://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pedsovet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org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«Открытый класс»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openclass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Электронные образовательные СМИ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Журнал «Русский язык. Всё для учителя»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e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-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osnova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journal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/4/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Электронная версия журнала «Русский язык».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://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rus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.1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september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Электронная версия журнала «Литература».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lit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.1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3"/>
              </a:rPr>
              <a:t>september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3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Журнал для детей «Костёр»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kostyor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«Большая перемена» –сайт для школьников и их родителей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newseducation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6.«Учительская газета»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ug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7.«Учительский журнал»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 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7"/>
              </a:rPr>
              <a:t>teacherjournal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7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/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Издательство «Учитель»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8"/>
              </a:rPr>
              <a:t> http://www.uchitel-izd.ru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«1С Школа»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 www.obr.1c.ru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/>
          </a:p>
          <a:p>
            <a:endParaRPr lang="ru-RU" sz="1600" u="sng" dirty="0" smtClean="0"/>
          </a:p>
          <a:p>
            <a:endParaRPr lang="ru-RU" sz="1600" u="sng" dirty="0" smtClean="0"/>
          </a:p>
          <a:p>
            <a:endParaRPr lang="ru-RU" sz="1600" dirty="0" smtClean="0"/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14338"/>
            <a:ext cx="7772400" cy="11430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Интернет-ресурсы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00108"/>
            <a:ext cx="9501222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Электронные библиотеки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1. Российская литературная сеть.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rulib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net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2. ФЭБ: литература и фольклор.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feb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web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3. Просвещение. Школьная библиотека.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lib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prosv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4.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Биография.ру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biografia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5.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Библиогид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Книга и дети. 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bibliogid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6. Коллекция: русская и зарубежная литература   для школы.  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litera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edu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7. Лауреаты Нобелевской премии в области литературы.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 noblit.ru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8.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Классика.ру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www.klassika.ru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9. «Слова»-поэзия Серебряного века. 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Slova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Электронные словари и энциклопедии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1. «ГРАМОТА.РУ – русский язык для всех»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gramota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2. « Словарь литературоведческих терминов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gramma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LIT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/?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id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=3.0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3. Универсальная научно-популярная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онлайн-энциклопедия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Кругосвет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 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3"/>
              </a:rPr>
              <a:t>krugosvet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3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4. «Рубикон» – крупнейший энциклопедический ресурс Интернета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rubricon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com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5. «Мир энциклопедий»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encyclopedia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index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html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6. 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Википедия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свободная энциклопедия 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wikipedia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org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wiki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Электронные учебники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1. Русская литература 20 века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u="sng" smtClean="0">
                <a:latin typeface="Times New Roman" pitchFamily="18" charset="0"/>
                <a:cs typeface="Times New Roman" pitchFamily="18" charset="0"/>
                <a:hlinkClick r:id="rId17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7"/>
              </a:rPr>
              <a:t>prosv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7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/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7"/>
              </a:rPr>
              <a:t>ebooks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/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7"/>
              </a:rPr>
              <a:t>Kunarev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_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7"/>
              </a:rPr>
              <a:t>Rus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-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lit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_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7"/>
              </a:rPr>
              <a:t>XXv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index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html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2. Русская литература XVIII–XX веков (для презентаций, уроков и ЕГЭ ) </a:t>
            </a:r>
            <a:r>
              <a:rPr lang="en-US" sz="1600" dirty="0" smtClean="0">
                <a:hlinkClick r:id="rId18"/>
              </a:rPr>
              <a:t>http://a4-format.ru/index.php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Видео-лекции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1.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Learn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4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You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19"/>
              </a:rPr>
              <a:t>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2.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0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0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0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20"/>
              </a:rPr>
              <a:t>interneturok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0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20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0"/>
              </a:rPr>
              <a:t>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571480"/>
            <a:ext cx="8143932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8596" y="785794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Виды электронных образовательных ресурсов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2357430"/>
            <a:ext cx="2428892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4282" y="264318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Текстографические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57356" y="4786322"/>
            <a:ext cx="2071702" cy="7143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7356" y="492919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Гипертекстовые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43240" y="2714620"/>
            <a:ext cx="2428892" cy="92869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714744" y="292893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Звуковые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29190" y="4714884"/>
            <a:ext cx="2071702" cy="7143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724796" y="115250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000628" y="492919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15074" y="1857364"/>
            <a:ext cx="2500330" cy="8572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286512" y="214311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72264" y="3214686"/>
            <a:ext cx="221457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открытые образовательные мультимедиа системы (ОМС), презентации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429124" y="6072206"/>
            <a:ext cx="33575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кинофильмы, мультфильмы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285852" y="6072206"/>
            <a:ext cx="30718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электронные энциклопедии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42844" y="3857628"/>
            <a:ext cx="221457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электронные книги, словари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286116" y="3929066"/>
            <a:ext cx="22860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аудиокниги, музыка</a:t>
            </a:r>
            <a:endParaRPr lang="ru-RU" dirty="0"/>
          </a:p>
        </p:txBody>
      </p:sp>
      <p:cxnSp>
        <p:nvCxnSpPr>
          <p:cNvPr id="66" name="Прямая со стрелкой 65"/>
          <p:cNvCxnSpPr>
            <a:stCxn id="13" idx="2"/>
            <a:endCxn id="30" idx="0"/>
          </p:cNvCxnSpPr>
          <p:nvPr/>
        </p:nvCxnSpPr>
        <p:spPr>
          <a:xfrm rot="5400000">
            <a:off x="1046532" y="3475432"/>
            <a:ext cx="585798" cy="1785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16" idx="2"/>
            <a:endCxn id="29" idx="0"/>
          </p:cNvCxnSpPr>
          <p:nvPr/>
        </p:nvCxnSpPr>
        <p:spPr>
          <a:xfrm rot="5400000">
            <a:off x="2571736" y="5750735"/>
            <a:ext cx="571504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18" idx="2"/>
            <a:endCxn id="31" idx="0"/>
          </p:cNvCxnSpPr>
          <p:nvPr/>
        </p:nvCxnSpPr>
        <p:spPr>
          <a:xfrm rot="16200000" flipH="1">
            <a:off x="4250529" y="3750471"/>
            <a:ext cx="285752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20" idx="2"/>
            <a:endCxn id="28" idx="0"/>
          </p:cNvCxnSpPr>
          <p:nvPr/>
        </p:nvCxnSpPr>
        <p:spPr>
          <a:xfrm rot="16200000" flipH="1">
            <a:off x="5715008" y="5679297"/>
            <a:ext cx="642942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24" idx="2"/>
            <a:endCxn id="27" idx="0"/>
          </p:cNvCxnSpPr>
          <p:nvPr/>
        </p:nvCxnSpPr>
        <p:spPr>
          <a:xfrm rot="16200000" flipH="1">
            <a:off x="7322363" y="2857496"/>
            <a:ext cx="500066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>
            <a:endCxn id="13" idx="0"/>
          </p:cNvCxnSpPr>
          <p:nvPr/>
        </p:nvCxnSpPr>
        <p:spPr>
          <a:xfrm rot="5400000">
            <a:off x="1178695" y="1750207"/>
            <a:ext cx="857256" cy="35719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>
            <a:off x="7143768" y="1500175"/>
            <a:ext cx="428630" cy="35719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>
            <a:endCxn id="16" idx="0"/>
          </p:cNvCxnSpPr>
          <p:nvPr/>
        </p:nvCxnSpPr>
        <p:spPr>
          <a:xfrm rot="5400000">
            <a:off x="1267994" y="3125388"/>
            <a:ext cx="3286147" cy="3572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endCxn id="20" idx="0"/>
          </p:cNvCxnSpPr>
          <p:nvPr/>
        </p:nvCxnSpPr>
        <p:spPr>
          <a:xfrm rot="16200000" flipH="1">
            <a:off x="4196950" y="2946793"/>
            <a:ext cx="3214710" cy="32147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endCxn id="18" idx="0"/>
          </p:cNvCxnSpPr>
          <p:nvPr/>
        </p:nvCxnSpPr>
        <p:spPr>
          <a:xfrm rot="5400000">
            <a:off x="3750463" y="2107397"/>
            <a:ext cx="1214446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786742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Единая коллекция цифровых образовательных ресурсов (ЦОР)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285860"/>
            <a:ext cx="9001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Единой коллекции размещено более 111 000 цифровых образовательных ресурсов практически по всем предметам базисного учебного плана.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http://school-collection.edu.ru/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цор блямб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1047750" cy="1076325"/>
          </a:xfrm>
          <a:prstGeom prst="rect">
            <a:avLst/>
          </a:prstGeom>
        </p:spPr>
      </p:pic>
      <p:pic>
        <p:nvPicPr>
          <p:cNvPr id="8" name="Рисунок 7" descr="цо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071678"/>
            <a:ext cx="8039814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68643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Электронные библиотеки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71802" y="1071546"/>
            <a:ext cx="6286544" cy="52292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начале учебного года ученикам даю адреса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сайтов электронных библиотек.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1.Российская литературная сеть.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 www.rulib.net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9496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2.ФЭБ: литература и фольклор.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 feb-web.ru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9496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3. Просвещение. Школьная библиотека.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lib.prosv.ru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4.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Биография.ру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www.biografia.ru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5.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Библиогид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Книга и дети.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bibliogid.ru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6. Коллекция: русская и зарубежная литература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школы.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litera.edu.ru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7. Лауреаты Нобелевской премии в области литературы.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 noblit.ru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8.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Классика.ру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9"/>
              </a:rPr>
              <a:t>www.klassika.ru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9. «Слова»-поэзия Серебряного века.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0"/>
              </a:rPr>
              <a:t>slova.org.ru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иб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034" y="1928802"/>
            <a:ext cx="1885950" cy="447675"/>
          </a:xfrm>
          <a:prstGeom prst="rect">
            <a:avLst/>
          </a:prstGeom>
        </p:spPr>
      </p:pic>
      <p:pic>
        <p:nvPicPr>
          <p:cNvPr id="6" name="Рисунок 5" descr="шб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8596" y="357166"/>
            <a:ext cx="2643206" cy="699525"/>
          </a:xfrm>
          <a:prstGeom prst="rect">
            <a:avLst/>
          </a:prstGeom>
        </p:spPr>
      </p:pic>
      <p:pic>
        <p:nvPicPr>
          <p:cNvPr id="7" name="Рисунок 6" descr="фб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034" y="3929066"/>
            <a:ext cx="581025" cy="742950"/>
          </a:xfrm>
          <a:prstGeom prst="rect">
            <a:avLst/>
          </a:prstGeom>
        </p:spPr>
      </p:pic>
      <p:pic>
        <p:nvPicPr>
          <p:cNvPr id="8" name="Рисунок 7" descr="классика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0034" y="4929198"/>
            <a:ext cx="2895600" cy="723900"/>
          </a:xfrm>
          <a:prstGeom prst="rect">
            <a:avLst/>
          </a:prstGeom>
        </p:spPr>
      </p:pic>
      <p:pic>
        <p:nvPicPr>
          <p:cNvPr id="9" name="Рисунок 8" descr="сер.век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4282" y="5715016"/>
            <a:ext cx="1724025" cy="876300"/>
          </a:xfrm>
          <a:prstGeom prst="rect">
            <a:avLst/>
          </a:prstGeom>
        </p:spPr>
      </p:pic>
      <p:pic>
        <p:nvPicPr>
          <p:cNvPr id="10" name="Рисунок 9" descr="библио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0034" y="2714620"/>
            <a:ext cx="128587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42852"/>
            <a:ext cx="5929354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Электронные словари и энциклопедии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85918" y="1285860"/>
            <a:ext cx="7147770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Показываю справочно-информационный портал  «ГРАМОТА.РУ – русский язык для всех»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www.gramota.ru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, на котором в режиме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можно проверить написание любого слова, узнать его толкование, подобрать к нему синонимы, антонимы, паронимы.</a:t>
            </a:r>
          </a:p>
          <a:p>
            <a:pPr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Для уроков литературы будет нужен « Словарь литературоведческих терминов</a:t>
            </a:r>
            <a:r>
              <a:rPr lang="en-US" sz="2000" dirty="0" smtClean="0">
                <a:hlinkClick r:id="rId3"/>
              </a:rPr>
              <a:t> </a:t>
            </a:r>
            <a:r>
              <a:rPr lang="ru-RU" sz="2000" dirty="0" smtClean="0">
                <a:hlinkClick r:id="rId3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www.gramma.ru/LIT/?id=3.0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Знакомлю с сайтами, где можно почерпнуть энциклопедические знания.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Универсальная научно-популярная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онлайн-энциклопедия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Кругосвет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dirty="0" smtClean="0">
                <a:hlinkClick r:id="rId4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www.krugosvet.ru/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«Рубикон» – крупнейший энциклопедический ресурс Интернета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www.rubricon.com/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«Мир энциклопедий»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www.encyclopedia.ru/index.html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Википедия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свободная энциклопедия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ru.wikipedia.org/wiki/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ogo-gramota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910" y="571480"/>
            <a:ext cx="1828800" cy="409575"/>
          </a:xfrm>
          <a:prstGeom prst="rect">
            <a:avLst/>
          </a:prstGeom>
        </p:spPr>
      </p:pic>
      <p:pic>
        <p:nvPicPr>
          <p:cNvPr id="6" name="Рисунок 5" descr="энцик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662" y="3929066"/>
            <a:ext cx="400050" cy="400050"/>
          </a:xfrm>
          <a:prstGeom prst="rect">
            <a:avLst/>
          </a:prstGeom>
        </p:spPr>
      </p:pic>
      <p:pic>
        <p:nvPicPr>
          <p:cNvPr id="7" name="Рисунок 6" descr="rubr3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348" y="2500306"/>
            <a:ext cx="771525" cy="771525"/>
          </a:xfrm>
          <a:prstGeom prst="rect">
            <a:avLst/>
          </a:prstGeom>
        </p:spPr>
      </p:pic>
      <p:pic>
        <p:nvPicPr>
          <p:cNvPr id="9" name="Рисунок 8" descr="вики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596" y="4786322"/>
            <a:ext cx="1447800" cy="1447800"/>
          </a:xfrm>
          <a:prstGeom prst="rect">
            <a:avLst/>
          </a:prstGeom>
        </p:spPr>
      </p:pic>
      <p:pic>
        <p:nvPicPr>
          <p:cNvPr id="10" name="Рисунок 9" descr="прооверка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720" y="1571612"/>
            <a:ext cx="1809750" cy="36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14290"/>
            <a:ext cx="5857916" cy="13573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Аудиокниги к уроку литературы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647968" cy="4800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Примеры заданий по работе с аудиокнигой на уроке: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1.Прослушайте отрывок аудиокниги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аудиоспектакля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Опишите ваши впечатления. Насколько, по вашему мнению, исполнение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аудиопроизведения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повлияло на ваши впечатления от услышанного?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2.Прослушайте отрывки двух разных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аудиопроизведений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Сравните стили их исполнения. Чем, на ваш взгляд, вызваны указанные вами сходства и различия?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3.Прослушайте отрывок аудиокниги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аудиоспектакля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Опишите художественные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приемы:автора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группы постановки — режиссера, композитора, артиста (артистов). С какой целью применены эти приемы? Как сочетаются между собой художественные приемы автора и постановщиков?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http://audio.1c.ru/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аудио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290"/>
            <a:ext cx="2428892" cy="1229917"/>
          </a:xfrm>
          <a:prstGeom prst="rect">
            <a:avLst/>
          </a:prstGeom>
        </p:spPr>
      </p:pic>
      <p:pic>
        <p:nvPicPr>
          <p:cNvPr id="5" name="Рисунок 4" descr="audio1c_forOnline1c_v12_120i9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5500702"/>
            <a:ext cx="114300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5572164" cy="868346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Аудиоэкскурсии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9144064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уроках литературы будут полезны литературные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аудиоэкскурсии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такие как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Булгаковская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Москва»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«Петербург Достоевского».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http://obr.1c.ru/actionsReport.jsp?id=38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ulgakovMoscow_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794145"/>
            <a:ext cx="3857652" cy="3420937"/>
          </a:xfrm>
          <a:prstGeom prst="rect">
            <a:avLst/>
          </a:prstGeom>
        </p:spPr>
      </p:pic>
      <p:pic>
        <p:nvPicPr>
          <p:cNvPr id="5" name="Рисунок 4" descr="Спб дост.jpg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642910" y="2786058"/>
            <a:ext cx="3429024" cy="3429024"/>
          </a:xfrm>
          <a:prstGeom prst="rect">
            <a:avLst/>
          </a:prstGeom>
        </p:spPr>
      </p:pic>
      <p:pic>
        <p:nvPicPr>
          <p:cNvPr id="6" name="Рисунок 5" descr="аудио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14290"/>
            <a:ext cx="2357454" cy="1193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6186502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Песни на стихи известных поэтов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142984"/>
            <a:ext cx="8647968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учеников с песнями на стихи прекрасных русских поэтов С. Есенина, М, Цветаевой, Заболоцкого и других – ещё одна возможность расширить границы урока за счёт использования ЭОР.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рошколу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6" name="Рисунок 5" descr="песн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910" y="2357430"/>
            <a:ext cx="4955486" cy="4252912"/>
          </a:xfrm>
          <a:prstGeom prst="rect">
            <a:avLst/>
          </a:prstGeom>
        </p:spPr>
      </p:pic>
      <p:pic>
        <p:nvPicPr>
          <p:cNvPr id="7" name="Рисунок 6" descr="прош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85728"/>
            <a:ext cx="2171700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B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1986</TotalTime>
  <Words>1438</Words>
  <Application>Microsoft Office PowerPoint</Application>
  <PresentationFormat>Экран (4:3)</PresentationFormat>
  <Paragraphs>194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Справедливость</vt:lpstr>
      <vt:lpstr>Использование электронных образовательных ресурсов  в обучении  русскому языку и литературе  детей с ограниченными возможностями здоровья</vt:lpstr>
      <vt:lpstr>ГБОУ школа №648 г. Санкт-Петербурга</vt:lpstr>
      <vt:lpstr>Слайд 3</vt:lpstr>
      <vt:lpstr>Единая коллекция цифровых образовательных ресурсов (ЦОР)</vt:lpstr>
      <vt:lpstr>Электронные библиотеки</vt:lpstr>
      <vt:lpstr>Электронные словари и энциклопедии</vt:lpstr>
      <vt:lpstr>Аудиокниги к уроку литературы</vt:lpstr>
      <vt:lpstr>Аудиоэкскурсии</vt:lpstr>
      <vt:lpstr>Песни на стихи известных поэтов</vt:lpstr>
      <vt:lpstr>Электронные учебники</vt:lpstr>
      <vt:lpstr>  Собственные презентации</vt:lpstr>
      <vt:lpstr>Презентации, подготовленные другими учителями</vt:lpstr>
      <vt:lpstr>Мультимедиа ресурсы (ОМС)</vt:lpstr>
      <vt:lpstr>ОМС информационного типа.</vt:lpstr>
      <vt:lpstr>ОМС практического и контрольного типов.</vt:lpstr>
      <vt:lpstr>Видео-уроки</vt:lpstr>
      <vt:lpstr>Всероссийская бесплатная образовательная сеть «Дневник»</vt:lpstr>
      <vt:lpstr>Домашние задания в «Дневнике»</vt:lpstr>
      <vt:lpstr>Общение в «Дневнике»</vt:lpstr>
      <vt:lpstr>Интерактивные тесты в «Дневнике»</vt:lpstr>
      <vt:lpstr>«Дневник» - выпускникам</vt:lpstr>
      <vt:lpstr>Для выпускников</vt:lpstr>
      <vt:lpstr>ГБОУ Центр образования г. Москвы  «Технологии обучения» I-школа в системе MOODLE   </vt:lpstr>
      <vt:lpstr>КМ-школа – информационный интегрированный продукт</vt:lpstr>
      <vt:lpstr>Обучающие диски по русскому языку и литературе.</vt:lpstr>
      <vt:lpstr>Электронные образовательные СМИ</vt:lpstr>
      <vt:lpstr>Интернет-ресурсы</vt:lpstr>
      <vt:lpstr>Интернет-ресурсы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элементов технологии до на уроках р и л</dc:title>
  <dc:creator>Методист</dc:creator>
  <cp:lastModifiedBy>КИП</cp:lastModifiedBy>
  <cp:revision>219</cp:revision>
  <dcterms:created xsi:type="dcterms:W3CDTF">2011-03-23T13:11:52Z</dcterms:created>
  <dcterms:modified xsi:type="dcterms:W3CDTF">2012-04-17T19:02:46Z</dcterms:modified>
</cp:coreProperties>
</file>