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5"/>
  </p:notesMasterIdLst>
  <p:sldIdLst>
    <p:sldId id="256" r:id="rId2"/>
    <p:sldId id="270" r:id="rId3"/>
    <p:sldId id="257" r:id="rId4"/>
    <p:sldId id="266" r:id="rId5"/>
    <p:sldId id="260" r:id="rId6"/>
    <p:sldId id="258" r:id="rId7"/>
    <p:sldId id="262" r:id="rId8"/>
    <p:sldId id="264" r:id="rId9"/>
    <p:sldId id="263" r:id="rId10"/>
    <p:sldId id="269" r:id="rId11"/>
    <p:sldId id="268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2" autoAdjust="0"/>
    <p:restoredTop sz="94660"/>
  </p:normalViewPr>
  <p:slideViewPr>
    <p:cSldViewPr>
      <p:cViewPr varScale="1">
        <p:scale>
          <a:sx n="72" d="100"/>
          <a:sy n="72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12128-1940-4AFE-8F2D-33143A537E9E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F0800-BE30-4A96-8D34-A0597AF82F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91362F-3255-42CA-B778-8EE8884E4DEF}" type="slidenum">
              <a:rPr lang="ru-RU"/>
              <a:pPr/>
              <a:t>10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E8C2F1-3D60-498C-9E8D-5685109EAF10}" type="slidenum">
              <a:rPr lang="ru-RU"/>
              <a:pPr/>
              <a:t>11</a:t>
            </a:fld>
            <a:endParaRPr lang="ru-RU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436CE5B9-D32E-474B-AD46-81123963C5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E91213A-3D57-4422-8578-957A88A7FCCB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A3DCC66-0A9E-4023-A39D-E2C5E675A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Сыренко</a:t>
            </a:r>
            <a:r>
              <a:rPr lang="ru-RU" dirty="0" smtClean="0"/>
              <a:t> Екатерина Николаевна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1431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русского языка по теме: «Корень слова. Однокоренные слова»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73238"/>
            <a:ext cx="8001000" cy="3656026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Корень </a:t>
            </a:r>
            <a:r>
              <a:rPr lang="ru-RU" sz="3600" dirty="0" smtClean="0">
                <a:solidFill>
                  <a:schemeClr val="bg1"/>
                </a:solidFill>
              </a:rPr>
              <a:t>– главная  значимая  часть  слова.  В  ней  заключено общее  значение  родственных  </a:t>
            </a:r>
            <a:r>
              <a:rPr lang="ru-RU" sz="3600" dirty="0">
                <a:solidFill>
                  <a:schemeClr val="bg1"/>
                </a:solidFill>
              </a:rPr>
              <a:t>слов.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>
                <a:solidFill>
                  <a:schemeClr val="bg1"/>
                </a:solidFill>
              </a:rPr>
              <a:t>Родственные  слова  иначе  называются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ОДНОКОРЕННЫМИ</a:t>
            </a:r>
            <a:endParaRPr lang="ru-RU" b="1" u="sng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Например: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 dirty="0">
                <a:solidFill>
                  <a:srgbClr val="3333CC"/>
                </a:solidFill>
              </a:rPr>
              <a:t>Общая часть родственных  слов -</a:t>
            </a:r>
            <a:r>
              <a:rPr lang="ru-RU" sz="3400" b="1" dirty="0"/>
              <a:t> </a:t>
            </a:r>
            <a:r>
              <a:rPr lang="ru-RU" sz="3400" b="1" dirty="0">
                <a:solidFill>
                  <a:srgbClr val="FF0066"/>
                </a:solidFill>
              </a:rPr>
              <a:t>КОРЕНЬ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250825" y="5516563"/>
            <a:ext cx="8640763" cy="611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Times New Roman"/>
                <a:cs typeface="Times New Roman"/>
              </a:rPr>
              <a:t>игра  игрушка  игровой  поиграть</a:t>
            </a:r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229225"/>
            <a:ext cx="865188" cy="400050"/>
          </a:xfrm>
          <a:prstGeom prst="rect">
            <a:avLst/>
          </a:prstGeom>
          <a:noFill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5229225"/>
            <a:ext cx="865188" cy="400050"/>
          </a:xfrm>
          <a:prstGeom prst="rect">
            <a:avLst/>
          </a:prstGeom>
          <a:noFill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5229225"/>
            <a:ext cx="865187" cy="400050"/>
          </a:xfrm>
          <a:prstGeom prst="rect">
            <a:avLst/>
          </a:prstGeom>
          <a:noFill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229225"/>
            <a:ext cx="865188" cy="40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0" grpId="0"/>
      <p:bldP spid="1229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/>
          </p:nvPr>
        </p:nvSpPr>
        <p:spPr>
          <a:xfrm>
            <a:off x="0" y="1989138"/>
            <a:ext cx="8929718" cy="436882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 sz="3300" dirty="0">
                <a:solidFill>
                  <a:srgbClr val="3333CC"/>
                </a:solidFill>
              </a:rPr>
              <a:t>      </a:t>
            </a:r>
            <a:r>
              <a:rPr lang="ru-RU" sz="3000" dirty="0" smtClean="0">
                <a:solidFill>
                  <a:srgbClr val="3333CC"/>
                </a:solidFill>
              </a:rPr>
              <a:t>Существительное   </a:t>
            </a:r>
            <a:r>
              <a:rPr lang="ru-RU" sz="3000" dirty="0">
                <a:solidFill>
                  <a:srgbClr val="3333CC"/>
                </a:solidFill>
              </a:rPr>
              <a:t>Прилагательное    </a:t>
            </a:r>
            <a:r>
              <a:rPr lang="ru-RU" sz="3000" dirty="0" smtClean="0">
                <a:solidFill>
                  <a:srgbClr val="3333CC"/>
                </a:solidFill>
              </a:rPr>
              <a:t>        Глагол</a:t>
            </a:r>
            <a:endParaRPr lang="ru-RU" sz="3000" dirty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3000" dirty="0"/>
              <a:t>                (Что?)           </a:t>
            </a:r>
            <a:r>
              <a:rPr lang="ru-RU" sz="3000" dirty="0" smtClean="0"/>
              <a:t>  (</a:t>
            </a:r>
            <a:r>
              <a:rPr lang="ru-RU" sz="3000" dirty="0"/>
              <a:t>Какой? Какая?) </a:t>
            </a:r>
            <a:r>
              <a:rPr lang="ru-RU" sz="3000" dirty="0" smtClean="0"/>
              <a:t>   (Что делать</a:t>
            </a:r>
            <a:r>
              <a:rPr lang="ru-RU" sz="3000" dirty="0"/>
              <a:t>?)</a:t>
            </a:r>
          </a:p>
          <a:p>
            <a:pPr>
              <a:buFont typeface="Wingdings" pitchFamily="2" charset="2"/>
              <a:buNone/>
            </a:pP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игр  </a:t>
            </a:r>
          </a:p>
          <a:p>
            <a:pPr>
              <a:buFont typeface="Wingdings" pitchFamily="2" charset="2"/>
              <a:buNone/>
            </a:pP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шум</a:t>
            </a:r>
          </a:p>
          <a:p>
            <a:pPr>
              <a:buFont typeface="Wingdings" pitchFamily="2" charset="2"/>
              <a:buNone/>
            </a:pP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ласк </a:t>
            </a:r>
          </a:p>
          <a:p>
            <a:pPr>
              <a:buFont typeface="Wingdings" pitchFamily="2" charset="2"/>
              <a:buNone/>
            </a:pP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добр</a:t>
            </a:r>
          </a:p>
          <a:p>
            <a:pPr>
              <a:buFont typeface="Wingdings" pitchFamily="2" charset="2"/>
              <a:buNone/>
            </a:pPr>
            <a:r>
              <a:rPr lang="ru-RU" sz="31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весел </a:t>
            </a:r>
          </a:p>
          <a:p>
            <a:pPr>
              <a:buFont typeface="Wingdings" pitchFamily="2" charset="2"/>
              <a:buNone/>
            </a:pPr>
            <a:r>
              <a:rPr lang="ru-RU" sz="31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тоск</a:t>
            </a:r>
            <a:r>
              <a:rPr lang="ru-RU" sz="3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</a:t>
            </a:r>
            <a:endParaRPr lang="ru-RU" sz="31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8642350" cy="18573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0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3400" b="1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dirty="0"/>
              <a:t>Образуй  однокоренные  слова,  используя  части  речи: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71810"/>
            <a:ext cx="72866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</a:t>
            </a:r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гра                  игровой                   играть      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3571876"/>
            <a:ext cx="73426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шум                 шумный                  шуметь  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4071942"/>
            <a:ext cx="732873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ласка               ласковый                 ласкать   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4572008"/>
            <a:ext cx="72927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добро               добрый                    добреть  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5143512"/>
            <a:ext cx="746807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веселье            весёлый               веселиться 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5643578"/>
            <a:ext cx="73460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т</a:t>
            </a:r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оска               тоскливый           тосковать  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000372"/>
            <a:ext cx="571504" cy="257174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500438"/>
            <a:ext cx="714380" cy="214314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4000504"/>
            <a:ext cx="714380" cy="214314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000504"/>
            <a:ext cx="714380" cy="214314"/>
          </a:xfrm>
          <a:prstGeom prst="rect">
            <a:avLst/>
          </a:prstGeom>
          <a:noFill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4000504"/>
            <a:ext cx="714380" cy="214314"/>
          </a:xfrm>
          <a:prstGeom prst="rect">
            <a:avLst/>
          </a:prstGeom>
          <a:noFill/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500438"/>
            <a:ext cx="714380" cy="214314"/>
          </a:xfrm>
          <a:prstGeom prst="rect">
            <a:avLst/>
          </a:prstGeom>
          <a:noFill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500438"/>
            <a:ext cx="714380" cy="214314"/>
          </a:xfrm>
          <a:prstGeom prst="rect">
            <a:avLst/>
          </a:prstGeom>
          <a:noFill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000372"/>
            <a:ext cx="571504" cy="257174"/>
          </a:xfrm>
          <a:prstGeom prst="rect">
            <a:avLst/>
          </a:prstGeom>
          <a:noFill/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3000372"/>
            <a:ext cx="571504" cy="214314"/>
          </a:xfrm>
          <a:prstGeom prst="rect">
            <a:avLst/>
          </a:prstGeom>
          <a:noFill/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5572140"/>
            <a:ext cx="714380" cy="214314"/>
          </a:xfrm>
          <a:prstGeom prst="rect">
            <a:avLst/>
          </a:prstGeom>
          <a:noFill/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5572140"/>
            <a:ext cx="714380" cy="214314"/>
          </a:xfrm>
          <a:prstGeom prst="rect">
            <a:avLst/>
          </a:prstGeom>
          <a:noFill/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572140"/>
            <a:ext cx="714380" cy="214314"/>
          </a:xfrm>
          <a:prstGeom prst="rect">
            <a:avLst/>
          </a:prstGeom>
          <a:noFill/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500570"/>
            <a:ext cx="714380" cy="214314"/>
          </a:xfrm>
          <a:prstGeom prst="rect">
            <a:avLst/>
          </a:prstGeom>
          <a:noFill/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500570"/>
            <a:ext cx="714380" cy="214314"/>
          </a:xfrm>
          <a:prstGeom prst="rect">
            <a:avLst/>
          </a:prstGeom>
          <a:noFill/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714348" cy="214304"/>
          </a:xfrm>
          <a:prstGeom prst="rect">
            <a:avLst/>
          </a:prstGeom>
          <a:noFill/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1942"/>
            <a:ext cx="785786" cy="214314"/>
          </a:xfrm>
          <a:prstGeom prst="rect">
            <a:avLst/>
          </a:prstGeom>
          <a:noFill/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500570"/>
            <a:ext cx="714380" cy="214314"/>
          </a:xfrm>
          <a:prstGeom prst="rect">
            <a:avLst/>
          </a:prstGeom>
          <a:noFill/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643578"/>
            <a:ext cx="714380" cy="214314"/>
          </a:xfrm>
          <a:prstGeom prst="rect">
            <a:avLst/>
          </a:prstGeom>
          <a:noFill/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5072074"/>
            <a:ext cx="1000132" cy="214314"/>
          </a:xfrm>
          <a:prstGeom prst="rect">
            <a:avLst/>
          </a:prstGeom>
          <a:noFill/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00372"/>
            <a:ext cx="714380" cy="214314"/>
          </a:xfrm>
          <a:prstGeom prst="rect">
            <a:avLst/>
          </a:prstGeom>
          <a:noFill/>
        </p:spPr>
      </p:pic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500570"/>
            <a:ext cx="714380" cy="214314"/>
          </a:xfrm>
          <a:prstGeom prst="rect">
            <a:avLst/>
          </a:prstGeom>
          <a:noFill/>
        </p:spPr>
      </p:pic>
      <p:pic>
        <p:nvPicPr>
          <p:cNvPr id="3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5072074"/>
            <a:ext cx="1000132" cy="214314"/>
          </a:xfrm>
          <a:prstGeom prst="rect">
            <a:avLst/>
          </a:prstGeom>
          <a:noFill/>
        </p:spPr>
      </p:pic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5072074"/>
            <a:ext cx="1000132" cy="214314"/>
          </a:xfrm>
          <a:prstGeom prst="rect">
            <a:avLst/>
          </a:prstGeom>
          <a:noFill/>
        </p:spPr>
      </p:pic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5000636"/>
            <a:ext cx="1000132" cy="21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dirty="0" smtClean="0">
                <a:latin typeface="Cambria Math" pitchFamily="18" charset="0"/>
                <a:ea typeface="Cambria Math" pitchFamily="18" charset="0"/>
              </a:rPr>
              <a:t>С. 61 – правило, с. 62, упр.12</a:t>
            </a: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0" descr="tree2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 flipH="1">
            <a:off x="6962775" y="4076700"/>
            <a:ext cx="2181225" cy="2300288"/>
          </a:xfrm>
          <a:noFill/>
        </p:spPr>
      </p:pic>
      <p:pic>
        <p:nvPicPr>
          <p:cNvPr id="12293" name="Picture 11" descr="tree23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573463"/>
            <a:ext cx="2878138" cy="3284537"/>
          </a:xfrm>
          <a:noFill/>
        </p:spPr>
      </p:pic>
      <p:pic>
        <p:nvPicPr>
          <p:cNvPr id="12292" name="Picture 23" descr="tree2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372225" y="3213100"/>
            <a:ext cx="3398838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5" descr="377f0857764b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9925" y="188913"/>
            <a:ext cx="19399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5" descr="знай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713" y="4365625"/>
            <a:ext cx="16605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55650" y="2420938"/>
            <a:ext cx="2736850" cy="1441450"/>
            <a:chOff x="3606" y="1616"/>
            <a:chExt cx="1724" cy="908"/>
          </a:xfrm>
        </p:grpSpPr>
        <p:sp>
          <p:nvSpPr>
            <p:cNvPr id="12298" name="AutoShape 13"/>
            <p:cNvSpPr>
              <a:spLocks noChangeArrowheads="1"/>
            </p:cNvSpPr>
            <p:nvPr/>
          </p:nvSpPr>
          <p:spPr bwMode="auto">
            <a:xfrm>
              <a:off x="3606" y="1616"/>
              <a:ext cx="1724" cy="908"/>
            </a:xfrm>
            <a:prstGeom prst="wedgeEllipseCallout">
              <a:avLst>
                <a:gd name="adj1" fmla="val 24708"/>
                <a:gd name="adj2" fmla="val 72028"/>
              </a:avLst>
            </a:prstGeom>
            <a:noFill/>
            <a:ln w="9525" cap="rnd">
              <a:solidFill>
                <a:srgbClr val="3366FF"/>
              </a:solidFill>
              <a:prstDash val="sysDot"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ru-RU"/>
            </a:p>
          </p:txBody>
        </p:sp>
        <p:sp>
          <p:nvSpPr>
            <p:cNvPr id="12299" name="Text Box 14"/>
            <p:cNvSpPr txBox="1">
              <a:spLocks noChangeArrowheads="1"/>
            </p:cNvSpPr>
            <p:nvPr/>
          </p:nvSpPr>
          <p:spPr bwMode="auto">
            <a:xfrm>
              <a:off x="3923" y="1888"/>
              <a:ext cx="11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dirty="0">
                  <a:solidFill>
                    <a:srgbClr val="000099"/>
                  </a:solidFill>
                </a:rPr>
                <a:t>До новых встреч</a:t>
              </a:r>
            </a:p>
          </p:txBody>
        </p:sp>
      </p:grpSp>
      <p:sp>
        <p:nvSpPr>
          <p:cNvPr id="12297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6804025" y="6308725"/>
            <a:ext cx="792163" cy="54927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24590" name="Line 3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Line 4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Line 5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362200" y="515938"/>
            <a:ext cx="2570163" cy="4297362"/>
            <a:chOff x="1488" y="325"/>
            <a:chExt cx="1619" cy="2707"/>
          </a:xfrm>
        </p:grpSpPr>
        <p:sp>
          <p:nvSpPr>
            <p:cNvPr id="24586" name="Freeform 7"/>
            <p:cNvSpPr>
              <a:spLocks/>
            </p:cNvSpPr>
            <p:nvPr/>
          </p:nvSpPr>
          <p:spPr bwMode="auto">
            <a:xfrm>
              <a:off x="1488" y="325"/>
              <a:ext cx="1619" cy="2707"/>
            </a:xfrm>
            <a:custGeom>
              <a:avLst/>
              <a:gdLst>
                <a:gd name="T0" fmla="*/ 18 w 1619"/>
                <a:gd name="T1" fmla="*/ 2246 h 2707"/>
                <a:gd name="T2" fmla="*/ 18 w 1619"/>
                <a:gd name="T3" fmla="*/ 2486 h 2707"/>
                <a:gd name="T4" fmla="*/ 124 w 1619"/>
                <a:gd name="T5" fmla="*/ 2678 h 2707"/>
                <a:gd name="T6" fmla="*/ 301 w 1619"/>
                <a:gd name="T7" fmla="*/ 2631 h 2707"/>
                <a:gd name="T8" fmla="*/ 598 w 1619"/>
                <a:gd name="T9" fmla="*/ 2217 h 2707"/>
                <a:gd name="T10" fmla="*/ 1221 w 1619"/>
                <a:gd name="T11" fmla="*/ 851 h 2707"/>
                <a:gd name="T12" fmla="*/ 1516 w 1619"/>
                <a:gd name="T13" fmla="*/ 195 h 2707"/>
                <a:gd name="T14" fmla="*/ 1619 w 1619"/>
                <a:gd name="T15" fmla="*/ 0 h 270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19"/>
                <a:gd name="T25" fmla="*/ 0 h 2707"/>
                <a:gd name="T26" fmla="*/ 1619 w 1619"/>
                <a:gd name="T27" fmla="*/ 2707 h 270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19" h="2707">
                  <a:moveTo>
                    <a:pt x="18" y="2246"/>
                  </a:moveTo>
                  <a:cubicBezTo>
                    <a:pt x="9" y="2329"/>
                    <a:pt x="0" y="2414"/>
                    <a:pt x="18" y="2486"/>
                  </a:cubicBezTo>
                  <a:cubicBezTo>
                    <a:pt x="36" y="2558"/>
                    <a:pt x="76" y="2654"/>
                    <a:pt x="124" y="2678"/>
                  </a:cubicBezTo>
                  <a:cubicBezTo>
                    <a:pt x="172" y="2703"/>
                    <a:pt x="222" y="2707"/>
                    <a:pt x="301" y="2631"/>
                  </a:cubicBezTo>
                  <a:cubicBezTo>
                    <a:pt x="380" y="2554"/>
                    <a:pt x="445" y="2514"/>
                    <a:pt x="598" y="2217"/>
                  </a:cubicBezTo>
                  <a:cubicBezTo>
                    <a:pt x="752" y="1920"/>
                    <a:pt x="1068" y="1188"/>
                    <a:pt x="1221" y="851"/>
                  </a:cubicBezTo>
                  <a:cubicBezTo>
                    <a:pt x="1374" y="513"/>
                    <a:pt x="1450" y="337"/>
                    <a:pt x="1516" y="195"/>
                  </a:cubicBezTo>
                  <a:cubicBezTo>
                    <a:pt x="1582" y="53"/>
                    <a:pt x="1598" y="41"/>
                    <a:pt x="1619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AutoShape 8"/>
            <p:cNvSpPr>
              <a:spLocks noChangeArrowheads="1"/>
            </p:cNvSpPr>
            <p:nvPr/>
          </p:nvSpPr>
          <p:spPr bwMode="auto">
            <a:xfrm>
              <a:off x="3016" y="32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8" name="Freeform 9"/>
            <p:cNvSpPr>
              <a:spLocks/>
            </p:cNvSpPr>
            <p:nvPr/>
          </p:nvSpPr>
          <p:spPr bwMode="auto">
            <a:xfrm>
              <a:off x="1656" y="325"/>
              <a:ext cx="1037" cy="1380"/>
            </a:xfrm>
            <a:custGeom>
              <a:avLst/>
              <a:gdLst>
                <a:gd name="T0" fmla="*/ 1037 w 1037"/>
                <a:gd name="T1" fmla="*/ 912 h 1380"/>
                <a:gd name="T2" fmla="*/ 553 w 1037"/>
                <a:gd name="T3" fmla="*/ 1306 h 1380"/>
                <a:gd name="T4" fmla="*/ 324 w 1037"/>
                <a:gd name="T5" fmla="*/ 1306 h 1380"/>
                <a:gd name="T6" fmla="*/ 437 w 1037"/>
                <a:gd name="T7" fmla="*/ 861 h 1380"/>
                <a:gd name="T8" fmla="*/ 672 w 1037"/>
                <a:gd name="T9" fmla="*/ 318 h 1380"/>
                <a:gd name="T10" fmla="*/ 644 w 1037"/>
                <a:gd name="T11" fmla="*/ 99 h 1380"/>
                <a:gd name="T12" fmla="*/ 452 w 1037"/>
                <a:gd name="T13" fmla="*/ 62 h 1380"/>
                <a:gd name="T14" fmla="*/ 0 w 1037"/>
                <a:gd name="T15" fmla="*/ 472 h 138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37"/>
                <a:gd name="T25" fmla="*/ 0 h 1380"/>
                <a:gd name="T26" fmla="*/ 1037 w 1037"/>
                <a:gd name="T27" fmla="*/ 1380 h 138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37" h="1380">
                  <a:moveTo>
                    <a:pt x="1037" y="912"/>
                  </a:moveTo>
                  <a:cubicBezTo>
                    <a:pt x="956" y="978"/>
                    <a:pt x="672" y="1240"/>
                    <a:pt x="553" y="1306"/>
                  </a:cubicBezTo>
                  <a:cubicBezTo>
                    <a:pt x="434" y="1372"/>
                    <a:pt x="343" y="1380"/>
                    <a:pt x="324" y="1306"/>
                  </a:cubicBezTo>
                  <a:cubicBezTo>
                    <a:pt x="305" y="1232"/>
                    <a:pt x="379" y="1026"/>
                    <a:pt x="437" y="861"/>
                  </a:cubicBezTo>
                  <a:cubicBezTo>
                    <a:pt x="495" y="696"/>
                    <a:pt x="638" y="445"/>
                    <a:pt x="672" y="318"/>
                  </a:cubicBezTo>
                  <a:cubicBezTo>
                    <a:pt x="706" y="191"/>
                    <a:pt x="681" y="142"/>
                    <a:pt x="644" y="99"/>
                  </a:cubicBezTo>
                  <a:cubicBezTo>
                    <a:pt x="607" y="56"/>
                    <a:pt x="559" y="0"/>
                    <a:pt x="452" y="62"/>
                  </a:cubicBezTo>
                  <a:cubicBezTo>
                    <a:pt x="345" y="124"/>
                    <a:pt x="94" y="387"/>
                    <a:pt x="0" y="472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AutoShape 10"/>
            <p:cNvSpPr>
              <a:spLocks noChangeArrowheads="1"/>
            </p:cNvSpPr>
            <p:nvPr/>
          </p:nvSpPr>
          <p:spPr bwMode="auto">
            <a:xfrm>
              <a:off x="1610" y="754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922713" y="2605088"/>
            <a:ext cx="3025775" cy="4267200"/>
            <a:chOff x="2471" y="1641"/>
            <a:chExt cx="1906" cy="2688"/>
          </a:xfrm>
        </p:grpSpPr>
        <p:sp>
          <p:nvSpPr>
            <p:cNvPr id="24582" name="Freeform 12"/>
            <p:cNvSpPr>
              <a:spLocks/>
            </p:cNvSpPr>
            <p:nvPr/>
          </p:nvSpPr>
          <p:spPr bwMode="auto">
            <a:xfrm>
              <a:off x="2883" y="1687"/>
              <a:ext cx="848" cy="1405"/>
            </a:xfrm>
            <a:custGeom>
              <a:avLst/>
              <a:gdLst>
                <a:gd name="T0" fmla="*/ 848 w 848"/>
                <a:gd name="T1" fmla="*/ 912 h 1405"/>
                <a:gd name="T2" fmla="*/ 376 w 848"/>
                <a:gd name="T3" fmla="*/ 1332 h 1405"/>
                <a:gd name="T4" fmla="*/ 95 w 848"/>
                <a:gd name="T5" fmla="*/ 1341 h 1405"/>
                <a:gd name="T6" fmla="*/ 69 w 848"/>
                <a:gd name="T7" fmla="*/ 1030 h 1405"/>
                <a:gd name="T8" fmla="*/ 511 w 848"/>
                <a:gd name="T9" fmla="*/ 0 h 14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8"/>
                <a:gd name="T16" fmla="*/ 0 h 1405"/>
                <a:gd name="T17" fmla="*/ 848 w 848"/>
                <a:gd name="T18" fmla="*/ 1405 h 14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8" h="1405">
                  <a:moveTo>
                    <a:pt x="848" y="912"/>
                  </a:moveTo>
                  <a:cubicBezTo>
                    <a:pt x="770" y="982"/>
                    <a:pt x="501" y="1261"/>
                    <a:pt x="376" y="1332"/>
                  </a:cubicBezTo>
                  <a:cubicBezTo>
                    <a:pt x="251" y="1405"/>
                    <a:pt x="146" y="1391"/>
                    <a:pt x="95" y="1341"/>
                  </a:cubicBezTo>
                  <a:cubicBezTo>
                    <a:pt x="44" y="1291"/>
                    <a:pt x="0" y="1253"/>
                    <a:pt x="69" y="1030"/>
                  </a:cubicBezTo>
                  <a:cubicBezTo>
                    <a:pt x="138" y="807"/>
                    <a:pt x="419" y="215"/>
                    <a:pt x="51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3" name="Freeform 13"/>
            <p:cNvSpPr>
              <a:spLocks/>
            </p:cNvSpPr>
            <p:nvPr/>
          </p:nvSpPr>
          <p:spPr bwMode="auto">
            <a:xfrm>
              <a:off x="2471" y="1687"/>
              <a:ext cx="1906" cy="2642"/>
            </a:xfrm>
            <a:custGeom>
              <a:avLst/>
              <a:gdLst>
                <a:gd name="T0" fmla="*/ 1906 w 1906"/>
                <a:gd name="T1" fmla="*/ 882 h 2642"/>
                <a:gd name="T2" fmla="*/ 293 w 1906"/>
                <a:gd name="T3" fmla="*/ 2057 h 2642"/>
                <a:gd name="T4" fmla="*/ 150 w 1906"/>
                <a:gd name="T5" fmla="*/ 2564 h 2642"/>
                <a:gd name="T6" fmla="*/ 492 w 1906"/>
                <a:gd name="T7" fmla="*/ 2526 h 2642"/>
                <a:gd name="T8" fmla="*/ 799 w 1906"/>
                <a:gd name="T9" fmla="*/ 1979 h 2642"/>
                <a:gd name="T10" fmla="*/ 1371 w 1906"/>
                <a:gd name="T11" fmla="*/ 673 h 2642"/>
                <a:gd name="T12" fmla="*/ 1640 w 1906"/>
                <a:gd name="T13" fmla="*/ 0 h 26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06"/>
                <a:gd name="T22" fmla="*/ 0 h 2642"/>
                <a:gd name="T23" fmla="*/ 1906 w 1906"/>
                <a:gd name="T24" fmla="*/ 2642 h 26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06" h="2642">
                  <a:moveTo>
                    <a:pt x="1906" y="882"/>
                  </a:moveTo>
                  <a:cubicBezTo>
                    <a:pt x="1637" y="1078"/>
                    <a:pt x="586" y="1777"/>
                    <a:pt x="293" y="2057"/>
                  </a:cubicBezTo>
                  <a:cubicBezTo>
                    <a:pt x="0" y="2337"/>
                    <a:pt x="117" y="2486"/>
                    <a:pt x="150" y="2564"/>
                  </a:cubicBezTo>
                  <a:cubicBezTo>
                    <a:pt x="183" y="2642"/>
                    <a:pt x="384" y="2623"/>
                    <a:pt x="492" y="2526"/>
                  </a:cubicBezTo>
                  <a:cubicBezTo>
                    <a:pt x="600" y="2429"/>
                    <a:pt x="653" y="2288"/>
                    <a:pt x="799" y="1979"/>
                  </a:cubicBezTo>
                  <a:cubicBezTo>
                    <a:pt x="945" y="1670"/>
                    <a:pt x="1231" y="1003"/>
                    <a:pt x="1371" y="673"/>
                  </a:cubicBezTo>
                  <a:cubicBezTo>
                    <a:pt x="1511" y="343"/>
                    <a:pt x="1595" y="112"/>
                    <a:pt x="1640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4" name="AutoShape 14"/>
            <p:cNvSpPr>
              <a:spLocks noChangeArrowheads="1"/>
            </p:cNvSpPr>
            <p:nvPr/>
          </p:nvSpPr>
          <p:spPr bwMode="auto">
            <a:xfrm>
              <a:off x="3333" y="16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5" name="AutoShape 15"/>
            <p:cNvSpPr>
              <a:spLocks noChangeArrowheads="1"/>
            </p:cNvSpPr>
            <p:nvPr/>
          </p:nvSpPr>
          <p:spPr bwMode="auto">
            <a:xfrm>
              <a:off x="4058" y="16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616" name="AutoShape 16"/>
          <p:cNvSpPr>
            <a:spLocks noChangeArrowheads="1"/>
          </p:cNvSpPr>
          <p:nvPr/>
        </p:nvSpPr>
        <p:spPr bwMode="auto">
          <a:xfrm rot="-8724836">
            <a:off x="2555875" y="1341438"/>
            <a:ext cx="649288" cy="144462"/>
          </a:xfrm>
          <a:prstGeom prst="homePlate">
            <a:avLst>
              <a:gd name="adj" fmla="val 112363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00023 C 0.01771 -0.01757 0.08646 -0.09688 0.10573 -0.1022 C 0.125 -0.10751 0.12396 -0.08416 0.11528 -0.03237 C 0.1066 0.01919 0.0441 0.17896 0.0533 0.20856 C 0.0625 0.23815 0.14635 0.15838 0.17083 0.14497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191 -0.09433 C 0.24583 -0.07607 0.24809 -0.07907 0.21493 0.01572 C 0.18177 0.11052 0.08993 0.39491 0.0533 0.47491 C 0.01667 0.55491 0.00573 0.5052 -0.00538 0.49595 C -0.01649 0.48671 -0.01163 0.43584 -0.01337 0.41988 " pathEditMode="relative" rAng="0" ptsTypes="aaaaa">
                                      <p:cBhvr>
                                        <p:cTn id="9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306 0.22543 C 0.28247 0.25896 0.24358 0.3815 0.22951 0.42844 C 0.21545 0.47538 0.21042 0.48647 0.20885 0.50659 C 0.20729 0.52671 0.21354 0.54358 0.21997 0.5489 C 0.22639 0.55422 0.22622 0.55376 0.24705 0.53827 C 0.26788 0.52277 0.32483 0.47306 0.34531 0.45595 " pathEditMode="relative" rAng="0" ptsTypes="aaaaaa">
                                      <p:cBhvr>
                                        <p:cTn id="12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53 0.2296 C 0.41788 0.24254 0.40799 0.27353 0.39774 0.30798 C 0.3875 0.34243 0.38542 0.35861 0.35972 0.43676 C 0.33403 0.51491 0.27257 0.71653 0.24375 0.77711 C 0.21493 0.83769 0.19879 0.80439 0.18663 0.80046 C 0.17448 0.79653 0.16563 0.77711 0.17083 0.75399 C 0.17604 0.73064 0.17031 0.71468 0.2184 0.66104 C 0.26649 0.6074 0.40955 0.48023 0.45972 0.4326 " pathEditMode="relative" rAng="0" ptsTypes="aaaaaaaa">
                                      <p:cBhvr>
                                        <p:cTn id="15" dur="30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3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nimBg="1"/>
      <p:bldP spid="25616" grpId="1" animBg="1"/>
      <p:bldP spid="25616" grpId="2" animBg="1"/>
      <p:bldP spid="25616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NVIDIA Corporation\11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53423" y="1609767"/>
            <a:ext cx="4846554" cy="48465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Ум да разум надоумят сразу.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429000"/>
            <a:ext cx="8305800" cy="3214710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Ум, разум, надоумят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14290"/>
            <a:ext cx="8305800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родственные слова встретились нам в чистописании?</a:t>
            </a:r>
            <a:endParaRPr lang="ru-RU" dirty="0"/>
          </a:p>
        </p:txBody>
      </p:sp>
      <p:sp>
        <p:nvSpPr>
          <p:cNvPr id="5" name="Арка 4"/>
          <p:cNvSpPr/>
          <p:nvPr/>
        </p:nvSpPr>
        <p:spPr>
          <a:xfrm rot="294809">
            <a:off x="1357290" y="3286124"/>
            <a:ext cx="914400" cy="914400"/>
          </a:xfrm>
          <a:prstGeom prst="blockArc">
            <a:avLst>
              <a:gd name="adj1" fmla="val 10800007"/>
              <a:gd name="adj2" fmla="val 20997785"/>
              <a:gd name="adj3" fmla="val 842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Арка 6"/>
          <p:cNvSpPr/>
          <p:nvPr/>
        </p:nvSpPr>
        <p:spPr>
          <a:xfrm rot="304125">
            <a:off x="5929322" y="3286124"/>
            <a:ext cx="914400" cy="914400"/>
          </a:xfrm>
          <a:prstGeom prst="blockArc">
            <a:avLst>
              <a:gd name="adj1" fmla="val 10800007"/>
              <a:gd name="adj2" fmla="val 20997785"/>
              <a:gd name="adj3" fmla="val 842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 rot="244449">
            <a:off x="3500430" y="3214686"/>
            <a:ext cx="928694" cy="914400"/>
          </a:xfrm>
          <a:prstGeom prst="blockArc">
            <a:avLst>
              <a:gd name="adj1" fmla="val 10800007"/>
              <a:gd name="adj2" fmla="val 20997785"/>
              <a:gd name="adj3" fmla="val 842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5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7239000" cy="484632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Будем учиться находить родственные слова и определять </a:t>
            </a:r>
            <a:r>
              <a:rPr lang="ru-RU" smtClean="0"/>
              <a:t>корень слова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solidFill>
                  <a:schemeClr val="bg1"/>
                </a:solidFill>
              </a:rPr>
              <a:t>Учебная задача </a:t>
            </a:r>
            <a:r>
              <a:rPr lang="ru-RU" dirty="0" smtClean="0">
                <a:solidFill>
                  <a:srgbClr val="0070C0"/>
                </a:solidFill>
              </a:rPr>
              <a:t>–</a:t>
            </a:r>
            <a:r>
              <a:rPr lang="ru-RU" sz="3200" dirty="0" smtClean="0">
                <a:solidFill>
                  <a:srgbClr val="0070C0"/>
                </a:solidFill>
              </a:rPr>
              <a:t>научиться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sz="3100" dirty="0" smtClean="0">
                <a:solidFill>
                  <a:srgbClr val="0070C0"/>
                </a:solidFill>
              </a:rPr>
              <a:t>распознавать родственные слова ,находить корень в этих словах.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683568" y="1484784"/>
            <a:ext cx="7239000" cy="48463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Public\Pictures\NVIDIA Corporation\ucheniki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736"/>
            <a:ext cx="871543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blic\Pictures\NVIDIA Corporation\morozisoln-Yan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8329546" cy="51323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15074" y="214290"/>
            <a:ext cx="207170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декабрь,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785794"/>
            <a:ext cx="1928826" cy="523220"/>
          </a:xfrm>
          <a:prstGeom prst="rect">
            <a:avLst/>
          </a:prstGeom>
          <a:solidFill>
            <a:schemeClr val="accent2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Мороз?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589065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зима, зимушка, зимовать,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785794"/>
            <a:ext cx="203773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Зимний,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0"/>
            <a:ext cx="857256" cy="285728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0"/>
            <a:ext cx="857256" cy="285728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0"/>
            <a:ext cx="857256" cy="285728"/>
          </a:xfrm>
          <a:prstGeom prst="rect">
            <a:avLst/>
          </a:prstGeom>
          <a:noFill/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642918"/>
            <a:ext cx="857256" cy="2143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Близкие по смыслу?</a:t>
            </a:r>
            <a:endParaRPr lang="ru-RU" sz="2000" dirty="0"/>
          </a:p>
        </p:txBody>
      </p:sp>
      <p:pic>
        <p:nvPicPr>
          <p:cNvPr id="1026" name="Picture 2" descr="C:\Users\Public\Pictures\NVIDIA Corporation\animal4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4282" y="1500174"/>
            <a:ext cx="8715436" cy="492922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00808"/>
            <a:ext cx="2553432" cy="41258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48430" cy="1130384"/>
          </a:xfrm>
        </p:spPr>
        <p:txBody>
          <a:bodyPr>
            <a:normAutofit/>
          </a:bodyPr>
          <a:lstStyle/>
          <a:p>
            <a:pPr algn="ctr"/>
            <a:endParaRPr lang="ru-RU" sz="49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3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28604"/>
            <a:ext cx="52002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Медведь, медвежонок, 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428604"/>
            <a:ext cx="24541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Медленно,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1071546"/>
            <a:ext cx="27146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Медвежий?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42852"/>
            <a:ext cx="1500198" cy="400050"/>
          </a:xfrm>
          <a:prstGeom prst="rect">
            <a:avLst/>
          </a:prstGeom>
          <a:noFill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42852"/>
            <a:ext cx="1500198" cy="400050"/>
          </a:xfrm>
          <a:prstGeom prst="rect">
            <a:avLst/>
          </a:prstGeom>
          <a:noFill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1500198" cy="28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allAtOnce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ublic\Pictures\NVIDIA Corporation\animal1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24000"/>
            <a:ext cx="8215370" cy="4976834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785794"/>
            <a:ext cx="344350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Волк, волчица?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85728"/>
            <a:ext cx="22020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Волокно,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85728"/>
            <a:ext cx="437575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Волчий, волчонок,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42852"/>
            <a:ext cx="1071570" cy="257198"/>
          </a:xfrm>
          <a:prstGeom prst="rect">
            <a:avLst/>
          </a:prstGeom>
          <a:noFill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642918"/>
            <a:ext cx="1071570" cy="257198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642918"/>
            <a:ext cx="1071570" cy="257198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52"/>
            <a:ext cx="1071570" cy="257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500174"/>
            <a:ext cx="4040188" cy="762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3178696" cy="226854"/>
          </a:xfrm>
        </p:spPr>
        <p:txBody>
          <a:bodyPr>
            <a:normAutofit fontScale="70000" lnSpcReduction="20000"/>
          </a:bodyPr>
          <a:lstStyle/>
          <a:p>
            <a:pPr lvl="8"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pic>
        <p:nvPicPr>
          <p:cNvPr id="1026" name="Picture 2" descr="C:\Users\Public\Pictures\NVIDIA Corporation\animal23[1]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500174"/>
            <a:ext cx="8643998" cy="512763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  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3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28604"/>
            <a:ext cx="33830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Лиса, лисёнок,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428604"/>
            <a:ext cx="18758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Листик,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428604"/>
            <a:ext cx="175080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Лисий?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290"/>
            <a:ext cx="785818" cy="285752"/>
          </a:xfrm>
          <a:prstGeom prst="rect">
            <a:avLst/>
          </a:prstGeom>
          <a:noFill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14290"/>
            <a:ext cx="785818" cy="285752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214290"/>
            <a:ext cx="785818" cy="28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403</TotalTime>
  <Words>200</Words>
  <Application>Microsoft Office PowerPoint</Application>
  <PresentationFormat>Экран (4:3)</PresentationFormat>
  <Paragraphs>52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Урок русского языка по теме: «Корень слова. Однокоренные слова»</vt:lpstr>
      <vt:lpstr>Слайд 2</vt:lpstr>
      <vt:lpstr> Ум да разум надоумят сразу.</vt:lpstr>
      <vt:lpstr>Какие родственные слова встретились нам в чистописании?</vt:lpstr>
      <vt:lpstr> Учебная задача –научиться распознавать родственные слова ,находить корень в этих словах.</vt:lpstr>
      <vt:lpstr>               </vt:lpstr>
      <vt:lpstr>Слайд 7</vt:lpstr>
      <vt:lpstr>Слайд 8</vt:lpstr>
      <vt:lpstr>  </vt:lpstr>
      <vt:lpstr>Общая часть родственных  слов - КОРЕНЬ</vt:lpstr>
      <vt:lpstr>  Образуй  однокоренные  слова,  используя  части  речи:</vt:lpstr>
      <vt:lpstr>Домашнее задание: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по теме: «Корень слова. Однокоренные слова»</dc:title>
  <dc:creator>Admin</dc:creator>
  <cp:lastModifiedBy>Admin</cp:lastModifiedBy>
  <cp:revision>37</cp:revision>
  <dcterms:created xsi:type="dcterms:W3CDTF">2012-02-27T17:35:21Z</dcterms:created>
  <dcterms:modified xsi:type="dcterms:W3CDTF">2012-02-29T06:58:42Z</dcterms:modified>
</cp:coreProperties>
</file>