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2"/>
  </p:notesMasterIdLst>
  <p:sldIdLst>
    <p:sldId id="256" r:id="rId2"/>
    <p:sldId id="267" r:id="rId3"/>
    <p:sldId id="257" r:id="rId4"/>
    <p:sldId id="265" r:id="rId5"/>
    <p:sldId id="258" r:id="rId6"/>
    <p:sldId id="259" r:id="rId7"/>
    <p:sldId id="260" r:id="rId8"/>
    <p:sldId id="261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800000"/>
    <a:srgbClr val="FF00FF"/>
    <a:srgbClr val="FF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5" autoAdjust="0"/>
    <p:restoredTop sz="94660"/>
  </p:normalViewPr>
  <p:slideViewPr>
    <p:cSldViewPr>
      <p:cViewPr varScale="1">
        <p:scale>
          <a:sx n="70" d="100"/>
          <a:sy n="70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239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6F15A0-23AD-40F6-8F2C-11BB387DC10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9B2D9-51DF-486D-8F35-2B320CCF7C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3FCE5-7A2D-4A26-AD96-8540D1B3E7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CF179-BCB3-438E-B7FB-8211BA1B38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46815-A6CA-4846-8D37-2786915F08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12CBF-B1A9-429A-B8C2-F45ED28AEF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42219-43BB-4133-B80A-72EA961B17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F3190-54B6-4762-8573-B59A60597D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3B6B0-3999-4010-93DE-61291A11B2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F6AB1-EFF1-488E-8242-B8E847A8C2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6CDA6-710B-4166-9E46-79A74D60D7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F0DC7-2BF6-4973-A5E9-9ABB8D7B15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6DA427-0D33-4390-B3B0-F1306B51CA9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21.jpe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133600"/>
            <a:ext cx="8496300" cy="1582738"/>
          </a:xfrm>
        </p:spPr>
        <p:txBody>
          <a:bodyPr/>
          <a:lstStyle/>
          <a:p>
            <a:r>
              <a:rPr lang="ru-RU" sz="4000">
                <a:solidFill>
                  <a:schemeClr val="accent2"/>
                </a:solidFill>
              </a:rPr>
              <a:t/>
            </a:r>
            <a:br>
              <a:rPr lang="ru-RU" sz="4000">
                <a:solidFill>
                  <a:schemeClr val="accent2"/>
                </a:solidFill>
              </a:rPr>
            </a:br>
            <a:r>
              <a:rPr lang="ru-RU" sz="4800">
                <a:solidFill>
                  <a:srgbClr val="FF00FF"/>
                </a:solidFill>
              </a:rPr>
              <a:t>«Космический калейдоскоп»</a:t>
            </a:r>
          </a:p>
        </p:txBody>
      </p:sp>
      <p:pic>
        <p:nvPicPr>
          <p:cNvPr id="2052" name="Picture 4" descr="a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1484313"/>
            <a:ext cx="714375" cy="381000"/>
          </a:xfrm>
          <a:prstGeom prst="rect">
            <a:avLst/>
          </a:prstGeom>
          <a:noFill/>
        </p:spPr>
      </p:pic>
      <p:pic>
        <p:nvPicPr>
          <p:cNvPr id="2053" name="Picture 5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276475"/>
            <a:ext cx="561975" cy="561975"/>
          </a:xfrm>
          <a:prstGeom prst="rect">
            <a:avLst/>
          </a:prstGeom>
          <a:noFill/>
        </p:spPr>
      </p:pic>
      <p:pic>
        <p:nvPicPr>
          <p:cNvPr id="2054" name="Picture 6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2276475"/>
            <a:ext cx="561975" cy="561975"/>
          </a:xfrm>
          <a:prstGeom prst="rect">
            <a:avLst/>
          </a:prstGeom>
          <a:noFill/>
        </p:spPr>
      </p:pic>
      <p:pic>
        <p:nvPicPr>
          <p:cNvPr id="2055" name="Picture 7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773238"/>
            <a:ext cx="561975" cy="561975"/>
          </a:xfrm>
          <a:prstGeom prst="rect">
            <a:avLst/>
          </a:prstGeom>
          <a:noFill/>
        </p:spPr>
      </p:pic>
      <p:pic>
        <p:nvPicPr>
          <p:cNvPr id="2056" name="Picture 8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5516563"/>
            <a:ext cx="561975" cy="561975"/>
          </a:xfrm>
          <a:prstGeom prst="rect">
            <a:avLst/>
          </a:prstGeom>
          <a:noFill/>
        </p:spPr>
      </p:pic>
      <p:pic>
        <p:nvPicPr>
          <p:cNvPr id="2057" name="Picture 9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88913"/>
            <a:ext cx="561975" cy="561975"/>
          </a:xfrm>
          <a:prstGeom prst="rect">
            <a:avLst/>
          </a:prstGeom>
          <a:noFill/>
        </p:spPr>
      </p:pic>
      <p:pic>
        <p:nvPicPr>
          <p:cNvPr id="2058" name="Picture 10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5734050"/>
            <a:ext cx="561975" cy="561975"/>
          </a:xfrm>
          <a:prstGeom prst="rect">
            <a:avLst/>
          </a:prstGeom>
          <a:noFill/>
        </p:spPr>
      </p:pic>
      <p:pic>
        <p:nvPicPr>
          <p:cNvPr id="2059" name="Picture 11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836613"/>
            <a:ext cx="561975" cy="561975"/>
          </a:xfrm>
          <a:prstGeom prst="rect">
            <a:avLst/>
          </a:prstGeom>
          <a:noFill/>
        </p:spPr>
      </p:pic>
      <p:pic>
        <p:nvPicPr>
          <p:cNvPr id="2060" name="Picture 12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1773238"/>
            <a:ext cx="561975" cy="561975"/>
          </a:xfrm>
          <a:prstGeom prst="rect">
            <a:avLst/>
          </a:prstGeom>
          <a:noFill/>
        </p:spPr>
      </p:pic>
      <p:pic>
        <p:nvPicPr>
          <p:cNvPr id="2061" name="Picture 13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3716338"/>
            <a:ext cx="561975" cy="561975"/>
          </a:xfrm>
          <a:prstGeom prst="rect">
            <a:avLst/>
          </a:prstGeom>
          <a:noFill/>
        </p:spPr>
      </p:pic>
      <p:pic>
        <p:nvPicPr>
          <p:cNvPr id="2062" name="Picture 14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3357563"/>
            <a:ext cx="561975" cy="561975"/>
          </a:xfrm>
          <a:prstGeom prst="rect">
            <a:avLst/>
          </a:prstGeom>
          <a:noFill/>
        </p:spPr>
      </p:pic>
      <p:pic>
        <p:nvPicPr>
          <p:cNvPr id="2063" name="Picture 15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05263"/>
            <a:ext cx="561975" cy="561975"/>
          </a:xfrm>
          <a:prstGeom prst="rect">
            <a:avLst/>
          </a:prstGeom>
          <a:noFill/>
        </p:spPr>
      </p:pic>
      <p:pic>
        <p:nvPicPr>
          <p:cNvPr id="2064" name="Picture 16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5445125"/>
            <a:ext cx="561975" cy="561975"/>
          </a:xfrm>
          <a:prstGeom prst="rect">
            <a:avLst/>
          </a:prstGeom>
          <a:noFill/>
        </p:spPr>
      </p:pic>
      <p:pic>
        <p:nvPicPr>
          <p:cNvPr id="2065" name="Picture 17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4005263"/>
            <a:ext cx="561975" cy="561975"/>
          </a:xfrm>
          <a:prstGeom prst="rect">
            <a:avLst/>
          </a:prstGeom>
          <a:noFill/>
        </p:spPr>
      </p:pic>
      <p:pic>
        <p:nvPicPr>
          <p:cNvPr id="2068" name="Picture 20" descr="a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765175"/>
            <a:ext cx="714375" cy="381000"/>
          </a:xfrm>
          <a:prstGeom prst="rect">
            <a:avLst/>
          </a:prstGeom>
          <a:noFill/>
        </p:spPr>
      </p:pic>
      <p:pic>
        <p:nvPicPr>
          <p:cNvPr id="2070" name="Picture 22" descr="SUNFACE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5113" y="549275"/>
            <a:ext cx="766762" cy="758825"/>
          </a:xfrm>
          <a:prstGeom prst="rect">
            <a:avLst/>
          </a:prstGeom>
          <a:noFill/>
        </p:spPr>
      </p:pic>
      <p:pic>
        <p:nvPicPr>
          <p:cNvPr id="2078" name="Picture 30" descr="COSMO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425" y="3716338"/>
            <a:ext cx="1428750" cy="1179512"/>
          </a:xfrm>
          <a:prstGeom prst="rect">
            <a:avLst/>
          </a:prstGeom>
          <a:noFill/>
        </p:spPr>
      </p:pic>
      <p:pic>
        <p:nvPicPr>
          <p:cNvPr id="2088" name="Picture 40" descr="a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613" y="5157788"/>
            <a:ext cx="1511300" cy="1366837"/>
          </a:xfrm>
          <a:prstGeom prst="rect">
            <a:avLst/>
          </a:prstGeom>
          <a:noFill/>
        </p:spPr>
      </p:pic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2195513" y="333375"/>
            <a:ext cx="48974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Игра по русскому языку, посвященная Дню космонавтики,</a:t>
            </a:r>
          </a:p>
          <a:p>
            <a:r>
              <a:rPr lang="ru-RU" b="1">
                <a:solidFill>
                  <a:schemeClr val="accent2"/>
                </a:solidFill>
              </a:rPr>
              <a:t>5 класс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4932363" y="5229225"/>
            <a:ext cx="38877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>
                <a:solidFill>
                  <a:schemeClr val="accent2"/>
                </a:solidFill>
              </a:rPr>
              <a:t>Автор: учитель русского языка </a:t>
            </a:r>
          </a:p>
          <a:p>
            <a:r>
              <a:rPr lang="ru-RU" sz="1400" b="1">
                <a:solidFill>
                  <a:schemeClr val="accent2"/>
                </a:solidFill>
              </a:rPr>
              <a:t>Бирюкова Татьяна Леонидовна</a:t>
            </a:r>
            <a:r>
              <a:rPr lang="ru-RU" sz="14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908050"/>
            <a:ext cx="7345362" cy="1655763"/>
          </a:xfrm>
        </p:spPr>
        <p:txBody>
          <a:bodyPr/>
          <a:lstStyle/>
          <a:p>
            <a:r>
              <a:rPr lang="ru-RU" sz="3200" b="1">
                <a:solidFill>
                  <a:srgbClr val="FF0000"/>
                </a:solidFill>
              </a:rPr>
              <a:t>Через тернии – к звездам,</a:t>
            </a:r>
            <a:br>
              <a:rPr lang="ru-RU" sz="3200" b="1">
                <a:solidFill>
                  <a:srgbClr val="FF0000"/>
                </a:solidFill>
              </a:rPr>
            </a:br>
            <a:r>
              <a:rPr lang="ru-RU" sz="3200" b="1">
                <a:solidFill>
                  <a:srgbClr val="FF0000"/>
                </a:solidFill>
              </a:rPr>
              <a:t>через трудности – к знаниям и успеху!</a:t>
            </a:r>
          </a:p>
        </p:txBody>
      </p:sp>
      <p:pic>
        <p:nvPicPr>
          <p:cNvPr id="120838" name="Picture 6" descr="звезда крутитс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492375"/>
            <a:ext cx="561975" cy="561975"/>
          </a:xfrm>
          <a:prstGeom prst="rect">
            <a:avLst/>
          </a:prstGeom>
          <a:noFill/>
        </p:spPr>
      </p:pic>
      <p:pic>
        <p:nvPicPr>
          <p:cNvPr id="120839" name="Picture 7" descr="звезда крутитс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260350"/>
            <a:ext cx="561975" cy="561975"/>
          </a:xfrm>
          <a:prstGeom prst="rect">
            <a:avLst/>
          </a:prstGeom>
          <a:noFill/>
        </p:spPr>
      </p:pic>
      <p:pic>
        <p:nvPicPr>
          <p:cNvPr id="120840" name="Picture 8" descr="звезда крутитс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2565400"/>
            <a:ext cx="561975" cy="561975"/>
          </a:xfrm>
          <a:prstGeom prst="rect">
            <a:avLst/>
          </a:prstGeom>
          <a:noFill/>
        </p:spPr>
      </p:pic>
      <p:pic>
        <p:nvPicPr>
          <p:cNvPr id="120841" name="Picture 9" descr="звезда крутитс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561975" cy="561975"/>
          </a:xfrm>
          <a:prstGeom prst="rect">
            <a:avLst/>
          </a:prstGeom>
          <a:noFill/>
        </p:spPr>
      </p:pic>
      <p:pic>
        <p:nvPicPr>
          <p:cNvPr id="120842" name="Picture 10" descr="звезда крутитс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1412875"/>
            <a:ext cx="561975" cy="561975"/>
          </a:xfrm>
          <a:prstGeom prst="rect">
            <a:avLst/>
          </a:prstGeom>
          <a:noFill/>
        </p:spPr>
      </p:pic>
      <p:pic>
        <p:nvPicPr>
          <p:cNvPr id="120843" name="Picture 11" descr="звезда крутитс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2420938"/>
            <a:ext cx="561975" cy="561975"/>
          </a:xfrm>
          <a:prstGeom prst="rect">
            <a:avLst/>
          </a:prstGeom>
          <a:noFill/>
        </p:spPr>
      </p:pic>
      <p:pic>
        <p:nvPicPr>
          <p:cNvPr id="120844" name="Picture 12" descr="звезда крутитс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404813"/>
            <a:ext cx="561975" cy="561975"/>
          </a:xfrm>
          <a:prstGeom prst="rect">
            <a:avLst/>
          </a:prstGeom>
          <a:noFill/>
        </p:spPr>
      </p:pic>
      <p:sp>
        <p:nvSpPr>
          <p:cNvPr id="120845" name="Text Box 13"/>
          <p:cNvSpPr txBox="1">
            <a:spLocks noChangeArrowheads="1"/>
          </p:cNvSpPr>
          <p:nvPr/>
        </p:nvSpPr>
        <p:spPr bwMode="auto">
          <a:xfrm>
            <a:off x="1979613" y="3141663"/>
            <a:ext cx="4679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В добрый путь по стране Знаний!</a:t>
            </a:r>
          </a:p>
        </p:txBody>
      </p:sp>
      <p:pic>
        <p:nvPicPr>
          <p:cNvPr id="120846" name="Picture 14" descr="STAI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276475"/>
            <a:ext cx="2362200" cy="1985963"/>
          </a:xfrm>
          <a:prstGeom prst="rect">
            <a:avLst/>
          </a:prstGeom>
          <a:noFill/>
        </p:spPr>
      </p:pic>
      <p:pic>
        <p:nvPicPr>
          <p:cNvPr id="120847" name="Picture 15" descr="STAI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3500438"/>
            <a:ext cx="2362200" cy="1985962"/>
          </a:xfrm>
          <a:prstGeom prst="rect">
            <a:avLst/>
          </a:prstGeom>
          <a:noFill/>
        </p:spPr>
      </p:pic>
      <p:pic>
        <p:nvPicPr>
          <p:cNvPr id="120848" name="Picture 16" descr="STAI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4724400"/>
            <a:ext cx="2362200" cy="1985963"/>
          </a:xfrm>
          <a:prstGeom prst="rect">
            <a:avLst/>
          </a:prstGeom>
          <a:noFill/>
        </p:spPr>
      </p:pic>
      <p:pic>
        <p:nvPicPr>
          <p:cNvPr id="120851" name="Picture 19" descr="GRADS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4149725"/>
            <a:ext cx="2663825" cy="2173288"/>
          </a:xfrm>
          <a:prstGeom prst="rect">
            <a:avLst/>
          </a:prstGeom>
          <a:noFill/>
        </p:spPr>
      </p:pic>
      <p:sp>
        <p:nvSpPr>
          <p:cNvPr id="120853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539750" y="692150"/>
            <a:ext cx="8064500" cy="42799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60350"/>
            <a:ext cx="7488237" cy="720725"/>
          </a:xfrm>
        </p:spPr>
        <p:txBody>
          <a:bodyPr/>
          <a:lstStyle/>
          <a:p>
            <a:endParaRPr lang="ru-RU">
              <a:solidFill>
                <a:schemeClr val="accent2"/>
              </a:solidFill>
            </a:endParaRP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843213" y="321310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ru-RU"/>
              <a:t> </a:t>
            </a:r>
          </a:p>
        </p:txBody>
      </p:sp>
      <p:pic>
        <p:nvPicPr>
          <p:cNvPr id="121862" name="Picture 6" descr="a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900113" cy="900112"/>
          </a:xfrm>
          <a:prstGeom prst="rect">
            <a:avLst/>
          </a:prstGeom>
          <a:noFill/>
        </p:spPr>
      </p:pic>
      <p:pic>
        <p:nvPicPr>
          <p:cNvPr id="121865" name="Picture 9" descr="kosmкос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1557338"/>
            <a:ext cx="6335712" cy="475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353425" cy="1930400"/>
          </a:xfrm>
        </p:spPr>
        <p:txBody>
          <a:bodyPr/>
          <a:lstStyle/>
          <a:p>
            <a:r>
              <a:rPr lang="ru-RU" sz="2400" b="1"/>
              <a:t>                                                                      </a:t>
            </a:r>
            <a:r>
              <a:rPr lang="ru-RU" sz="2400" b="1" u="sng">
                <a:solidFill>
                  <a:schemeClr val="accent2"/>
                </a:solidFill>
              </a:rPr>
              <a:t>Фонетика</a:t>
            </a:r>
            <a:br>
              <a:rPr lang="ru-RU" sz="2400" b="1" u="sng">
                <a:solidFill>
                  <a:schemeClr val="accent2"/>
                </a:solidFill>
              </a:rPr>
            </a:br>
            <a:r>
              <a:rPr lang="ru-RU" sz="2400" b="1"/>
              <a:t>На каком принципе русской фонетики основано правило, встретившееся во фразах</a:t>
            </a:r>
            <a:br>
              <a:rPr lang="ru-RU" sz="2400" b="1"/>
            </a:br>
            <a:r>
              <a:rPr lang="ru-RU" sz="2400" b="1"/>
              <a:t/>
            </a:r>
            <a:br>
              <a:rPr lang="ru-RU" sz="2400" b="1"/>
            </a:br>
            <a:r>
              <a:rPr lang="ru-RU" sz="2400" b="1"/>
              <a:t>   </a:t>
            </a:r>
            <a:r>
              <a:rPr lang="ru-RU" sz="2400" b="1" i="1">
                <a:solidFill>
                  <a:srgbClr val="FF6600"/>
                </a:solidFill>
              </a:rPr>
              <a:t>Ах, боли</a:t>
            </a:r>
            <a:r>
              <a:rPr lang="ru-RU" sz="2400" b="1" i="1">
                <a:solidFill>
                  <a:srgbClr val="800000"/>
                </a:solidFill>
              </a:rPr>
              <a:t>т</a:t>
            </a:r>
            <a:r>
              <a:rPr lang="ru-RU" sz="2400" b="1" i="1">
                <a:solidFill>
                  <a:srgbClr val="FF6600"/>
                </a:solidFill>
              </a:rPr>
              <a:t>, боли</a:t>
            </a:r>
            <a:r>
              <a:rPr lang="ru-RU" sz="2400" b="1" i="1">
                <a:solidFill>
                  <a:srgbClr val="800000"/>
                </a:solidFill>
              </a:rPr>
              <a:t>т</a:t>
            </a:r>
            <a:r>
              <a:rPr lang="ru-RU" sz="2400" b="1" i="1">
                <a:solidFill>
                  <a:srgbClr val="FF6600"/>
                </a:solidFill>
              </a:rPr>
              <a:t>, боли</a:t>
            </a:r>
            <a:r>
              <a:rPr lang="ru-RU" sz="2400" b="1" i="1">
                <a:solidFill>
                  <a:srgbClr val="800000"/>
                </a:solidFill>
              </a:rPr>
              <a:t>т</a:t>
            </a:r>
            <a:r>
              <a:rPr lang="ru-RU" sz="2400" b="1" i="1">
                <a:solidFill>
                  <a:srgbClr val="FF6600"/>
                </a:solidFill>
              </a:rPr>
              <a:t>!</a:t>
            </a:r>
            <a:br>
              <a:rPr lang="ru-RU" sz="2400" b="1" i="1">
                <a:solidFill>
                  <a:srgbClr val="FF6600"/>
                </a:solidFill>
              </a:rPr>
            </a:br>
            <a:r>
              <a:rPr lang="ru-RU" sz="2400" b="1" i="1">
                <a:solidFill>
                  <a:srgbClr val="FF6600"/>
                </a:solidFill>
              </a:rPr>
              <a:t>                </a:t>
            </a:r>
            <a:br>
              <a:rPr lang="ru-RU" sz="2400" b="1" i="1">
                <a:solidFill>
                  <a:srgbClr val="FF6600"/>
                </a:solidFill>
              </a:rPr>
            </a:br>
            <a:r>
              <a:rPr lang="ru-RU" sz="2400" b="1" i="1">
                <a:solidFill>
                  <a:srgbClr val="FF6600"/>
                </a:solidFill>
              </a:rPr>
              <a:t>   Ах, боли</a:t>
            </a:r>
            <a:r>
              <a:rPr lang="ru-RU" sz="2400" b="1" i="1">
                <a:solidFill>
                  <a:srgbClr val="800000"/>
                </a:solidFill>
              </a:rPr>
              <a:t>д</a:t>
            </a:r>
            <a:r>
              <a:rPr lang="ru-RU" sz="2400" b="1" i="1">
                <a:solidFill>
                  <a:srgbClr val="FF6600"/>
                </a:solidFill>
              </a:rPr>
              <a:t>, боли</a:t>
            </a:r>
            <a:r>
              <a:rPr lang="ru-RU" sz="2400" b="1" i="1">
                <a:solidFill>
                  <a:srgbClr val="800000"/>
                </a:solidFill>
              </a:rPr>
              <a:t>д</a:t>
            </a:r>
            <a:r>
              <a:rPr lang="ru-RU" sz="2400" b="1" i="1">
                <a:solidFill>
                  <a:srgbClr val="FF6600"/>
                </a:solidFill>
              </a:rPr>
              <a:t>, боли</a:t>
            </a:r>
            <a:r>
              <a:rPr lang="ru-RU" sz="2400" b="1" i="1">
                <a:solidFill>
                  <a:srgbClr val="800000"/>
                </a:solidFill>
              </a:rPr>
              <a:t>д</a:t>
            </a:r>
            <a:r>
              <a:rPr lang="ru-RU" sz="2400" b="1" i="1">
                <a:solidFill>
                  <a:srgbClr val="FF6600"/>
                </a:solidFill>
              </a:rPr>
              <a:t>!</a:t>
            </a:r>
            <a:r>
              <a:rPr lang="ru-RU" sz="2000" i="1"/>
              <a:t>                       </a:t>
            </a:r>
            <a:endParaRPr lang="ru-RU" sz="3200" b="1" i="1">
              <a:solidFill>
                <a:srgbClr val="8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3429000"/>
            <a:ext cx="7077075" cy="2039938"/>
          </a:xfrm>
        </p:spPr>
        <p:txBody>
          <a:bodyPr/>
          <a:lstStyle/>
          <a:p>
            <a:r>
              <a:rPr lang="ru-RU" sz="2400" b="1"/>
              <a:t>Ответ: на принципе звонкости – глухости.</a:t>
            </a:r>
          </a:p>
          <a:p>
            <a:pPr>
              <a:buFontTx/>
              <a:buNone/>
            </a:pPr>
            <a:r>
              <a:rPr lang="ru-RU" sz="2400" b="1"/>
              <a:t>    Глухой звук </a:t>
            </a:r>
            <a:r>
              <a:rPr lang="ru-RU" sz="2400" b="1" u="sng">
                <a:solidFill>
                  <a:srgbClr val="FF0000"/>
                </a:solidFill>
              </a:rPr>
              <a:t>т</a:t>
            </a:r>
            <a:r>
              <a:rPr lang="ru-RU" sz="2400" b="1" u="sng"/>
              <a:t> </a:t>
            </a:r>
            <a:r>
              <a:rPr lang="ru-RU" sz="2400" b="1"/>
              <a:t>слышим в словах </a:t>
            </a:r>
            <a:r>
              <a:rPr lang="ru-RU" sz="2400" b="1" i="1"/>
              <a:t>боли</a:t>
            </a:r>
            <a:r>
              <a:rPr lang="ru-RU" sz="2400" b="1" i="1">
                <a:solidFill>
                  <a:srgbClr val="FF0000"/>
                </a:solidFill>
              </a:rPr>
              <a:t>т</a:t>
            </a:r>
            <a:r>
              <a:rPr lang="ru-RU" sz="2400" b="1"/>
              <a:t> – </a:t>
            </a:r>
            <a:r>
              <a:rPr lang="ru-RU" sz="2400" b="1" i="1"/>
              <a:t>боль</a:t>
            </a:r>
            <a:r>
              <a:rPr lang="ru-RU" sz="2400" b="1"/>
              <a:t> и </a:t>
            </a:r>
            <a:r>
              <a:rPr lang="ru-RU" sz="2400" b="1" i="1"/>
              <a:t>боли</a:t>
            </a:r>
            <a:r>
              <a:rPr lang="ru-RU" sz="2400" b="1" i="1">
                <a:solidFill>
                  <a:srgbClr val="FF0000"/>
                </a:solidFill>
              </a:rPr>
              <a:t>д</a:t>
            </a:r>
            <a:r>
              <a:rPr lang="ru-RU" sz="2400" b="1"/>
              <a:t> – </a:t>
            </a:r>
            <a:r>
              <a:rPr lang="ru-RU" sz="2400" b="1" i="1"/>
              <a:t>светящееся космическое тело, очень яркий крупный метеор.</a:t>
            </a:r>
            <a:r>
              <a:rPr lang="ru-RU" sz="240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3076" name="Picture 4" descr="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5013325"/>
            <a:ext cx="2160587" cy="1624013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516688" y="1268413"/>
            <a:ext cx="18002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600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3078" name="Picture 6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908050"/>
            <a:ext cx="561975" cy="561975"/>
          </a:xfrm>
          <a:prstGeom prst="rect">
            <a:avLst/>
          </a:prstGeom>
          <a:noFill/>
        </p:spPr>
      </p:pic>
      <p:pic>
        <p:nvPicPr>
          <p:cNvPr id="3079" name="Picture 7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61975" cy="561975"/>
          </a:xfrm>
          <a:prstGeom prst="rect">
            <a:avLst/>
          </a:prstGeom>
          <a:noFill/>
        </p:spPr>
      </p:pic>
      <p:pic>
        <p:nvPicPr>
          <p:cNvPr id="3080" name="Picture 8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4868863"/>
            <a:ext cx="561975" cy="561975"/>
          </a:xfrm>
          <a:prstGeom prst="rect">
            <a:avLst/>
          </a:prstGeom>
          <a:noFill/>
        </p:spPr>
      </p:pic>
      <p:pic>
        <p:nvPicPr>
          <p:cNvPr id="3081" name="Picture 9" descr="зуб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1052513"/>
            <a:ext cx="1727200" cy="1522412"/>
          </a:xfrm>
          <a:prstGeom prst="rect">
            <a:avLst/>
          </a:prstGeom>
          <a:noFill/>
        </p:spPr>
      </p:pic>
      <p:pic>
        <p:nvPicPr>
          <p:cNvPr id="3082" name="Picture 10" descr="метеор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9925" y="2133600"/>
            <a:ext cx="1428750" cy="12096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80400" cy="2663825"/>
          </a:xfrm>
        </p:spPr>
        <p:txBody>
          <a:bodyPr/>
          <a:lstStyle/>
          <a:p>
            <a:r>
              <a:rPr lang="ru-RU" sz="2400" b="1"/>
              <a:t>                                                        </a:t>
            </a:r>
            <a:r>
              <a:rPr lang="ru-RU" sz="2400" b="1" u="sng"/>
              <a:t> </a:t>
            </a:r>
            <a:r>
              <a:rPr lang="ru-RU" sz="2400" b="1" u="sng">
                <a:solidFill>
                  <a:schemeClr val="accent2"/>
                </a:solidFill>
              </a:rPr>
              <a:t>Лексика </a:t>
            </a:r>
            <a:r>
              <a:rPr lang="ru-RU" sz="2400" b="1" u="sng"/>
              <a:t/>
            </a:r>
            <a:br>
              <a:rPr lang="ru-RU" sz="2400" b="1" u="sng"/>
            </a:br>
            <a:r>
              <a:rPr lang="ru-RU" sz="2400" b="1"/>
              <a:t>Определите лексическое значение слов. Все ли они имеют отношение к космосу?</a:t>
            </a:r>
            <a:br>
              <a:rPr lang="ru-RU" sz="2400" b="1"/>
            </a:br>
            <a:r>
              <a:rPr lang="ru-RU" sz="2400" b="1" i="1">
                <a:solidFill>
                  <a:srgbClr val="FF6600"/>
                </a:solidFill>
              </a:rPr>
              <a:t>космодром</a:t>
            </a:r>
            <a:br>
              <a:rPr lang="ru-RU" sz="2400" b="1" i="1">
                <a:solidFill>
                  <a:srgbClr val="FF6600"/>
                </a:solidFill>
              </a:rPr>
            </a:br>
            <a:r>
              <a:rPr lang="ru-RU" sz="2400" b="1" i="1">
                <a:solidFill>
                  <a:srgbClr val="FF6600"/>
                </a:solidFill>
              </a:rPr>
              <a:t>космонавт</a:t>
            </a:r>
            <a:br>
              <a:rPr lang="ru-RU" sz="2400" b="1" i="1">
                <a:solidFill>
                  <a:srgbClr val="FF6600"/>
                </a:solidFill>
              </a:rPr>
            </a:br>
            <a:r>
              <a:rPr lang="ru-RU" sz="2400" b="1" i="1">
                <a:solidFill>
                  <a:srgbClr val="FF6600"/>
                </a:solidFill>
              </a:rPr>
              <a:t>звездочет</a:t>
            </a:r>
            <a:br>
              <a:rPr lang="ru-RU" sz="2400" b="1" i="1">
                <a:solidFill>
                  <a:srgbClr val="FF6600"/>
                </a:solidFill>
              </a:rPr>
            </a:br>
            <a:r>
              <a:rPr lang="ru-RU" sz="2400" b="1" i="1">
                <a:solidFill>
                  <a:srgbClr val="FF6600"/>
                </a:solidFill>
              </a:rPr>
              <a:t>луноход</a:t>
            </a:r>
            <a:br>
              <a:rPr lang="ru-RU" sz="2400" b="1" i="1">
                <a:solidFill>
                  <a:srgbClr val="FF6600"/>
                </a:solidFill>
              </a:rPr>
            </a:br>
            <a:r>
              <a:rPr lang="ru-RU" sz="2400" b="1" i="1">
                <a:solidFill>
                  <a:srgbClr val="FF6600"/>
                </a:solidFill>
              </a:rPr>
              <a:t>космы</a:t>
            </a:r>
            <a:br>
              <a:rPr lang="ru-RU" sz="2400" b="1" i="1">
                <a:solidFill>
                  <a:srgbClr val="FF6600"/>
                </a:solidFill>
              </a:rPr>
            </a:br>
            <a:endParaRPr lang="ru-RU" sz="2400" b="1" i="1">
              <a:solidFill>
                <a:srgbClr val="FF6600"/>
              </a:solidFill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997200"/>
            <a:ext cx="7993063" cy="936625"/>
          </a:xfrm>
        </p:spPr>
        <p:txBody>
          <a:bodyPr/>
          <a:lstStyle/>
          <a:p>
            <a:r>
              <a:rPr lang="ru-RU" sz="2400" b="1"/>
              <a:t>Ответ: </a:t>
            </a:r>
            <a:r>
              <a:rPr lang="ru-RU" sz="1800" b="1" i="1">
                <a:solidFill>
                  <a:srgbClr val="800000"/>
                </a:solidFill>
              </a:rPr>
              <a:t>Космодром</a:t>
            </a:r>
            <a:r>
              <a:rPr lang="ru-RU" sz="1800" b="1" i="1">
                <a:solidFill>
                  <a:srgbClr val="FF6600"/>
                </a:solidFill>
              </a:rPr>
              <a:t> - комплекс сооружений, оборудования и земельных  участков для сборки, подготовки к пуску и пуска космических ракет</a:t>
            </a:r>
          </a:p>
          <a:p>
            <a:endParaRPr lang="ru-RU" sz="1800" b="1" i="1">
              <a:solidFill>
                <a:srgbClr val="FF6600"/>
              </a:solidFill>
            </a:endParaRPr>
          </a:p>
          <a:p>
            <a:endParaRPr lang="ru-RU" sz="1600" b="1" i="1">
              <a:solidFill>
                <a:srgbClr val="FF6600"/>
              </a:solidFill>
            </a:endParaRPr>
          </a:p>
        </p:txBody>
      </p:sp>
      <p:pic>
        <p:nvPicPr>
          <p:cNvPr id="119812" name="Picture 4" descr="звезда крутитс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2133600"/>
            <a:ext cx="561975" cy="561975"/>
          </a:xfrm>
          <a:prstGeom prst="rect">
            <a:avLst/>
          </a:prstGeom>
          <a:noFill/>
        </p:spPr>
      </p:pic>
      <p:pic>
        <p:nvPicPr>
          <p:cNvPr id="119813" name="Picture 5" descr="звезда крутитс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1412875"/>
            <a:ext cx="561975" cy="561975"/>
          </a:xfrm>
          <a:prstGeom prst="rect">
            <a:avLst/>
          </a:prstGeom>
          <a:noFill/>
        </p:spPr>
      </p:pic>
      <p:pic>
        <p:nvPicPr>
          <p:cNvPr id="119814" name="Picture 6" descr="звезда крутитс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2133600"/>
            <a:ext cx="561975" cy="561975"/>
          </a:xfrm>
          <a:prstGeom prst="rect">
            <a:avLst/>
          </a:prstGeom>
          <a:noFill/>
        </p:spPr>
      </p:pic>
      <p:pic>
        <p:nvPicPr>
          <p:cNvPr id="119815" name="Picture 7" descr="MOONST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908050"/>
            <a:ext cx="1871663" cy="1871663"/>
          </a:xfrm>
          <a:prstGeom prst="rect">
            <a:avLst/>
          </a:prstGeom>
          <a:noFill/>
        </p:spPr>
      </p:pic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971550" y="4005263"/>
            <a:ext cx="72009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ru-RU" b="1" i="1">
                <a:solidFill>
                  <a:srgbClr val="800000"/>
                </a:solidFill>
              </a:rPr>
              <a:t>Космонавт</a:t>
            </a:r>
            <a:r>
              <a:rPr lang="ru-RU" b="1" i="1">
                <a:solidFill>
                  <a:srgbClr val="FF6600"/>
                </a:solidFill>
              </a:rPr>
              <a:t> –человек, прошедший специальную подготовку и участвующий в космическом полете </a:t>
            </a:r>
          </a:p>
          <a:p>
            <a:pPr algn="l"/>
            <a:endParaRPr lang="ru-RU"/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971550" y="4652963"/>
            <a:ext cx="4570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b="1" i="1">
                <a:solidFill>
                  <a:srgbClr val="800000"/>
                </a:solidFill>
              </a:rPr>
              <a:t>Звездочет </a:t>
            </a:r>
            <a:r>
              <a:rPr lang="ru-RU" b="1" i="1">
                <a:solidFill>
                  <a:srgbClr val="FF6600"/>
                </a:solidFill>
              </a:rPr>
              <a:t> - астроном (устаревшее)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971550" y="5013325"/>
            <a:ext cx="7704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b="1" i="1">
                <a:solidFill>
                  <a:srgbClr val="800000"/>
                </a:solidFill>
              </a:rPr>
              <a:t>Луноход</a:t>
            </a:r>
            <a:r>
              <a:rPr lang="ru-RU" b="1" i="1">
                <a:solidFill>
                  <a:srgbClr val="FF6600"/>
                </a:solidFill>
              </a:rPr>
              <a:t> – аппарат, доставивший на Землю образцы космического грунта</a:t>
            </a: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900113" y="5661025"/>
            <a:ext cx="6408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b="1" i="1">
                <a:solidFill>
                  <a:srgbClr val="FF0000"/>
                </a:solidFill>
              </a:rPr>
              <a:t>Космы</a:t>
            </a:r>
            <a:r>
              <a:rPr lang="ru-RU" b="1" i="1">
                <a:solidFill>
                  <a:srgbClr val="FF6600"/>
                </a:solidFill>
              </a:rPr>
              <a:t> – неопрятные, неухоженные волосы</a:t>
            </a:r>
          </a:p>
        </p:txBody>
      </p:sp>
      <p:pic>
        <p:nvPicPr>
          <p:cNvPr id="119821" name="Picture 13" descr="ASTRNAU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3644900"/>
            <a:ext cx="1871662" cy="1801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500"/>
                            </p:stCondLst>
                            <p:childTnLst>
                              <p:par>
                                <p:cTn id="3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  <p:bldP spid="119817" grpId="0"/>
      <p:bldP spid="119818" grpId="0"/>
      <p:bldP spid="119819" grpId="0"/>
      <p:bldP spid="1198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920037" cy="1944687"/>
          </a:xfrm>
        </p:spPr>
        <p:txBody>
          <a:bodyPr/>
          <a:lstStyle/>
          <a:p>
            <a:r>
              <a:rPr lang="ru-RU" sz="2400" b="1">
                <a:solidFill>
                  <a:schemeClr val="accent2"/>
                </a:solidFill>
              </a:rPr>
              <a:t>                                                                                                  </a:t>
            </a:r>
            <a:r>
              <a:rPr lang="ru-RU" sz="2800" b="1" u="sng">
                <a:solidFill>
                  <a:schemeClr val="accent2"/>
                </a:solidFill>
              </a:rPr>
              <a:t>Синтаксис</a:t>
            </a:r>
            <a:r>
              <a:rPr lang="ru-RU" sz="2800" b="1" u="sng"/>
              <a:t> </a:t>
            </a:r>
            <a:br>
              <a:rPr lang="ru-RU" sz="2800" b="1" u="sng"/>
            </a:br>
            <a:r>
              <a:rPr lang="ru-RU" sz="2400" b="1"/>
              <a:t>Назовите грамматические основы предложений:</a:t>
            </a:r>
            <a:br>
              <a:rPr lang="ru-RU" sz="2400" b="1"/>
            </a:br>
            <a:r>
              <a:rPr lang="ru-RU" sz="2400" b="1"/>
              <a:t>  </a:t>
            </a:r>
            <a:r>
              <a:rPr lang="ru-RU" sz="2400" b="1" i="1">
                <a:solidFill>
                  <a:srgbClr val="FF6600"/>
                </a:solidFill>
              </a:rPr>
              <a:t>И звезда с звездою говорит.</a:t>
            </a:r>
            <a:br>
              <a:rPr lang="ru-RU" sz="2400" b="1" i="1">
                <a:solidFill>
                  <a:srgbClr val="FF6600"/>
                </a:solidFill>
              </a:rPr>
            </a:br>
            <a:r>
              <a:rPr lang="ru-RU" sz="2400" b="1" i="1">
                <a:solidFill>
                  <a:srgbClr val="FF6600"/>
                </a:solidFill>
              </a:rPr>
              <a:t/>
            </a:r>
            <a:br>
              <a:rPr lang="ru-RU" sz="2400" b="1" i="1">
                <a:solidFill>
                  <a:srgbClr val="FF6600"/>
                </a:solidFill>
              </a:rPr>
            </a:br>
            <a:r>
              <a:rPr lang="ru-RU" sz="2400" b="1" i="1">
                <a:solidFill>
                  <a:srgbClr val="FF6600"/>
                </a:solidFill>
              </a:rPr>
              <a:t> И звезда с звездою говорят.</a:t>
            </a:r>
            <a:endParaRPr lang="ru-RU" sz="2400" i="1">
              <a:solidFill>
                <a:srgbClr val="FF66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357563"/>
            <a:ext cx="7354888" cy="2409825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>
                <a:solidFill>
                  <a:schemeClr val="tx2"/>
                </a:solidFill>
              </a:rPr>
              <a:t> Ответ: 1)     </a:t>
            </a:r>
            <a:r>
              <a:rPr lang="ru-RU" sz="2400" b="1" u="sng">
                <a:solidFill>
                  <a:schemeClr val="tx2"/>
                </a:solidFill>
              </a:rPr>
              <a:t> Звезда </a:t>
            </a:r>
            <a:r>
              <a:rPr lang="ru-RU" sz="2400" b="1">
                <a:solidFill>
                  <a:schemeClr val="tx2"/>
                </a:solidFill>
              </a:rPr>
              <a:t>       </a:t>
            </a:r>
            <a:r>
              <a:rPr lang="ru-RU" sz="2400" b="1" u="sng">
                <a:solidFill>
                  <a:schemeClr val="tx2"/>
                </a:solidFill>
              </a:rPr>
              <a:t>говорит    </a:t>
            </a:r>
          </a:p>
          <a:p>
            <a:pPr>
              <a:buFontTx/>
              <a:buNone/>
            </a:pPr>
            <a:r>
              <a:rPr lang="ru-RU" sz="2400" b="1">
                <a:solidFill>
                  <a:schemeClr val="tx2"/>
                </a:solidFill>
              </a:rPr>
              <a:t>                                           _______</a:t>
            </a:r>
          </a:p>
          <a:p>
            <a:pPr>
              <a:buFontTx/>
              <a:buNone/>
            </a:pPr>
            <a:endParaRPr lang="ru-RU" sz="2400" b="1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ru-RU" sz="2400" b="1">
                <a:solidFill>
                  <a:schemeClr val="tx2"/>
                </a:solidFill>
              </a:rPr>
              <a:t>             2) </a:t>
            </a:r>
            <a:r>
              <a:rPr lang="ru-RU" sz="2400" b="1" u="sng">
                <a:solidFill>
                  <a:schemeClr val="tx2"/>
                </a:solidFill>
              </a:rPr>
              <a:t>Звезда с звездою</a:t>
            </a:r>
            <a:r>
              <a:rPr lang="ru-RU" sz="2400" b="1">
                <a:solidFill>
                  <a:schemeClr val="tx2"/>
                </a:solidFill>
              </a:rPr>
              <a:t>    </a:t>
            </a:r>
            <a:r>
              <a:rPr lang="ru-RU" sz="2400" b="1" u="sng">
                <a:solidFill>
                  <a:schemeClr val="tx2"/>
                </a:solidFill>
              </a:rPr>
              <a:t>говорят</a:t>
            </a:r>
            <a:endParaRPr lang="ru-RU" sz="2400" b="1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ru-RU" sz="2400" b="1">
                <a:solidFill>
                  <a:schemeClr val="tx2"/>
                </a:solidFill>
              </a:rPr>
              <a:t>                                                    _______</a:t>
            </a:r>
            <a:endParaRPr lang="ru-RU" sz="2400" b="1" u="sng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ru-RU" sz="2400" b="1" u="sng">
                <a:solidFill>
                  <a:schemeClr val="tx2"/>
                </a:solidFill>
              </a:rPr>
              <a:t>                                    </a:t>
            </a:r>
          </a:p>
          <a:p>
            <a:pPr>
              <a:buFontTx/>
              <a:buNone/>
            </a:pPr>
            <a:endParaRPr lang="ru-RU" sz="2400" b="1" i="1">
              <a:solidFill>
                <a:schemeClr val="tx2"/>
              </a:solidFill>
            </a:endParaRPr>
          </a:p>
        </p:txBody>
      </p:sp>
      <p:pic>
        <p:nvPicPr>
          <p:cNvPr id="4100" name="Picture 4" descr="b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44675"/>
            <a:ext cx="1223963" cy="1223963"/>
          </a:xfrm>
          <a:prstGeom prst="rect">
            <a:avLst/>
          </a:prstGeom>
          <a:noFill/>
        </p:spPr>
      </p:pic>
      <p:pic>
        <p:nvPicPr>
          <p:cNvPr id="4101" name="Picture 5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2924175"/>
            <a:ext cx="561975" cy="561975"/>
          </a:xfrm>
          <a:prstGeom prst="rect">
            <a:avLst/>
          </a:prstGeom>
          <a:noFill/>
        </p:spPr>
      </p:pic>
      <p:pic>
        <p:nvPicPr>
          <p:cNvPr id="4102" name="Picture 6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333375"/>
            <a:ext cx="561975" cy="561975"/>
          </a:xfrm>
          <a:prstGeom prst="rect">
            <a:avLst/>
          </a:prstGeom>
          <a:noFill/>
        </p:spPr>
      </p:pic>
      <p:pic>
        <p:nvPicPr>
          <p:cNvPr id="4103" name="Picture 7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5445125"/>
            <a:ext cx="561975" cy="561975"/>
          </a:xfrm>
          <a:prstGeom prst="rect">
            <a:avLst/>
          </a:prstGeom>
          <a:noFill/>
        </p:spPr>
      </p:pic>
      <p:pic>
        <p:nvPicPr>
          <p:cNvPr id="4104" name="Picture 8" descr="OU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4581525"/>
            <a:ext cx="2555875" cy="1949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642350" cy="3370262"/>
          </a:xfrm>
        </p:spPr>
        <p:txBody>
          <a:bodyPr/>
          <a:lstStyle/>
          <a:p>
            <a:pPr algn="l"/>
            <a:r>
              <a:rPr lang="ru-RU" sz="2400" b="1">
                <a:solidFill>
                  <a:schemeClr val="accent2"/>
                </a:solidFill>
              </a:rPr>
              <a:t>                                                                       </a:t>
            </a:r>
            <a:r>
              <a:rPr lang="ru-RU" sz="2400" b="1" u="sng">
                <a:solidFill>
                  <a:schemeClr val="accent2"/>
                </a:solidFill>
              </a:rPr>
              <a:t>Пунктуация</a:t>
            </a:r>
            <a:r>
              <a:rPr lang="ru-RU" sz="2400" b="1"/>
              <a:t> </a:t>
            </a:r>
            <a:br>
              <a:rPr lang="ru-RU" sz="2400" b="1"/>
            </a:br>
            <a:r>
              <a:rPr lang="ru-RU" sz="2400" b="1"/>
              <a:t>Расставьте знаки препинания в предложении:</a:t>
            </a:r>
            <a:br>
              <a:rPr lang="ru-RU" sz="2400" b="1"/>
            </a:br>
            <a:r>
              <a:rPr lang="ru-RU" sz="2400" b="1" i="1">
                <a:solidFill>
                  <a:srgbClr val="FF6600"/>
                </a:solidFill>
              </a:rPr>
              <a:t>Никто не знает существуют ли во Вселенной планеты которые заселены разумными существами но хотелось бы думать что земляне не</a:t>
            </a:r>
            <a:br>
              <a:rPr lang="ru-RU" sz="2400" b="1" i="1">
                <a:solidFill>
                  <a:srgbClr val="FF6600"/>
                </a:solidFill>
              </a:rPr>
            </a:br>
            <a:r>
              <a:rPr lang="ru-RU" sz="2400" b="1" i="1">
                <a:solidFill>
                  <a:srgbClr val="FF6600"/>
                </a:solidFill>
              </a:rPr>
              <a:t>одиноки в этом огромном мире.</a:t>
            </a:r>
            <a:br>
              <a:rPr lang="ru-RU" sz="2400" b="1" i="1">
                <a:solidFill>
                  <a:srgbClr val="FF6600"/>
                </a:solidFill>
              </a:rPr>
            </a:br>
            <a:endParaRPr lang="ru-RU" sz="2400" b="1" i="1">
              <a:solidFill>
                <a:srgbClr val="FF66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1300"/>
            <a:ext cx="6707188" cy="33448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/>
              <a:t>   Ответ: Никто не знает</a:t>
            </a:r>
            <a:r>
              <a:rPr lang="ru-RU" sz="4000" b="1">
                <a:solidFill>
                  <a:srgbClr val="FF0000"/>
                </a:solidFill>
              </a:rPr>
              <a:t>,</a:t>
            </a:r>
            <a:r>
              <a:rPr lang="ru-RU" sz="2400" b="1"/>
              <a:t> существуют ли во Вселенной планеты</a:t>
            </a:r>
            <a:r>
              <a:rPr lang="ru-RU" sz="4000" b="1">
                <a:solidFill>
                  <a:srgbClr val="FF0000"/>
                </a:solidFill>
              </a:rPr>
              <a:t>,</a:t>
            </a:r>
            <a:r>
              <a:rPr lang="ru-RU" sz="2400" b="1"/>
              <a:t> которые заселены разумными существами</a:t>
            </a:r>
            <a:r>
              <a:rPr lang="ru-RU" sz="4000" b="1">
                <a:solidFill>
                  <a:srgbClr val="FF0000"/>
                </a:solidFill>
              </a:rPr>
              <a:t>,</a:t>
            </a:r>
            <a:r>
              <a:rPr lang="ru-RU" sz="2400" b="1"/>
              <a:t> но хотелось бы думать</a:t>
            </a:r>
            <a:r>
              <a:rPr lang="ru-RU" sz="4000" b="1">
                <a:solidFill>
                  <a:srgbClr val="FF0000"/>
                </a:solidFill>
              </a:rPr>
              <a:t>,</a:t>
            </a:r>
            <a:r>
              <a:rPr lang="ru-RU" sz="2400" b="1"/>
              <a:t> что земляне не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/>
              <a:t>    одиноки в этом огромном мире.</a:t>
            </a:r>
          </a:p>
        </p:txBody>
      </p:sp>
      <p:pic>
        <p:nvPicPr>
          <p:cNvPr id="5124" name="Picture 4" descr="MOONST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2775" y="4076700"/>
            <a:ext cx="1744663" cy="1873250"/>
          </a:xfrm>
          <a:prstGeom prst="rect">
            <a:avLst/>
          </a:prstGeom>
          <a:noFill/>
        </p:spPr>
      </p:pic>
      <p:pic>
        <p:nvPicPr>
          <p:cNvPr id="5125" name="Picture 5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3284538"/>
            <a:ext cx="561975" cy="561975"/>
          </a:xfrm>
          <a:prstGeom prst="rect">
            <a:avLst/>
          </a:prstGeom>
          <a:noFill/>
        </p:spPr>
      </p:pic>
      <p:pic>
        <p:nvPicPr>
          <p:cNvPr id="5126" name="Picture 6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2060575"/>
            <a:ext cx="561975" cy="561975"/>
          </a:xfrm>
          <a:prstGeom prst="rect">
            <a:avLst/>
          </a:prstGeom>
          <a:noFill/>
        </p:spPr>
      </p:pic>
      <p:pic>
        <p:nvPicPr>
          <p:cNvPr id="5127" name="Picture 7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5661025"/>
            <a:ext cx="561975" cy="561975"/>
          </a:xfrm>
          <a:prstGeom prst="rect">
            <a:avLst/>
          </a:prstGeom>
          <a:noFill/>
        </p:spPr>
      </p:pic>
      <p:pic>
        <p:nvPicPr>
          <p:cNvPr id="5128" name="Picture 8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5949950"/>
            <a:ext cx="561975" cy="56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188913"/>
            <a:ext cx="7345363" cy="2303462"/>
          </a:xfrm>
        </p:spPr>
        <p:txBody>
          <a:bodyPr/>
          <a:lstStyle/>
          <a:p>
            <a:r>
              <a:rPr lang="ru-RU" sz="2000" b="1"/>
              <a:t>                                                                                              </a:t>
            </a:r>
            <a:r>
              <a:rPr lang="ru-RU" sz="2000" b="1" u="sng">
                <a:solidFill>
                  <a:schemeClr val="accent2"/>
                </a:solidFill>
              </a:rPr>
              <a:t>Морфология </a:t>
            </a:r>
            <a:br>
              <a:rPr lang="ru-RU" sz="2000" b="1" u="sng">
                <a:solidFill>
                  <a:schemeClr val="accent2"/>
                </a:solidFill>
              </a:rPr>
            </a:br>
            <a:r>
              <a:rPr lang="ru-RU" sz="2000" b="1">
                <a:latin typeface="Times New Roman" pitchFamily="18" charset="0"/>
              </a:rPr>
              <a:t>Определите части речи в предложении:</a:t>
            </a:r>
            <a:br>
              <a:rPr lang="ru-RU" sz="2000" b="1">
                <a:latin typeface="Times New Roman" pitchFamily="18" charset="0"/>
              </a:rPr>
            </a:br>
            <a:r>
              <a:rPr lang="ru-RU" sz="2800" b="1">
                <a:solidFill>
                  <a:srgbClr val="FF6600"/>
                </a:solidFill>
                <a:latin typeface="Times New Roman" pitchFamily="18" charset="0"/>
              </a:rPr>
              <a:t>Космомарсая Сатурина звездопадно метеоритилась, энлэошно юпитерилась и проболидила венерианских лунотропов с планеты Созвездят.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565400"/>
            <a:ext cx="8424863" cy="4103688"/>
          </a:xfrm>
        </p:spPr>
        <p:txBody>
          <a:bodyPr/>
          <a:lstStyle/>
          <a:p>
            <a:pPr>
              <a:buFontTx/>
              <a:buNone/>
            </a:pPr>
            <a:r>
              <a:rPr lang="ru-RU" sz="1800" b="1"/>
              <a:t>Ответ: </a:t>
            </a:r>
            <a:r>
              <a:rPr lang="ru-RU" sz="1800" b="1" i="1"/>
              <a:t>Космомарсая –какая? – имя прилагательное</a:t>
            </a:r>
          </a:p>
          <a:p>
            <a:pPr>
              <a:buFontTx/>
              <a:buNone/>
            </a:pPr>
            <a:r>
              <a:rPr lang="ru-RU" sz="1800" b="1" i="1"/>
              <a:t>Сатурина –кто? – имя существительное</a:t>
            </a:r>
          </a:p>
          <a:p>
            <a:pPr>
              <a:buFontTx/>
              <a:buNone/>
            </a:pPr>
            <a:r>
              <a:rPr lang="ru-RU" sz="1800" b="1" i="1"/>
              <a:t>звездопадно –как?  - наречие </a:t>
            </a:r>
          </a:p>
          <a:p>
            <a:pPr>
              <a:buFontTx/>
              <a:buNone/>
            </a:pPr>
            <a:r>
              <a:rPr lang="ru-RU" sz="1800" b="1" i="1"/>
              <a:t>метеоритилась –что делала? –глагол</a:t>
            </a:r>
          </a:p>
          <a:p>
            <a:pPr>
              <a:buFontTx/>
              <a:buNone/>
            </a:pPr>
            <a:r>
              <a:rPr lang="ru-RU" sz="1800" b="1" i="1"/>
              <a:t>энлэошно – как? –наречие</a:t>
            </a:r>
          </a:p>
          <a:p>
            <a:pPr>
              <a:buFontTx/>
              <a:buNone/>
            </a:pPr>
            <a:r>
              <a:rPr lang="ru-RU" sz="1800" b="1" i="1"/>
              <a:t>юпитерилась – что делала? – глагол</a:t>
            </a:r>
          </a:p>
          <a:p>
            <a:pPr>
              <a:buFontTx/>
              <a:buNone/>
            </a:pPr>
            <a:r>
              <a:rPr lang="ru-RU" sz="1800" b="1" i="1"/>
              <a:t>и- союз</a:t>
            </a:r>
          </a:p>
          <a:p>
            <a:pPr>
              <a:buFontTx/>
              <a:buNone/>
            </a:pPr>
            <a:r>
              <a:rPr lang="ru-RU" sz="1800" b="1" i="1"/>
              <a:t>проболидила - что сделала? –глагол</a:t>
            </a:r>
          </a:p>
          <a:p>
            <a:pPr>
              <a:buFontTx/>
              <a:buNone/>
            </a:pPr>
            <a:r>
              <a:rPr lang="ru-RU" sz="1800" b="1" i="1"/>
              <a:t>венерианских –каких?  - имя прилагательное</a:t>
            </a:r>
          </a:p>
          <a:p>
            <a:pPr>
              <a:buFontTx/>
              <a:buNone/>
            </a:pPr>
            <a:r>
              <a:rPr lang="ru-RU" sz="1800" b="1" i="1"/>
              <a:t>лунотропов -кого? –имя существительное</a:t>
            </a:r>
          </a:p>
          <a:p>
            <a:pPr>
              <a:buFontTx/>
              <a:buNone/>
            </a:pPr>
            <a:r>
              <a:rPr lang="ru-RU" sz="1800" b="1" i="1"/>
              <a:t>с планеты – с чего? - имя существительное с предлогом</a:t>
            </a:r>
          </a:p>
          <a:p>
            <a:pPr>
              <a:buFontTx/>
              <a:buNone/>
            </a:pPr>
            <a:r>
              <a:rPr lang="ru-RU" sz="1800" b="1" i="1"/>
              <a:t>Созвездят – кого?- имя существительное</a:t>
            </a:r>
          </a:p>
        </p:txBody>
      </p:sp>
      <p:pic>
        <p:nvPicPr>
          <p:cNvPr id="6149" name="Picture 5" descr="звезда крутитс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916113"/>
            <a:ext cx="561975" cy="561975"/>
          </a:xfrm>
          <a:prstGeom prst="rect">
            <a:avLst/>
          </a:prstGeom>
          <a:noFill/>
        </p:spPr>
      </p:pic>
      <p:pic>
        <p:nvPicPr>
          <p:cNvPr id="6150" name="Picture 6" descr="звезда крутитс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6092825"/>
            <a:ext cx="561975" cy="561975"/>
          </a:xfrm>
          <a:prstGeom prst="rect">
            <a:avLst/>
          </a:prstGeom>
          <a:noFill/>
        </p:spPr>
      </p:pic>
      <p:pic>
        <p:nvPicPr>
          <p:cNvPr id="6151" name="Picture 7" descr="звезда крутится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188913"/>
            <a:ext cx="561975" cy="561975"/>
          </a:xfrm>
          <a:prstGeom prst="rect">
            <a:avLst/>
          </a:prstGeom>
          <a:noFill/>
        </p:spPr>
      </p:pic>
      <p:pic>
        <p:nvPicPr>
          <p:cNvPr id="6152" name="Picture 8" descr="COSM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47478">
            <a:off x="5724525" y="2924175"/>
            <a:ext cx="2843213" cy="2376488"/>
          </a:xfrm>
          <a:prstGeom prst="rect">
            <a:avLst/>
          </a:prstGeom>
          <a:noFill/>
        </p:spPr>
      </p:pic>
      <p:pic>
        <p:nvPicPr>
          <p:cNvPr id="6154" name="Picture 10" descr="CLOWN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275728">
            <a:off x="179388" y="260350"/>
            <a:ext cx="1692275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848600" cy="1228725"/>
          </a:xfrm>
        </p:spPr>
        <p:txBody>
          <a:bodyPr/>
          <a:lstStyle/>
          <a:p>
            <a:pPr algn="l"/>
            <a:r>
              <a:rPr lang="ru-RU" sz="2000" b="1"/>
              <a:t>                                                          </a:t>
            </a:r>
            <a:br>
              <a:rPr lang="ru-RU" sz="2000" b="1"/>
            </a:br>
            <a:r>
              <a:rPr lang="ru-RU" sz="2000" b="1"/>
              <a:t/>
            </a:r>
            <a:br>
              <a:rPr lang="ru-RU" sz="2000" b="1"/>
            </a:br>
            <a:r>
              <a:rPr lang="ru-RU" sz="2400" b="1">
                <a:solidFill>
                  <a:schemeClr val="accent2"/>
                </a:solidFill>
              </a:rPr>
              <a:t/>
            </a:r>
            <a:br>
              <a:rPr lang="ru-RU" sz="2400" b="1">
                <a:solidFill>
                  <a:schemeClr val="accent2"/>
                </a:solidFill>
              </a:rPr>
            </a:br>
            <a:r>
              <a:rPr lang="ru-RU" sz="2400" b="1">
                <a:solidFill>
                  <a:schemeClr val="accent2"/>
                </a:solidFill>
              </a:rPr>
              <a:t>                                                                             </a:t>
            </a:r>
            <a:r>
              <a:rPr lang="ru-RU" sz="2400" b="1" u="sng">
                <a:solidFill>
                  <a:schemeClr val="accent2"/>
                </a:solidFill>
              </a:rPr>
              <a:t>Фразеология</a:t>
            </a:r>
            <a:br>
              <a:rPr lang="ru-RU" sz="2400" b="1" u="sng">
                <a:solidFill>
                  <a:schemeClr val="accent2"/>
                </a:solidFill>
              </a:rPr>
            </a:br>
            <a:r>
              <a:rPr lang="ru-RU" sz="2400" b="1"/>
              <a:t>Объясните смысл фразеологизмов:         </a:t>
            </a:r>
            <a:r>
              <a:rPr lang="ru-RU" sz="2400" b="1" i="1"/>
              <a:t/>
            </a:r>
            <a:br>
              <a:rPr lang="ru-RU" sz="2400" b="1" i="1"/>
            </a:br>
            <a:r>
              <a:rPr lang="ru-RU" sz="2400" b="1" i="1"/>
              <a:t>             </a:t>
            </a:r>
            <a:r>
              <a:rPr lang="ru-RU" sz="2000" b="1">
                <a:solidFill>
                  <a:srgbClr val="FF0000"/>
                </a:solidFill>
              </a:rPr>
              <a:t>Быть на седьмом небе </a:t>
            </a:r>
            <a:br>
              <a:rPr lang="ru-RU" sz="2000" b="1">
                <a:solidFill>
                  <a:srgbClr val="FF0000"/>
                </a:solidFill>
              </a:rPr>
            </a:br>
            <a:r>
              <a:rPr lang="ru-RU" sz="2000" b="1">
                <a:solidFill>
                  <a:srgbClr val="FF0000"/>
                </a:solidFill>
              </a:rPr>
              <a:t>               Звезд с неба не хватает</a:t>
            </a:r>
            <a:br>
              <a:rPr lang="ru-RU" sz="2000" b="1">
                <a:solidFill>
                  <a:srgbClr val="FF0000"/>
                </a:solidFill>
              </a:rPr>
            </a:br>
            <a:r>
              <a:rPr lang="ru-RU" sz="2000" b="1">
                <a:solidFill>
                  <a:srgbClr val="FF0000"/>
                </a:solidFill>
              </a:rPr>
              <a:t>               Быть на высоте  </a:t>
            </a:r>
            <a:br>
              <a:rPr lang="ru-RU" sz="2000" b="1">
                <a:solidFill>
                  <a:srgbClr val="FF0000"/>
                </a:solidFill>
              </a:rPr>
            </a:br>
            <a:r>
              <a:rPr lang="ru-RU" sz="2000" b="1">
                <a:solidFill>
                  <a:srgbClr val="FF0000"/>
                </a:solidFill>
              </a:rPr>
              <a:t>               Витать между небом и землей </a:t>
            </a:r>
            <a:br>
              <a:rPr lang="ru-RU" sz="2000" b="1">
                <a:solidFill>
                  <a:srgbClr val="FF0000"/>
                </a:solidFill>
              </a:rPr>
            </a:br>
            <a:r>
              <a:rPr lang="ru-RU" sz="2000" b="1">
                <a:solidFill>
                  <a:srgbClr val="FF0000"/>
                </a:solidFill>
              </a:rPr>
              <a:t>               Как с Луны свалился</a:t>
            </a:r>
            <a:br>
              <a:rPr lang="ru-RU" sz="2000" b="1">
                <a:solidFill>
                  <a:srgbClr val="FF0000"/>
                </a:solidFill>
              </a:rPr>
            </a:br>
            <a:endParaRPr lang="ru-RU" sz="2000" b="1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76475"/>
            <a:ext cx="6265862" cy="1081088"/>
          </a:xfrm>
        </p:spPr>
        <p:txBody>
          <a:bodyPr/>
          <a:lstStyle/>
          <a:p>
            <a:pPr>
              <a:buFontTx/>
              <a:buNone/>
            </a:pPr>
            <a:r>
              <a:rPr lang="ru-RU" b="1" i="1"/>
              <a:t>    </a:t>
            </a:r>
            <a:r>
              <a:rPr lang="ru-RU" sz="2000" b="1">
                <a:solidFill>
                  <a:srgbClr val="FF0000"/>
                </a:solidFill>
              </a:rPr>
              <a:t>Быть на седьмом небе</a:t>
            </a:r>
            <a:r>
              <a:rPr lang="ru-RU" sz="2000" b="1"/>
              <a:t> – быть безгранично счастливым, очень довольным</a:t>
            </a:r>
            <a:endParaRPr lang="ru-RU" sz="2000"/>
          </a:p>
          <a:p>
            <a:pPr>
              <a:buFontTx/>
              <a:buNone/>
            </a:pPr>
            <a:endParaRPr lang="ru-RU" sz="2000" b="1"/>
          </a:p>
        </p:txBody>
      </p:sp>
      <p:pic>
        <p:nvPicPr>
          <p:cNvPr id="7172" name="Picture 4" descr="STARDA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86021">
            <a:off x="7308850" y="1700213"/>
            <a:ext cx="1377950" cy="1439862"/>
          </a:xfrm>
          <a:prstGeom prst="rect">
            <a:avLst/>
          </a:prstGeom>
          <a:noFill/>
        </p:spPr>
      </p:pic>
      <p:pic>
        <p:nvPicPr>
          <p:cNvPr id="7173" name="Picture 5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404813"/>
            <a:ext cx="561975" cy="561975"/>
          </a:xfrm>
          <a:prstGeom prst="rect">
            <a:avLst/>
          </a:prstGeom>
          <a:noFill/>
        </p:spPr>
      </p:pic>
      <p:pic>
        <p:nvPicPr>
          <p:cNvPr id="7174" name="Picture 6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484313"/>
            <a:ext cx="561975" cy="561975"/>
          </a:xfrm>
          <a:prstGeom prst="rect">
            <a:avLst/>
          </a:prstGeom>
          <a:noFill/>
        </p:spPr>
      </p:pic>
      <p:pic>
        <p:nvPicPr>
          <p:cNvPr id="7175" name="Picture 7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60350"/>
            <a:ext cx="561975" cy="561975"/>
          </a:xfrm>
          <a:prstGeom prst="rect">
            <a:avLst/>
          </a:prstGeom>
          <a:noFill/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476375" y="3357563"/>
            <a:ext cx="6264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000" b="1">
                <a:solidFill>
                  <a:srgbClr val="FF0000"/>
                </a:solidFill>
              </a:rPr>
              <a:t>Звезд с неба не хватает</a:t>
            </a:r>
            <a:r>
              <a:rPr lang="ru-RU" sz="2000" b="1"/>
              <a:t> – не отличается большими способностями, умом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076825" y="4149725"/>
            <a:ext cx="3382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000" b="1">
                <a:solidFill>
                  <a:srgbClr val="FF0000"/>
                </a:solidFill>
              </a:rPr>
              <a:t>Быть на высоте</a:t>
            </a:r>
            <a:r>
              <a:rPr lang="ru-RU" sz="2000" b="1"/>
              <a:t> – проявлять себя очень хорошо</a:t>
            </a:r>
          </a:p>
        </p:txBody>
      </p:sp>
      <p:pic>
        <p:nvPicPr>
          <p:cNvPr id="7178" name="Picture 10" descr="SCRCRO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615348">
            <a:off x="179388" y="2781300"/>
            <a:ext cx="1031875" cy="1655763"/>
          </a:xfrm>
          <a:prstGeom prst="rect">
            <a:avLst/>
          </a:prstGeom>
          <a:noFill/>
        </p:spPr>
      </p:pic>
      <p:pic>
        <p:nvPicPr>
          <p:cNvPr id="7179" name="Picture 11" descr="SUPERD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18582">
            <a:off x="7956550" y="3213100"/>
            <a:ext cx="919163" cy="1871663"/>
          </a:xfrm>
          <a:prstGeom prst="rect">
            <a:avLst/>
          </a:prstGeom>
          <a:noFill/>
        </p:spPr>
      </p:pic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50825" y="5013325"/>
            <a:ext cx="36004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</a:rPr>
              <a:t>Витать между небом и землей </a:t>
            </a:r>
            <a:r>
              <a:rPr lang="ru-RU" sz="2000" b="1"/>
              <a:t>-</a:t>
            </a:r>
            <a:r>
              <a:rPr lang="ru-RU" sz="2000" b="1" i="1"/>
              <a:t> </a:t>
            </a:r>
            <a:r>
              <a:rPr lang="ru-RU" sz="2000" b="1"/>
              <a:t>бесплодно фантазировать, мечтать</a:t>
            </a:r>
            <a:r>
              <a:rPr lang="ru-RU"/>
              <a:t> 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084888" y="5373688"/>
            <a:ext cx="28082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FF0000"/>
                </a:solidFill>
              </a:rPr>
              <a:t>Как с Луны свалился</a:t>
            </a:r>
            <a:r>
              <a:rPr lang="ru-RU" sz="2000" b="1" i="1"/>
              <a:t> - </a:t>
            </a:r>
            <a:r>
              <a:rPr lang="ru-RU" sz="2000" b="1"/>
              <a:t>не знает того, что всем известно</a:t>
            </a:r>
          </a:p>
        </p:txBody>
      </p:sp>
      <p:pic>
        <p:nvPicPr>
          <p:cNvPr id="7184" name="Picture 16" descr="през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8038" y="4292600"/>
            <a:ext cx="1584325" cy="1281113"/>
          </a:xfrm>
          <a:prstGeom prst="rect">
            <a:avLst/>
          </a:prstGeom>
          <a:noFill/>
        </p:spPr>
      </p:pic>
      <p:pic>
        <p:nvPicPr>
          <p:cNvPr id="7186" name="Picture 18" descr="презент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825" y="5229225"/>
            <a:ext cx="1103313" cy="139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 rev="1"/>
      <p:bldP spid="7176" grpId="0"/>
      <p:bldP spid="7177" grpId="0"/>
      <p:bldP spid="71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413" cy="2433637"/>
          </a:xfrm>
        </p:spPr>
        <p:txBody>
          <a:bodyPr/>
          <a:lstStyle/>
          <a:p>
            <a:pPr algn="l"/>
            <a:r>
              <a:rPr lang="ru-RU"/>
              <a:t>                                    </a:t>
            </a:r>
            <a:r>
              <a:rPr lang="ru-RU" sz="2400" b="1" u="sng">
                <a:solidFill>
                  <a:schemeClr val="accent2"/>
                </a:solidFill>
              </a:rPr>
              <a:t>Орфография</a:t>
            </a:r>
            <a:r>
              <a:rPr lang="ru-RU">
                <a:solidFill>
                  <a:schemeClr val="accent2"/>
                </a:solidFill>
              </a:rPr>
              <a:t> </a:t>
            </a:r>
            <a:r>
              <a:rPr lang="ru-RU"/>
              <a:t/>
            </a:r>
            <a:br>
              <a:rPr lang="ru-RU"/>
            </a:br>
            <a:r>
              <a:rPr lang="ru-RU" sz="2400" b="1"/>
              <a:t>Вставь орфограмму</a:t>
            </a:r>
            <a:br>
              <a:rPr lang="ru-RU" sz="2400" b="1"/>
            </a:br>
            <a:r>
              <a:rPr lang="ru-RU" sz="2400" b="1" i="1">
                <a:solidFill>
                  <a:srgbClr val="FF6600"/>
                </a:solidFill>
              </a:rPr>
              <a:t>«ч_рная дыра», ин_пл_н_тяне, _тм_сфера, вс_мирное т_г_тение, лун_ход, з_мл_тр_сение, и_ку_тве_ый спутник, _рбита, п_лн_луние, Вс_ле_ная, к_смическое пр_странство, г_лакт_ка, м_т_ор, м_т__рит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924175"/>
            <a:ext cx="2816225" cy="5016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    Ответ:</a:t>
            </a:r>
            <a:endParaRPr lang="ru-RU" sz="2400" b="1" i="1"/>
          </a:p>
        </p:txBody>
      </p:sp>
      <p:pic>
        <p:nvPicPr>
          <p:cNvPr id="9220" name="Picture 4" descr="STARZ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2080">
            <a:off x="6084888" y="2781300"/>
            <a:ext cx="3059112" cy="2419350"/>
          </a:xfrm>
          <a:prstGeom prst="rect">
            <a:avLst/>
          </a:prstGeom>
          <a:noFill/>
        </p:spPr>
      </p:pic>
      <p:pic>
        <p:nvPicPr>
          <p:cNvPr id="9221" name="Picture 5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003">
            <a:off x="5795963" y="2997200"/>
            <a:ext cx="561975" cy="561975"/>
          </a:xfrm>
          <a:prstGeom prst="rect">
            <a:avLst/>
          </a:prstGeom>
          <a:noFill/>
        </p:spPr>
      </p:pic>
      <p:pic>
        <p:nvPicPr>
          <p:cNvPr id="9222" name="Picture 6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31638">
            <a:off x="3995738" y="333375"/>
            <a:ext cx="561975" cy="561975"/>
          </a:xfrm>
          <a:prstGeom prst="rect">
            <a:avLst/>
          </a:prstGeom>
          <a:noFill/>
        </p:spPr>
      </p:pic>
      <p:pic>
        <p:nvPicPr>
          <p:cNvPr id="9223" name="Picture 7" descr="звезда крутится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56655">
            <a:off x="179388" y="3357563"/>
            <a:ext cx="784225" cy="784225"/>
          </a:xfrm>
          <a:prstGeom prst="rect">
            <a:avLst/>
          </a:prstGeom>
          <a:noFill/>
        </p:spPr>
      </p:pic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524125" y="3394075"/>
            <a:ext cx="2443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b="1" i="1"/>
              <a:t>ин</a:t>
            </a:r>
            <a:r>
              <a:rPr lang="ru-RU" sz="2400" b="1" i="1">
                <a:solidFill>
                  <a:srgbClr val="FF0000"/>
                </a:solidFill>
              </a:rPr>
              <a:t>о</a:t>
            </a:r>
            <a:r>
              <a:rPr lang="ru-RU" sz="2400" b="1" i="1"/>
              <a:t>пл</a:t>
            </a:r>
            <a:r>
              <a:rPr lang="ru-RU" sz="2400" b="1" i="1">
                <a:solidFill>
                  <a:srgbClr val="FF0000"/>
                </a:solidFill>
              </a:rPr>
              <a:t>а</a:t>
            </a:r>
            <a:r>
              <a:rPr lang="ru-RU" sz="2400" b="1" i="1"/>
              <a:t>н</a:t>
            </a:r>
            <a:r>
              <a:rPr lang="ru-RU" sz="2400" b="1" i="1">
                <a:solidFill>
                  <a:srgbClr val="FF0000"/>
                </a:solidFill>
              </a:rPr>
              <a:t>е</a:t>
            </a:r>
            <a:r>
              <a:rPr lang="ru-RU" sz="2400" b="1" i="1"/>
              <a:t>тяне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427538" y="3716338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400" b="1" i="1">
                <a:solidFill>
                  <a:srgbClr val="FF0000"/>
                </a:solidFill>
              </a:rPr>
              <a:t>а</a:t>
            </a:r>
            <a:r>
              <a:rPr lang="ru-RU" sz="2400" b="1" i="1"/>
              <a:t>тм</a:t>
            </a:r>
            <a:r>
              <a:rPr lang="ru-RU" sz="2400" b="1" i="1">
                <a:solidFill>
                  <a:srgbClr val="FF0000"/>
                </a:solidFill>
              </a:rPr>
              <a:t>о</a:t>
            </a:r>
            <a:r>
              <a:rPr lang="ru-RU" sz="2400" b="1" i="1"/>
              <a:t>сфера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547813" y="4005263"/>
            <a:ext cx="3887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i="1"/>
              <a:t>вс</a:t>
            </a:r>
            <a:r>
              <a:rPr lang="ru-RU" sz="2400" b="1" i="1">
                <a:solidFill>
                  <a:srgbClr val="FF0000"/>
                </a:solidFill>
              </a:rPr>
              <a:t>е</a:t>
            </a:r>
            <a:r>
              <a:rPr lang="ru-RU" sz="2400" b="1" i="1"/>
              <a:t>мирное т</a:t>
            </a:r>
            <a:r>
              <a:rPr lang="ru-RU" sz="2400" b="1" i="1">
                <a:solidFill>
                  <a:srgbClr val="FF0000"/>
                </a:solidFill>
              </a:rPr>
              <a:t>я</a:t>
            </a:r>
            <a:r>
              <a:rPr lang="ru-RU" sz="2400" b="1" i="1"/>
              <a:t>г</a:t>
            </a:r>
            <a:r>
              <a:rPr lang="ru-RU" sz="2400" b="1" i="1">
                <a:solidFill>
                  <a:srgbClr val="FF0000"/>
                </a:solidFill>
              </a:rPr>
              <a:t>о</a:t>
            </a:r>
            <a:r>
              <a:rPr lang="ru-RU" sz="2400" b="1" i="1"/>
              <a:t>тение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643438" y="4365625"/>
            <a:ext cx="195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400" b="1" i="1"/>
              <a:t>лун</a:t>
            </a:r>
            <a:r>
              <a:rPr lang="ru-RU" sz="2400" b="1" i="1">
                <a:solidFill>
                  <a:srgbClr val="FF0000"/>
                </a:solidFill>
              </a:rPr>
              <a:t>о</a:t>
            </a:r>
            <a:r>
              <a:rPr lang="ru-RU" sz="2400" b="1" i="1"/>
              <a:t>ход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427538" y="4868863"/>
            <a:ext cx="419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400" b="1" i="1"/>
              <a:t>з</a:t>
            </a:r>
            <a:r>
              <a:rPr lang="ru-RU" sz="2400" b="1" i="1">
                <a:solidFill>
                  <a:srgbClr val="FF0000"/>
                </a:solidFill>
              </a:rPr>
              <a:t>е</a:t>
            </a:r>
            <a:r>
              <a:rPr lang="ru-RU" sz="2400" b="1" i="1"/>
              <a:t>мл</a:t>
            </a:r>
            <a:r>
              <a:rPr lang="ru-RU" sz="2400" b="1" i="1">
                <a:solidFill>
                  <a:srgbClr val="FF0000"/>
                </a:solidFill>
              </a:rPr>
              <a:t>е</a:t>
            </a:r>
            <a:r>
              <a:rPr lang="ru-RU" sz="2400" b="1" i="1"/>
              <a:t>тр</a:t>
            </a:r>
            <a:r>
              <a:rPr lang="ru-RU" sz="2400" b="1" i="1">
                <a:solidFill>
                  <a:srgbClr val="FF0000"/>
                </a:solidFill>
              </a:rPr>
              <a:t>я</a:t>
            </a:r>
            <a:r>
              <a:rPr lang="ru-RU" sz="2400" b="1" i="1"/>
              <a:t>сение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611188" y="4508500"/>
            <a:ext cx="475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400" b="1" i="1"/>
              <a:t>и</a:t>
            </a:r>
            <a:r>
              <a:rPr lang="ru-RU" sz="2400" b="1" i="1">
                <a:solidFill>
                  <a:srgbClr val="FF0000"/>
                </a:solidFill>
              </a:rPr>
              <a:t>с</a:t>
            </a:r>
            <a:r>
              <a:rPr lang="ru-RU" sz="2400" b="1" i="1"/>
              <a:t>ку</a:t>
            </a:r>
            <a:r>
              <a:rPr lang="ru-RU" sz="2400" b="1" i="1">
                <a:solidFill>
                  <a:srgbClr val="FF0000"/>
                </a:solidFill>
              </a:rPr>
              <a:t>сс</a:t>
            </a:r>
            <a:r>
              <a:rPr lang="ru-RU" sz="2400" b="1" i="1"/>
              <a:t>тве</a:t>
            </a:r>
            <a:r>
              <a:rPr lang="ru-RU" sz="2400" b="1" i="1">
                <a:solidFill>
                  <a:srgbClr val="FF0000"/>
                </a:solidFill>
              </a:rPr>
              <a:t>нн</a:t>
            </a:r>
            <a:r>
              <a:rPr lang="ru-RU" sz="2400" b="1" i="1"/>
              <a:t>ый спутник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611188" y="50133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</a:rPr>
              <a:t>о</a:t>
            </a:r>
            <a:r>
              <a:rPr lang="ru-RU" sz="2400" b="1" i="1"/>
              <a:t>рбита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2771775" y="5229225"/>
            <a:ext cx="561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400" b="1" i="1"/>
              <a:t>п</a:t>
            </a:r>
            <a:r>
              <a:rPr lang="ru-RU" sz="2400" b="1" i="1">
                <a:solidFill>
                  <a:srgbClr val="FF0000"/>
                </a:solidFill>
              </a:rPr>
              <a:t>о</a:t>
            </a:r>
            <a:r>
              <a:rPr lang="ru-RU" sz="2400" b="1" i="1"/>
              <a:t>лн</a:t>
            </a:r>
            <a:r>
              <a:rPr lang="ru-RU" sz="2400" b="1" i="1">
                <a:solidFill>
                  <a:srgbClr val="FF0000"/>
                </a:solidFill>
              </a:rPr>
              <a:t>о</a:t>
            </a:r>
            <a:r>
              <a:rPr lang="ru-RU" sz="2400" b="1" i="1"/>
              <a:t>луние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1571625" y="2962275"/>
            <a:ext cx="247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b="1" i="1"/>
              <a:t>«ч</a:t>
            </a:r>
            <a:r>
              <a:rPr lang="ru-RU" sz="2400" b="1" i="1">
                <a:solidFill>
                  <a:srgbClr val="FF0000"/>
                </a:solidFill>
              </a:rPr>
              <a:t>е</a:t>
            </a:r>
            <a:r>
              <a:rPr lang="ru-RU" sz="2400" b="1" i="1"/>
              <a:t>рная дыра»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539750" y="5445125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</a:rPr>
              <a:t>В</a:t>
            </a:r>
            <a:r>
              <a:rPr lang="ru-RU" sz="2400" b="1" i="1"/>
              <a:t>с</a:t>
            </a:r>
            <a:r>
              <a:rPr lang="ru-RU" sz="2400" b="1" i="1">
                <a:solidFill>
                  <a:srgbClr val="FF0000"/>
                </a:solidFill>
              </a:rPr>
              <a:t>е</a:t>
            </a:r>
            <a:r>
              <a:rPr lang="ru-RU" sz="2400" b="1" i="1"/>
              <a:t>ле</a:t>
            </a:r>
            <a:r>
              <a:rPr lang="ru-RU" sz="2400" b="1" i="1">
                <a:solidFill>
                  <a:srgbClr val="FF0000"/>
                </a:solidFill>
              </a:rPr>
              <a:t>н</a:t>
            </a:r>
            <a:r>
              <a:rPr lang="ru-RU" sz="2400" b="1" i="1"/>
              <a:t>ная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851275" y="5516563"/>
            <a:ext cx="489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/>
              <a:t>к</a:t>
            </a:r>
            <a:r>
              <a:rPr lang="ru-RU" sz="2400" b="1" i="1">
                <a:solidFill>
                  <a:srgbClr val="FF0000"/>
                </a:solidFill>
              </a:rPr>
              <a:t>о</a:t>
            </a:r>
            <a:r>
              <a:rPr lang="ru-RU" sz="2400" b="1" i="1"/>
              <a:t>смическое пр</a:t>
            </a:r>
            <a:r>
              <a:rPr lang="ru-RU" sz="2400" b="1" i="1">
                <a:solidFill>
                  <a:srgbClr val="FF0000"/>
                </a:solidFill>
              </a:rPr>
              <a:t>о</a:t>
            </a:r>
            <a:r>
              <a:rPr lang="ru-RU" sz="2400" b="1" i="1"/>
              <a:t>странство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1250950" y="6165850"/>
            <a:ext cx="180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г</a:t>
            </a:r>
            <a:r>
              <a:rPr lang="ru-RU" sz="2400" b="1" i="1">
                <a:solidFill>
                  <a:srgbClr val="FF0000"/>
                </a:solidFill>
              </a:rPr>
              <a:t>а</a:t>
            </a:r>
            <a:r>
              <a:rPr lang="ru-RU" sz="2400" b="1" i="1"/>
              <a:t>лакт</a:t>
            </a:r>
            <a:r>
              <a:rPr lang="ru-RU" sz="2400" b="1" i="1">
                <a:solidFill>
                  <a:srgbClr val="FF0000"/>
                </a:solidFill>
              </a:rPr>
              <a:t>и</a:t>
            </a:r>
            <a:r>
              <a:rPr lang="ru-RU" sz="2400" b="1" i="1"/>
              <a:t>ка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563938" y="6021388"/>
            <a:ext cx="1392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м</a:t>
            </a:r>
            <a:r>
              <a:rPr lang="ru-RU" sz="2400" b="1" i="1">
                <a:solidFill>
                  <a:srgbClr val="FF0000"/>
                </a:solidFill>
              </a:rPr>
              <a:t>е</a:t>
            </a:r>
            <a:r>
              <a:rPr lang="ru-RU" sz="2400" b="1" i="1"/>
              <a:t>т</a:t>
            </a:r>
            <a:r>
              <a:rPr lang="ru-RU" sz="2400" b="1" i="1">
                <a:solidFill>
                  <a:srgbClr val="FF0000"/>
                </a:solidFill>
              </a:rPr>
              <a:t>е</a:t>
            </a:r>
            <a:r>
              <a:rPr lang="ru-RU" sz="2400" b="1" i="1"/>
              <a:t>ор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6507163" y="6092825"/>
            <a:ext cx="1849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/>
              <a:t>м</a:t>
            </a:r>
            <a:r>
              <a:rPr lang="ru-RU" sz="2400" b="1" i="1">
                <a:solidFill>
                  <a:srgbClr val="FF0000"/>
                </a:solidFill>
              </a:rPr>
              <a:t>е</a:t>
            </a:r>
            <a:r>
              <a:rPr lang="ru-RU" sz="2400" b="1" i="1"/>
              <a:t>т</a:t>
            </a:r>
            <a:r>
              <a:rPr lang="ru-RU" sz="2400" b="1" i="1">
                <a:solidFill>
                  <a:srgbClr val="FF0000"/>
                </a:solidFill>
              </a:rPr>
              <a:t>е</a:t>
            </a:r>
            <a:r>
              <a:rPr lang="ru-RU" sz="2400" b="1" i="1"/>
              <a:t>орит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2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2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2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2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2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2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2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9000"/>
                            </p:stCondLst>
                            <p:childTnLst>
                              <p:par>
                                <p:cTn id="5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2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2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2000"/>
                            </p:stCondLst>
                            <p:childTnLst>
                              <p:par>
                                <p:cTn id="67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9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200" fill="hold"/>
                                        <p:tgtEl>
                                          <p:spTgt spid="9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200" fill="hold"/>
                                        <p:tgtEl>
                                          <p:spTgt spid="9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0"/>
                            </p:stCondLst>
                            <p:childTnLst>
                              <p:par>
                                <p:cTn id="7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2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2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8000"/>
                            </p:stCondLst>
                            <p:childTnLst>
                              <p:par>
                                <p:cTn id="8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200" fill="hold"/>
                                        <p:tgtEl>
                                          <p:spTgt spid="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200" fill="hold"/>
                                        <p:tgtEl>
                                          <p:spTgt spid="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1000"/>
                            </p:stCondLst>
                            <p:childTnLst>
                              <p:par>
                                <p:cTn id="9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"/>
                                        <p:tgtEl>
                                          <p:spTgt spid="9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200" fill="hold"/>
                                        <p:tgtEl>
                                          <p:spTgt spid="9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200" fill="hold"/>
                                        <p:tgtEl>
                                          <p:spTgt spid="9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4000"/>
                            </p:stCondLst>
                            <p:childTnLst>
                              <p:par>
                                <p:cTn id="9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300"/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200" fill="hold"/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200" fill="hold"/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7000"/>
                            </p:stCondLst>
                            <p:childTnLst>
                              <p:par>
                                <p:cTn id="107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9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200" fill="hold"/>
                                        <p:tgtEl>
                                          <p:spTgt spid="9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200" fill="hold"/>
                                        <p:tgtEl>
                                          <p:spTgt spid="9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1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9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9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000" decel="5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decel="5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7" grpId="0"/>
      <p:bldP spid="9228" grpId="0"/>
      <p:bldP spid="9238" grpId="0"/>
      <p:bldP spid="9239" grpId="0"/>
      <p:bldP spid="9240" grpId="0"/>
      <p:bldP spid="9241" grpId="0"/>
      <p:bldP spid="9243" grpId="0"/>
      <p:bldP spid="9244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343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Оформление по умолчанию</vt:lpstr>
      <vt:lpstr> «Космический калейдоскоп»</vt:lpstr>
      <vt:lpstr>Слайд 2</vt:lpstr>
      <vt:lpstr>                                                                      Фонетика На каком принципе русской фонетики основано правило, встретившееся во фразах     Ах, болит, болит, болит!                     Ах, болид, болид, болид!                       </vt:lpstr>
      <vt:lpstr>                                                         Лексика  Определите лексическое значение слов. Все ли они имеют отношение к космосу? космодром космонавт звездочет луноход космы </vt:lpstr>
      <vt:lpstr>                                                                                                  Синтаксис  Назовите грамматические основы предложений:   И звезда с звездою говорит.   И звезда с звездою говорят.</vt:lpstr>
      <vt:lpstr>                                                                       Пунктуация  Расставьте знаки препинания в предложении: Никто не знает существуют ли во Вселенной планеты которые заселены разумными существами но хотелось бы думать что земляне не одиноки в этом огромном мире. </vt:lpstr>
      <vt:lpstr>                                                                                              Морфология  Определите части речи в предложении: Космомарсая Сатурина звездопадно метеоритилась, энлэошно юпитерилась и проболидила венерианских лунотропов с планеты Созвездят.</vt:lpstr>
      <vt:lpstr>                                                                                                                                          Фразеология Объясните смысл фразеологизмов:                       Быть на седьмом небе                 Звезд с неба не хватает                Быть на высоте                  Витать между небом и землей                 Как с Луны свалился </vt:lpstr>
      <vt:lpstr>                                    Орфография  Вставь орфограмму «ч_рная дыра», ин_пл_н_тяне, _тм_сфера, вс_мирное т_г_тение, лун_ход, з_мл_тр_сение, и_ку_тве_ый спутник, _рбита, п_лн_луние, Вс_ле_ная, к_смическое пр_странство, г_лакт_ка, м_т_ор, м_т__рит</vt:lpstr>
      <vt:lpstr>Через тернии – к звездам, через трудности – к знаниям и успеху!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Бирюковы</dc:creator>
  <cp:lastModifiedBy>Маргарита</cp:lastModifiedBy>
  <cp:revision>139</cp:revision>
  <dcterms:created xsi:type="dcterms:W3CDTF">2008-09-23T13:03:14Z</dcterms:created>
  <dcterms:modified xsi:type="dcterms:W3CDTF">2012-06-14T08:11:40Z</dcterms:modified>
</cp:coreProperties>
</file>