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AA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1616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736"/>
            <a:ext cx="8229600" cy="1828800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ТЕКСТ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КАК ЕДИНИЦА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ЯЗЫКА И РЕЧИ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429132"/>
            <a:ext cx="6472238" cy="185738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C000"/>
                </a:solidFill>
              </a:rPr>
              <a:t>Автор: </a:t>
            </a:r>
            <a:r>
              <a:rPr lang="ru-RU" sz="3200" dirty="0" err="1" smtClean="0">
                <a:solidFill>
                  <a:srgbClr val="FFC000"/>
                </a:solidFill>
              </a:rPr>
              <a:t>Риняк</a:t>
            </a:r>
            <a:r>
              <a:rPr lang="ru-RU" sz="3200" dirty="0" smtClean="0">
                <a:solidFill>
                  <a:srgbClr val="FFC000"/>
                </a:solidFill>
              </a:rPr>
              <a:t> Н.В</a:t>
            </a:r>
            <a:r>
              <a:rPr lang="ru-RU" sz="3600" dirty="0" smtClean="0">
                <a:solidFill>
                  <a:srgbClr val="FFC000"/>
                </a:solidFill>
              </a:rPr>
              <a:t>.</a:t>
            </a:r>
          </a:p>
          <a:p>
            <a:pPr algn="l"/>
            <a:r>
              <a:rPr lang="ru-RU" sz="2000" dirty="0" smtClean="0">
                <a:solidFill>
                  <a:srgbClr val="FFC000"/>
                </a:solidFill>
              </a:rPr>
              <a:t>учитель начальных классов</a:t>
            </a:r>
          </a:p>
          <a:p>
            <a:pPr algn="l"/>
            <a:r>
              <a:rPr lang="ru-RU" sz="2000" dirty="0" smtClean="0">
                <a:solidFill>
                  <a:srgbClr val="FFC000"/>
                </a:solidFill>
              </a:rPr>
              <a:t>МОУ «Лицей № 1 пос.Львовский»</a:t>
            </a:r>
          </a:p>
          <a:p>
            <a:pPr algn="l"/>
            <a:r>
              <a:rPr lang="ru-RU" sz="2000" dirty="0" smtClean="0">
                <a:solidFill>
                  <a:srgbClr val="FFC000"/>
                </a:solidFill>
              </a:rPr>
              <a:t>Подольский муниципальный район </a:t>
            </a:r>
            <a:endParaRPr lang="ru-RU" sz="20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Documents and Settings\Админ\Рабочий стол\Риняк Нина Владимировна\Материалы\1282910995_1252290250_kazkovi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42852"/>
            <a:ext cx="3643338" cy="657229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71670" y="6215082"/>
            <a:ext cx="185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5AAAC7"/>
                </a:solidFill>
              </a:rPr>
              <a:t>2012 г.</a:t>
            </a:r>
            <a:endParaRPr lang="ru-RU" dirty="0">
              <a:solidFill>
                <a:srgbClr val="5AAAC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 ТИПА 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72122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1. Почему мне </a:t>
            </a:r>
            <a:r>
              <a:rPr lang="ru-RU" b="1" dirty="0" smtClean="0">
                <a:solidFill>
                  <a:schemeClr val="bg1"/>
                </a:solidFill>
              </a:rPr>
              <a:t>нравится лето?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2. Какая бывает </a:t>
            </a:r>
            <a:r>
              <a:rPr lang="ru-RU" b="1" dirty="0" smtClean="0">
                <a:solidFill>
                  <a:schemeClr val="bg1"/>
                </a:solidFill>
              </a:rPr>
              <a:t>роса </a:t>
            </a:r>
            <a:r>
              <a:rPr lang="ru-RU" b="1" dirty="0" smtClean="0">
                <a:solidFill>
                  <a:schemeClr val="bg1"/>
                </a:solidFill>
              </a:rPr>
              <a:t>на траве?    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3. Спор деревьев.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4. Как слона лечили.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5. Золотой луг.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6. Как возникают туманы?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7. Почему стриж не взлетел?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8. Тень на дороге.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9. Кем я буду?                                  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1428736"/>
            <a:ext cx="271464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(Рассуждение.)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(Описание.)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(Повествование.)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(Повествование.)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(Описание.)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(Описание.)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 (Рассуждение.)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(Повествование.)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(Рассуждение.)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о проекте.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Предмет:   </a:t>
            </a:r>
            <a:r>
              <a:rPr lang="ru-RU" dirty="0" smtClean="0">
                <a:solidFill>
                  <a:srgbClr val="00B050"/>
                </a:solidFill>
              </a:rPr>
              <a:t>Русский язык.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rgbClr val="00B050"/>
                </a:solidFill>
              </a:rPr>
              <a:t>     </a:t>
            </a:r>
            <a:r>
              <a:rPr lang="ru-RU" b="1" dirty="0" smtClean="0">
                <a:solidFill>
                  <a:srgbClr val="00B050"/>
                </a:solidFill>
              </a:rPr>
              <a:t>Программа: </a:t>
            </a:r>
            <a:r>
              <a:rPr lang="ru-RU" dirty="0" smtClean="0">
                <a:solidFill>
                  <a:srgbClr val="00B050"/>
                </a:solidFill>
              </a:rPr>
              <a:t>«Школа России».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rgbClr val="00B050"/>
                </a:solidFill>
              </a:rPr>
              <a:t>     </a:t>
            </a:r>
            <a:r>
              <a:rPr lang="ru-RU" b="1" dirty="0" smtClean="0">
                <a:solidFill>
                  <a:srgbClr val="00B050"/>
                </a:solidFill>
              </a:rPr>
              <a:t>Учебник:  </a:t>
            </a:r>
            <a:r>
              <a:rPr lang="ru-RU" dirty="0" smtClean="0">
                <a:solidFill>
                  <a:srgbClr val="00B050"/>
                </a:solidFill>
              </a:rPr>
              <a:t>В.П. </a:t>
            </a:r>
            <a:r>
              <a:rPr lang="ru-RU" dirty="0" err="1" smtClean="0">
                <a:solidFill>
                  <a:srgbClr val="00B050"/>
                </a:solidFill>
              </a:rPr>
              <a:t>Канакина</a:t>
            </a:r>
            <a:r>
              <a:rPr lang="ru-RU" dirty="0" smtClean="0">
                <a:solidFill>
                  <a:srgbClr val="00B050"/>
                </a:solidFill>
              </a:rPr>
              <a:t>, В.Г. Горецкий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            Русский язык. 3 класс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            Москва «Просвещение»  2012 г.</a:t>
            </a:r>
          </a:p>
          <a:p>
            <a:pPr marL="651510" indent="-514350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marL="651510" indent="-51435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Тема урока: </a:t>
            </a:r>
            <a:r>
              <a:rPr lang="ru-RU" dirty="0" smtClean="0">
                <a:solidFill>
                  <a:srgbClr val="00B050"/>
                </a:solidFill>
              </a:rPr>
              <a:t>Текст как единица языка и речи.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               </a:t>
            </a:r>
            <a:r>
              <a:rPr lang="ru-RU" sz="1800" dirty="0" smtClean="0">
                <a:solidFill>
                  <a:srgbClr val="00B050"/>
                </a:solidFill>
              </a:rPr>
              <a:t>(1 урок – повторение изученного в 1 – 2 классах).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Цель урока: </a:t>
            </a:r>
            <a:r>
              <a:rPr lang="ru-RU" sz="3800" dirty="0" smtClean="0">
                <a:solidFill>
                  <a:srgbClr val="00B050"/>
                </a:solidFill>
              </a:rPr>
              <a:t>Систематизировать знания </a:t>
            </a:r>
          </a:p>
          <a:p>
            <a:pPr>
              <a:buNone/>
            </a:pPr>
            <a:r>
              <a:rPr lang="ru-RU" sz="3800" dirty="0" smtClean="0">
                <a:solidFill>
                  <a:srgbClr val="00B050"/>
                </a:solidFill>
              </a:rPr>
              <a:t>                       о  признаках текста.</a:t>
            </a: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Задачи урока:  </a:t>
            </a:r>
            <a:r>
              <a:rPr lang="ru-RU" sz="2400" dirty="0" smtClean="0">
                <a:solidFill>
                  <a:srgbClr val="00B050"/>
                </a:solidFill>
              </a:rPr>
              <a:t>Уточнить представления учащихся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                                      о тексте и его признаках, типах текста.  </a:t>
            </a:r>
          </a:p>
          <a:p>
            <a:pPr>
              <a:buNone/>
            </a:pPr>
            <a:endParaRPr lang="ru-RU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                                      Развивать умение распознавать тип 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                                      текста.</a:t>
            </a:r>
          </a:p>
          <a:p>
            <a:pPr>
              <a:buNone/>
            </a:pPr>
            <a:endParaRPr lang="ru-RU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                                      Продолжение воспитания в детях 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                                      доброжелательности и отзывчивости.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                                  </a:t>
            </a: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                                   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Повторяем то, что знаем.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b="1" dirty="0" smtClean="0">
                <a:solidFill>
                  <a:schemeClr val="bg1"/>
                </a:solidFill>
              </a:rPr>
              <a:t>Текст – это  два или несколько предложений,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связанных между собой по смыслу.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Предложения в тексте объединены общей темой.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Текст можно озаглавить.  Он имеет главную мысль.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           Типы  текстов: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Повествование     ( последовательно сменяют друг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                друга кадры киноплёнки.)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Описание     (застывший кадр).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Рассуждение   (объяснение того, почему происходят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          те или иные действия, явления).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 – ПОВЕСТВОВАНИЕ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Коту стало стыдно.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Сидит кот на пороге. Жмурится от ясного солнышка. Вдруг слышит: воробьи зачирикали. Притих кот, насторожился. Тихонько начал пробираться к забору. А там сидели воробьи.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</a:t>
            </a:r>
            <a:r>
              <a:rPr lang="ru-RU" b="1" dirty="0" smtClean="0">
                <a:solidFill>
                  <a:schemeClr val="bg1"/>
                </a:solidFill>
              </a:rPr>
              <a:t>Подполз </a:t>
            </a:r>
            <a:r>
              <a:rPr lang="ru-RU" b="1" dirty="0" smtClean="0">
                <a:solidFill>
                  <a:schemeClr val="bg1"/>
                </a:solidFill>
              </a:rPr>
              <a:t>к самому забору – и как прыгнет. Хотел воробья схватить. А воробышек – </a:t>
            </a:r>
            <a:r>
              <a:rPr lang="ru-RU" b="1" dirty="0" err="1" smtClean="0">
                <a:solidFill>
                  <a:schemeClr val="bg1"/>
                </a:solidFill>
              </a:rPr>
              <a:t>порх</a:t>
            </a:r>
            <a:r>
              <a:rPr lang="ru-RU" b="1" dirty="0" smtClean="0">
                <a:solidFill>
                  <a:schemeClr val="bg1"/>
                </a:solidFill>
              </a:rPr>
              <a:t> и улетел.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</a:t>
            </a:r>
            <a:r>
              <a:rPr lang="ru-RU" b="1" dirty="0" smtClean="0">
                <a:solidFill>
                  <a:schemeClr val="bg1"/>
                </a:solidFill>
              </a:rPr>
              <a:t>Кот </a:t>
            </a:r>
            <a:r>
              <a:rPr lang="ru-RU" b="1" dirty="0" smtClean="0">
                <a:solidFill>
                  <a:schemeClr val="bg1"/>
                </a:solidFill>
              </a:rPr>
              <a:t>перелетел через забор и в лужу упал. Выскочил мокрый, грязный.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08518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  <a:effectLst/>
              </a:rPr>
              <a:t>                 Идёт кот домой. Стыдно ему. А воробьи слетелись со всего двора</a:t>
            </a:r>
            <a:r>
              <a:rPr lang="ru-RU" sz="2400" b="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летают над неудачником и чирикают. Это они смеются над котом.</a:t>
            </a:r>
            <a:r>
              <a:rPr lang="ru-RU" sz="24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400" b="0" dirty="0" smtClean="0">
                <a:solidFill>
                  <a:schemeClr val="bg1"/>
                </a:solidFill>
                <a:effectLst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</a:rPr>
              <a:t>                                                               В.А. Сухомлинский</a:t>
            </a:r>
            <a:endParaRPr lang="ru-RU" sz="2400" b="0" dirty="0">
              <a:solidFill>
                <a:schemeClr val="bg1"/>
              </a:solidFill>
              <a:effectLst/>
            </a:endParaRPr>
          </a:p>
        </p:txBody>
      </p:sp>
      <p:pic>
        <p:nvPicPr>
          <p:cNvPr id="1026" name="Picture 2" descr="I:\Риняк Нина Владимировна\Материалы\293d7ea3b4252e96f9be388c9e490037_fu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208912" cy="4517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 - ОПИСАНИЕ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Вороний глаз.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</a:t>
            </a:r>
            <a:r>
              <a:rPr lang="ru-RU" b="1" dirty="0" smtClean="0">
                <a:solidFill>
                  <a:schemeClr val="bg1"/>
                </a:solidFill>
              </a:rPr>
              <a:t>       Привлекательный </a:t>
            </a:r>
            <a:r>
              <a:rPr lang="ru-RU" b="1" dirty="0" smtClean="0">
                <a:solidFill>
                  <a:schemeClr val="bg1"/>
                </a:solidFill>
              </a:rPr>
              <a:t>на вид вороний глаз встречается в тенистых лесах, в зарослях оврагов, по берегам лесных рек и озёр.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</a:t>
            </a:r>
            <a:r>
              <a:rPr lang="ru-RU" b="1" dirty="0" smtClean="0">
                <a:solidFill>
                  <a:schemeClr val="bg1"/>
                </a:solidFill>
              </a:rPr>
              <a:t>       На </a:t>
            </a:r>
            <a:r>
              <a:rPr lang="ru-RU" b="1" dirty="0" smtClean="0">
                <a:solidFill>
                  <a:schemeClr val="bg1"/>
                </a:solidFill>
              </a:rPr>
              <a:t>одинаковом прямом стебле четыре расположенных друг против друга листочка. Между ними одна иссиня-чёрная ягода, похожая на зоркий глаз большой птицы.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</a:t>
            </a:r>
            <a:r>
              <a:rPr lang="ru-RU" b="1" dirty="0" smtClean="0">
                <a:solidFill>
                  <a:schemeClr val="bg1"/>
                </a:solidFill>
              </a:rPr>
              <a:t>      Вот </a:t>
            </a:r>
            <a:r>
              <a:rPr lang="ru-RU" b="1" dirty="0" smtClean="0">
                <a:solidFill>
                  <a:schemeClr val="bg1"/>
                </a:solidFill>
              </a:rPr>
              <a:t>и дали ей название «вороний глаз». Красивая ягода. Но не вздумай взять её в рот.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36096" y="476672"/>
            <a:ext cx="3250704" cy="60486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Красив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вороний глаз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но сильно </a:t>
            </a:r>
            <a:r>
              <a:rPr lang="ru-RU" b="1" dirty="0" smtClean="0">
                <a:solidFill>
                  <a:schemeClr val="bg1"/>
                </a:solidFill>
              </a:rPr>
              <a:t>ядовит для человека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и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лесных </a:t>
            </a:r>
            <a:r>
              <a:rPr lang="ru-RU" b="1" dirty="0" smtClean="0">
                <a:solidFill>
                  <a:schemeClr val="bg1"/>
                </a:solidFill>
              </a:rPr>
              <a:t>зверей. Птицы поедают вороний глаз без вреда.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( По Дмитриеву и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В. Тимофееву.)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I:\Риняк Нина Владимировна\Материалы\127717166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4968552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 - РАССУЖДЕНИЕ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628800"/>
            <a:ext cx="4114800" cy="46805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</a:rPr>
              <a:t>    Дождевик.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Узнав, что это гриб, многие удивятся: какой же это гриб?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У </a:t>
            </a:r>
            <a:r>
              <a:rPr lang="ru-RU" b="1" dirty="0" smtClean="0">
                <a:solidFill>
                  <a:schemeClr val="bg1"/>
                </a:solidFill>
              </a:rPr>
              <a:t>гриба должна быть ножка и шляпка, а тут простой белый шарик.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И всё-таки это гриб. Называется дождевиком. Называется так потому, что обычно появляется после дождя.</a:t>
            </a:r>
          </a:p>
        </p:txBody>
      </p:sp>
      <p:pic>
        <p:nvPicPr>
          <p:cNvPr id="3074" name="Picture 2" descr="I:\Риняк Нина Владимировна\Материалы\0_45756_d4e3ddef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4119988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321</TotalTime>
  <Words>561</Words>
  <Application>Microsoft Office PowerPoint</Application>
  <PresentationFormat>Экран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  ТЕКСТ  КАК ЕДИНИЦА ЯЗЫКА И РЕЧИ</vt:lpstr>
      <vt:lpstr>Информация о проекте.</vt:lpstr>
      <vt:lpstr>Цели и задачи.</vt:lpstr>
      <vt:lpstr>Повторяем то, что знаем.</vt:lpstr>
      <vt:lpstr>ТЕКСТ – ПОВЕСТВОВАНИЕ</vt:lpstr>
      <vt:lpstr>                 Идёт кот домой. Стыдно ему. А воробьи слетелись со всего двора, летают над неудачником и чирикают. Это они смеются над котом.                                                                В.А. Сухомлинский</vt:lpstr>
      <vt:lpstr>ТЕКСТ - ОПИСАНИЕ</vt:lpstr>
      <vt:lpstr>в</vt:lpstr>
      <vt:lpstr>ТЕКСТ - РАССУЖДЕНИЕ</vt:lpstr>
      <vt:lpstr>ОПРЕДЕЛЕНИЕ  ТИПА  ТЕКСТА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Админ</cp:lastModifiedBy>
  <cp:revision>37</cp:revision>
  <dcterms:modified xsi:type="dcterms:W3CDTF">2012-06-08T10:17:36Z</dcterms:modified>
</cp:coreProperties>
</file>