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8"/>
  </p:notesMasterIdLst>
  <p:sldIdLst>
    <p:sldId id="256" r:id="rId3"/>
    <p:sldId id="258" r:id="rId4"/>
    <p:sldId id="259" r:id="rId5"/>
    <p:sldId id="260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83" r:id="rId14"/>
    <p:sldId id="279" r:id="rId15"/>
    <p:sldId id="280" r:id="rId16"/>
    <p:sldId id="28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71" r:id="rId26"/>
    <p:sldId id="27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3217"/>
    <a:srgbClr val="69F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50F0B-BD7F-438A-BC76-9908572C2A0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B5F67-7B07-48FC-BB6A-F989AB1D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279F-2310-4383-998F-48B28952F2C5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F2CD-9CBD-4BB4-BB93-40591E05E268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5190-2854-4DA1-95F2-87DB96E6E83B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3D07-7531-4F9F-A3E7-A44EB69386F4}" type="datetime1">
              <a:rPr lang="ru-RU" smtClean="0"/>
              <a:t>22.11.2012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D9B-9798-4928-9BDC-D2F433CEC788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345C-C3AC-457C-A261-73C49A2395C1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9B0D-2C61-4795-945C-EC738A3E90F1}" type="datetime1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279E-04DB-46ED-AA57-81C81AFA68A6}" type="datetime1">
              <a:rPr lang="ru-RU" smtClean="0"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0E5B-2FD9-40D7-8FFD-1C9057FC290F}" type="datetime1">
              <a:rPr lang="ru-RU" smtClean="0"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B82-FE38-43A6-AAA7-3A71F0DACF58}" type="datetime1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5087-1D55-416B-8F6C-765B274C0A66}" type="datetime1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AD7D-3DB5-4BC8-9AD7-32B611261B9D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DD0B-A79D-4CBC-8D9B-010FAA7621AA}" type="datetime1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65F-EC8A-4B2F-AB2C-87665D622030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AC31-CD35-4627-806D-0648D77920AF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32D-8D9D-4C72-BEBE-E2FCC204C2FC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0CD2-C005-4FBA-94DB-000CEFD33C23}" type="datetime1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C95D-F885-4801-8ED7-CC682C393586}" type="datetime1">
              <a:rPr lang="ru-RU" smtClean="0"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D5E6-8242-48A8-9516-6AD361D455DA}" type="datetime1">
              <a:rPr lang="ru-RU" smtClean="0"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84DD-C953-4862-AC1F-CE367B9B98B0}" type="datetime1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CC16-E4AF-4A27-9437-17B24364E182}" type="datetime1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25A0-074E-4FB2-9FB5-5275BDB639B2}" type="datetime1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99"/>
            </a:gs>
            <a:gs pos="8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7593-D7DD-40FC-8793-C9CA1BE7A1C8}" type="datetime1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99"/>
            </a:gs>
            <a:gs pos="8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F8532-537F-40C2-AFB2-F27CB600A15E}" type="datetime1">
              <a:rPr lang="ru-RU" smtClean="0"/>
              <a:t>22.11.2012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commons.wikimedia.org/wiki/File:Parabola3.svg?uselang=ru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357826"/>
            <a:ext cx="8215370" cy="110965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Шабанова Т.А. учитель математики МОУ «СОШ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Брыковка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Духовницкого района Саратовской области»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85720" y="954502"/>
            <a:ext cx="7598648" cy="4214842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prstDash val="solid"/>
                </a:ln>
                <a:solidFill>
                  <a:srgbClr val="003217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Решение неравенств второй степени</a:t>
            </a:r>
          </a:p>
          <a:p>
            <a:pPr algn="ctr"/>
            <a:r>
              <a:rPr lang="ru-RU" sz="4400" b="1" dirty="0" smtClean="0">
                <a:ln>
                  <a:prstDash val="solid"/>
                </a:ln>
                <a:solidFill>
                  <a:srgbClr val="003217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одной переменной</a:t>
            </a:r>
            <a:endParaRPr lang="ru-RU" sz="4400" b="1" dirty="0">
              <a:ln>
                <a:prstDash val="solid"/>
              </a:ln>
              <a:solidFill>
                <a:srgbClr val="003217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5842" name="Picture 2" descr="Парабола, её фокус и директриса">
            <a:hlinkClick r:id="rId2" tooltip="Парабола, её фокус и директриса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2249"/>
            <a:ext cx="1384506" cy="138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http://upload.wikimedia.org/wikipedia/commons/thumb/4/4e/ParabolicWaterTrajectory.jpg/90px-ParabolicWaterTrajecto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3010"/>
            <a:ext cx="1226661" cy="163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5307" y="460693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714348" y="4714884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928662" y="1643050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00662" y="214290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</a:t>
            </a:r>
            <a:r>
              <a:rPr lang="ru-RU" sz="5400" dirty="0" smtClean="0"/>
              <a:t> кор</a:t>
            </a:r>
            <a:r>
              <a:rPr lang="ru-RU" sz="5400" dirty="0"/>
              <a:t>е</a:t>
            </a:r>
            <a:r>
              <a:rPr lang="ru-RU" sz="5400" dirty="0" smtClean="0"/>
              <a:t>нь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&gt; 0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2285984" y="4643446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893869" y="246379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857224" y="228599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5286380" y="2285992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5103674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</a:t>
            </a:r>
            <a:r>
              <a:rPr lang="ru-RU" sz="5400" dirty="0" smtClean="0"/>
              <a:t> кор</a:t>
            </a:r>
            <a:r>
              <a:rPr lang="ru-RU" sz="5400" dirty="0"/>
              <a:t>е</a:t>
            </a:r>
            <a:r>
              <a:rPr lang="ru-RU" sz="5400" dirty="0" smtClean="0"/>
              <a:t>нь</a:t>
            </a:r>
          </a:p>
          <a:p>
            <a:r>
              <a:rPr lang="ru-RU" sz="5400" dirty="0"/>
              <a:t>а</a:t>
            </a:r>
            <a:r>
              <a:rPr lang="en-US" sz="5400" dirty="0" smtClean="0"/>
              <a:t> &lt; 0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6643702" y="221455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35842" name="Picture 2" descr="C:\Users\user\Pictures\0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205808" cy="394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67326"/>
          <a:ext cx="8501121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71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187479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271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7567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571472" y="2143116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428992" y="2214554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86116" y="5000636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15074" y="2285992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596" y="5072074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43636" y="5143512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46908" y="857233"/>
            <a:ext cx="1110513" cy="1278676"/>
          </a:xfrm>
          <a:custGeom>
            <a:avLst/>
            <a:gdLst>
              <a:gd name="connsiteX0" fmla="*/ 0 w 1052946"/>
              <a:gd name="connsiteY0" fmla="*/ 0 h 1207653"/>
              <a:gd name="connsiteX1" fmla="*/ 443346 w 1052946"/>
              <a:gd name="connsiteY1" fmla="*/ 1191490 h 1207653"/>
              <a:gd name="connsiteX2" fmla="*/ 1052946 w 1052946"/>
              <a:gd name="connsiteY2" fmla="*/ 96981 h 1207653"/>
              <a:gd name="connsiteX3" fmla="*/ 1052946 w 1052946"/>
              <a:gd name="connsiteY3" fmla="*/ 96981 h 12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946" h="1207653">
                <a:moveTo>
                  <a:pt x="0" y="0"/>
                </a:moveTo>
                <a:cubicBezTo>
                  <a:pt x="133927" y="587663"/>
                  <a:pt x="267855" y="1175327"/>
                  <a:pt x="443346" y="1191490"/>
                </a:cubicBezTo>
                <a:cubicBezTo>
                  <a:pt x="618837" y="1207653"/>
                  <a:pt x="1052946" y="96981"/>
                  <a:pt x="1052946" y="96981"/>
                </a:cubicBezTo>
                <a:lnTo>
                  <a:pt x="1052946" y="96981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768436" y="1193800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000100" y="4286256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643702" y="4286256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10800000">
            <a:off x="6715140" y="1142984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10800000">
            <a:off x="3786182" y="4071942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71604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17859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-6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43702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786710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11104150" flipV="1">
            <a:off x="1229893" y="501885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785918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929190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500826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786710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1321571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107257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892943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821637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035951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250265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321967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536281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64777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179091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536677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322363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108049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965173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321703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178827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2035951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07191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964381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821505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393273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07587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750463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322099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107785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893471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322231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465107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6607983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8108181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7893867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7679553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1142984"/>
            <a:ext cx="36433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 – в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 – с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4 - а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7890" name="Picture 2" descr="C:\Users\user\Pictures\cartoon_owl_sitting_on_a_book2-150x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872208" cy="18722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411760" y="404664"/>
            <a:ext cx="628651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² - 3х -4 &gt;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(-1;4)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(-∞;1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[4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∞)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[-1;4]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(-∞;-1)   (4;∞)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643438" y="928670"/>
            <a:ext cx="35719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38914" name="Picture 2" descr="C:\Users\user\Pictures\cartoon_owl_sitting_on_a_book2-150x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800200" cy="1800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5307" y="3821115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71472" y="3929066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4000496" y="571480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286380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4572794" y="3928272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14744" y="3857628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5287174" y="3928272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357158" y="357166"/>
            <a:ext cx="2928958" cy="2676979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71604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-4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1571604" y="1571612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8704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1643042" y="3429000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8704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7294" y="1916832"/>
            <a:ext cx="69167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 тех пор как существует мирозданье,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Такого нет, кто б не нуждался в знанье.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 мы ни возьмем язык и век,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Всегда стремиться к знанью человек».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64288" y="5194652"/>
            <a:ext cx="1335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Рудаки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65203" y="6237312"/>
            <a:ext cx="2133600" cy="365125"/>
          </a:xfrm>
        </p:spPr>
        <p:txBody>
          <a:bodyPr/>
          <a:lstStyle/>
          <a:p>
            <a:fld id="{32425193-D12C-4AE6-9A7B-A1D7F5B00C1B}" type="slidenum">
              <a:rPr lang="ru-RU" b="1" smtClean="0">
                <a:solidFill>
                  <a:schemeClr val="tx1"/>
                </a:solidFill>
              </a:rPr>
              <a:pPr/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4820" name="Picture 4" descr="http://www.silkroadadventures.net/Images/Tajikistan/Culture/3/2.%20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739"/>
            <a:ext cx="2448272" cy="32439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1071538" y="3000372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8704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2786050" y="1643050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00142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00694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429918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86050" y="307181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64833"/>
              </p:ext>
            </p:extLst>
          </p:nvPr>
        </p:nvGraphicFramePr>
        <p:xfrm>
          <a:off x="1619672" y="1844824"/>
          <a:ext cx="6905652" cy="4030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298"/>
                <a:gridCol w="2000264"/>
                <a:gridCol w="1928826"/>
                <a:gridCol w="2000264"/>
              </a:tblGrid>
              <a:tr h="680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&gt; 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&lt; 0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= 0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-∞;∞)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(-∞; -4)  (-4;∞)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(-∞; -3)  (1;∞)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(-3;1)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-3,    1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-∞;∞)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(-∞; -2)  (-2;∞)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(-1;3)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(-∞; -1)  (3;∞)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-1,       3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36866" name="Picture 2" descr="C:\Users\user\Pictures\cartoon_owl_sitting_on_a_book2-150x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23"/>
            <a:ext cx="1835696" cy="18356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674556"/>
              </p:ext>
            </p:extLst>
          </p:nvPr>
        </p:nvGraphicFramePr>
        <p:xfrm>
          <a:off x="428596" y="357166"/>
          <a:ext cx="4205991" cy="133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Формула" r:id="rId5" imgW="838080" imgH="266400" progId="Equation.3">
                  <p:embed/>
                </p:oleObj>
              </mc:Choice>
              <mc:Fallback>
                <p:oleObj name="Формула" r:id="rId5" imgW="83808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57166"/>
                        <a:ext cx="4205991" cy="1338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674536"/>
              </p:ext>
            </p:extLst>
          </p:nvPr>
        </p:nvGraphicFramePr>
        <p:xfrm>
          <a:off x="214282" y="4286256"/>
          <a:ext cx="4202235" cy="192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Формула" r:id="rId7" imgW="1269720" imgH="431640" progId="Equation.3">
                  <p:embed/>
                </p:oleObj>
              </mc:Choice>
              <mc:Fallback>
                <p:oleObj name="Формула" r:id="rId7" imgW="12697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286256"/>
                        <a:ext cx="4202235" cy="1928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795929"/>
              </p:ext>
            </p:extLst>
          </p:nvPr>
        </p:nvGraphicFramePr>
        <p:xfrm>
          <a:off x="357158" y="2143116"/>
          <a:ext cx="3929090" cy="192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Формула" r:id="rId9" imgW="647640" imgH="393480" progId="Equation.3">
                  <p:embed/>
                </p:oleObj>
              </mc:Choice>
              <mc:Fallback>
                <p:oleObj name="Формула" r:id="rId9" imgW="647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143116"/>
                        <a:ext cx="3929090" cy="1928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628" y="642918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25 - </a:t>
            </a:r>
            <a:r>
              <a:rPr lang="ru-RU" sz="5400" b="1" dirty="0" err="1" smtClean="0">
                <a:solidFill>
                  <a:srgbClr val="FF0000"/>
                </a:solidFill>
              </a:rPr>
              <a:t>х</a:t>
            </a:r>
            <a:r>
              <a:rPr lang="ru-RU" sz="5400" b="1" dirty="0" smtClean="0">
                <a:solidFill>
                  <a:srgbClr val="FF0000"/>
                </a:solidFill>
              </a:rPr>
              <a:t>² </a:t>
            </a:r>
            <a:r>
              <a:rPr lang="en-US" sz="5400" b="1" dirty="0" smtClean="0">
                <a:solidFill>
                  <a:srgbClr val="FF0000"/>
                </a:solidFill>
              </a:rPr>
              <a:t>&gt; 0</a:t>
            </a:r>
            <a:endParaRPr lang="ru-RU" sz="54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072330" y="1214422"/>
            <a:ext cx="285752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29256" y="2643182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Х – 1 ≠0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4857760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2х²-12х+18</a:t>
            </a:r>
            <a:r>
              <a:rPr lang="en-US" sz="4800" b="1" dirty="0" smtClean="0">
                <a:solidFill>
                  <a:srgbClr val="FF0000"/>
                </a:solidFill>
              </a:rPr>
              <a:t> &gt; 0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93160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63688" y="2132856"/>
            <a:ext cx="4038600" cy="3345235"/>
          </a:xfrm>
        </p:spPr>
        <p:txBody>
          <a:bodyPr/>
          <a:lstStyle/>
          <a:p>
            <a:r>
              <a:rPr lang="ru-RU" dirty="0" smtClean="0"/>
              <a:t>№ 312 (в, г)</a:t>
            </a:r>
          </a:p>
          <a:p>
            <a:r>
              <a:rPr lang="ru-RU" dirty="0" smtClean="0"/>
              <a:t>№ 331 (</a:t>
            </a:r>
            <a:r>
              <a:rPr lang="ru-RU" dirty="0" err="1" smtClean="0"/>
              <a:t>б,г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33794" name="Picture 2" descr="C:\Users\user\Pictures\Read-a-Book-150x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522247" cy="2522247"/>
          </a:xfrm>
          <a:prstGeom prst="ellipse">
            <a:avLst/>
          </a:prstGeom>
          <a:ln w="63500" cap="rnd">
            <a:solidFill>
              <a:schemeClr val="tx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На уроке я работал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Своей работой на уроке 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Урок для меня показался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За урок 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Мое настроение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Материал урока мне был</a:t>
            </a:r>
          </a:p>
          <a:p>
            <a:pPr marL="514350" indent="-514350">
              <a:buAutoNum type="arabicPeriod"/>
            </a:pPr>
            <a:endParaRPr lang="ru-RU" sz="2400" dirty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7. Домашнее задание мне кажется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038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Активно /пассивно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Доволен / недоволен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Коротким / длинным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Не устал / </a:t>
            </a:r>
            <a:r>
              <a:rPr lang="ru-RU" sz="2400" dirty="0" err="1" smtClean="0"/>
              <a:t>устал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Стало лучше / стало хуже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Понятен / не понятен </a:t>
            </a:r>
          </a:p>
          <a:p>
            <a:pPr marL="457200" indent="-457200">
              <a:buNone/>
            </a:pPr>
            <a:r>
              <a:rPr lang="ru-RU" sz="2400" dirty="0" smtClean="0"/>
              <a:t>       полезен / бесполезен</a:t>
            </a:r>
          </a:p>
          <a:p>
            <a:pPr marL="457200" indent="-45720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интересен / неинтересен</a:t>
            </a:r>
          </a:p>
          <a:p>
            <a:pPr marL="457200" indent="-457200">
              <a:buNone/>
            </a:pPr>
            <a:r>
              <a:rPr lang="ru-RU" sz="2400" dirty="0" smtClean="0"/>
              <a:t>7.    Легким / трудным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33797" name="Picture 5" descr="C:\Users\user\Pictures\s00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37383"/>
            <a:ext cx="864096" cy="56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Улыбающиеся смайлик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13413"/>
            <a:ext cx="624722" cy="49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Грустные смайлики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529" y="641156"/>
            <a:ext cx="436317" cy="43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785794"/>
            <a:ext cx="6429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ax² + </a:t>
            </a:r>
            <a:r>
              <a:rPr lang="en-US" sz="3600" b="1" dirty="0" err="1" smtClean="0"/>
              <a:t>bx</a:t>
            </a:r>
            <a:r>
              <a:rPr lang="en-US" sz="3600" b="1" dirty="0" smtClean="0"/>
              <a:t> + c &gt; 0       ax² + </a:t>
            </a:r>
            <a:r>
              <a:rPr lang="en-US" sz="3600" b="1" dirty="0" err="1" smtClean="0"/>
              <a:t>bx</a:t>
            </a:r>
            <a:r>
              <a:rPr lang="en-US" sz="3600" b="1" dirty="0" smtClean="0"/>
              <a:t> + c &lt; 0  </a:t>
            </a:r>
          </a:p>
          <a:p>
            <a:r>
              <a:rPr lang="ru-RU" sz="3600" b="1" dirty="0" smtClean="0"/>
              <a:t>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 - </a:t>
            </a:r>
            <a:r>
              <a:rPr lang="ru-RU" sz="3600" dirty="0" smtClean="0"/>
              <a:t>переменная, </a:t>
            </a:r>
            <a:endParaRPr lang="en-US" sz="3600" dirty="0" smtClean="0"/>
          </a:p>
          <a:p>
            <a:r>
              <a:rPr lang="ru-RU" sz="3600" b="1" dirty="0"/>
              <a:t>а</a:t>
            </a:r>
            <a:r>
              <a:rPr lang="ru-RU" sz="3600" b="1" dirty="0" smtClean="0"/>
              <a:t>, </a:t>
            </a:r>
            <a:r>
              <a:rPr lang="en-US" sz="3600" b="1" dirty="0" smtClean="0"/>
              <a:t>b</a:t>
            </a:r>
            <a:r>
              <a:rPr lang="ru-RU" sz="3600" b="1" dirty="0" smtClean="0"/>
              <a:t>,</a:t>
            </a:r>
            <a:r>
              <a:rPr lang="en-US" sz="3600" b="1" dirty="0" smtClean="0"/>
              <a:t> c</a:t>
            </a:r>
            <a:r>
              <a:rPr lang="ru-RU" sz="3600" b="1" dirty="0" smtClean="0"/>
              <a:t> – </a:t>
            </a:r>
            <a:r>
              <a:rPr lang="ru-RU" sz="3600" dirty="0" smtClean="0"/>
              <a:t>некоторые числа</a:t>
            </a:r>
          </a:p>
          <a:p>
            <a:r>
              <a:rPr lang="ru-RU" sz="3600" b="1" dirty="0"/>
              <a:t>а</a:t>
            </a:r>
            <a:r>
              <a:rPr lang="ru-RU" sz="3600" b="1" dirty="0" smtClean="0"/>
              <a:t> ≠ 0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3857628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Графический ( с помощью параболы)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Метод интервалов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дискриминант, выяснить, имеет ли трехчлен корни;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трехчлен имеет корни, то отмечают их на оси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через эти точки проводят схематически параболу;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Находят на оси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промежутки, для которых точки параболы расположены выше или ниже оси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нули функции;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Нанести эти значения на числовую прямую;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знаки функции в каждом промежутке;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Выбрать из данных промежутков нужные.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2770" name="Picture 2" descr="C:\Users\user\Pictures\shkolnye_kartinki_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476627" cy="14766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375164"/>
              </p:ext>
            </p:extLst>
          </p:nvPr>
        </p:nvGraphicFramePr>
        <p:xfrm>
          <a:off x="2285984" y="285728"/>
          <a:ext cx="3987824" cy="1495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3" imgW="1117440" imgH="419040" progId="Equation.3">
                  <p:embed/>
                </p:oleObj>
              </mc:Choice>
              <mc:Fallback>
                <p:oleObj name="Формула" r:id="rId3" imgW="1117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285728"/>
                        <a:ext cx="3987824" cy="1495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8794" y="1785926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4х² - 2х &lt;0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2714620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2х – 4</a:t>
            </a:r>
            <a:r>
              <a:rPr lang="en-US" sz="4400" dirty="0" smtClean="0"/>
              <a:t>&gt;</a:t>
            </a:r>
            <a:r>
              <a:rPr lang="ru-RU" sz="4400" dirty="0" smtClean="0"/>
              <a:t> 0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3643314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4у² - 5у + 7 </a:t>
            </a:r>
            <a:r>
              <a:rPr lang="en-US" sz="4400" dirty="0" smtClean="0"/>
              <a:t>&gt; 0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4572008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3у - 5у² + 7 </a:t>
            </a:r>
            <a:r>
              <a:rPr lang="en-US" sz="4400" dirty="0" smtClean="0"/>
              <a:t>&lt; 0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5715016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5</a:t>
            </a:r>
            <a:r>
              <a:rPr lang="ru-RU" sz="4400" dirty="0" smtClean="0"/>
              <a:t>у² - 5х + 4 </a:t>
            </a:r>
            <a:r>
              <a:rPr lang="en-US" sz="4400" dirty="0" smtClean="0"/>
              <a:t>&gt; 0</a:t>
            </a:r>
            <a:endParaRPr lang="ru-RU" sz="4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2643174" y="1500174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143504" y="4214818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 корня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&gt; 0</a:t>
            </a:r>
            <a:endParaRPr lang="ru-RU" sz="5400" dirty="0"/>
          </a:p>
        </p:txBody>
      </p:sp>
      <p:sp>
        <p:nvSpPr>
          <p:cNvPr id="9" name="Овал 8"/>
          <p:cNvSpPr/>
          <p:nvPr/>
        </p:nvSpPr>
        <p:spPr>
          <a:xfrm>
            <a:off x="3000364" y="292893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4857752" y="2928934"/>
            <a:ext cx="223838" cy="13335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4143372" y="1571612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143504" y="4643446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 корня</a:t>
            </a:r>
          </a:p>
          <a:p>
            <a:r>
              <a:rPr lang="en-US" sz="5400" dirty="0" smtClean="0"/>
              <a:t>a &lt; 0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4643438" y="292893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57950" y="292893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5307" y="460693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714348" y="4714884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4357686" y="1142984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357166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нет корней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&gt; 0</a:t>
            </a:r>
            <a:endParaRPr lang="ru-RU" sz="5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2108183" y="246379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071538" y="2571744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1571604" y="2928934"/>
            <a:ext cx="2881746" cy="2819831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00662" y="4572008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нет корней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&lt; 0</a:t>
            </a:r>
            <a:endParaRPr lang="ru-RU" sz="5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536</Words>
  <Application>Microsoft Office PowerPoint</Application>
  <PresentationFormat>Экран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Тема Office</vt:lpstr>
      <vt:lpstr>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2002-12-31T22:46:31Z</dcterms:created>
  <dcterms:modified xsi:type="dcterms:W3CDTF">2012-11-22T08:20:36Z</dcterms:modified>
</cp:coreProperties>
</file>