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legacyDocTextInfo.bin" ContentType="application/vnd.ms-office.legacyDocTextInfo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7"/>
  </p:notesMasterIdLst>
  <p:sldIdLst>
    <p:sldId id="291" r:id="rId3"/>
    <p:sldId id="294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86" r:id="rId13"/>
    <p:sldId id="287" r:id="rId14"/>
    <p:sldId id="266" r:id="rId15"/>
    <p:sldId id="264" r:id="rId16"/>
    <p:sldId id="265" r:id="rId17"/>
    <p:sldId id="267" r:id="rId18"/>
    <p:sldId id="284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90" r:id="rId34"/>
    <p:sldId id="292" r:id="rId35"/>
    <p:sldId id="293" r:id="rId36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8"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9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06/relationships/legacyDocTextInfo" Target="legacyDocTextInfo.bin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5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77863"/>
            <a:ext cx="4570413" cy="34432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E0E8D5A7-1DF2-4ABD-A114-AE16BA76C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197E414-AE8A-4517-B61D-5EF86B2D0D5D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FF80F16-5FBE-46CE-A8D8-016025279E0A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8596109-2351-4394-B60B-DC86484A2DA6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AB4FC2E-4BDF-49D1-9984-E7A46160F3C4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0F4B9A8-D72C-448A-B408-EB8574F3898D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8ECC4E9-3CBB-42D6-90BB-03749D1D6657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08EAFA9-9F92-4D34-AB75-1E66C29B5151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C259117-DEAD-4090-88AF-DA0D2E95DD95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25AEC46-BB22-485A-9639-0E64595FD12A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568F2D4-BA81-4AAD-BD4E-537C47B002FA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66F72D0-BC0C-40FE-8C1D-9ADBC7C3685D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D0D99FF-5BD6-4BB2-B66B-C6403FFB247C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72CFDA9-1B5E-4947-B3DD-A4B1618996C7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C9EAAF1-65F8-43A8-A120-3B7AB2555FD8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06B9C72-6C3F-4578-A3B5-ADF4777D9435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5EF90C4-F765-47C3-8675-4B9A6604F3AC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3614F28-AC57-4ED7-91A8-E996386CF9DC}" type="slidenum">
              <a:rPr lang="ru-RU" smtClean="0"/>
              <a:pPr/>
              <a:t>29</a:t>
            </a:fld>
            <a:endParaRPr lang="ru-RU" smtClean="0"/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A46A96F-7D78-4328-89D1-AF8A00E4C3A8}" type="slidenum">
              <a:rPr lang="ru-RU" smtClean="0"/>
              <a:pPr/>
              <a:t>30</a:t>
            </a:fld>
            <a:endParaRPr lang="ru-RU" smtClean="0"/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D3C19D0-7F25-4E1E-90DC-2670EE91792F}" type="slidenum">
              <a:rPr lang="ru-RU" smtClean="0"/>
              <a:pPr/>
              <a:t>31</a:t>
            </a:fld>
            <a:endParaRPr lang="ru-RU" smtClean="0"/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6531934-9763-4DC5-952D-6D7DE0B8AE4E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CBA61C7-FB55-415D-B7F6-EE17C332AE32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1961A0F-5DD4-4200-AFBB-9CF8ECEC4209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7A9518B-5B02-43FB-91DE-397F5DBF9A9C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53FB05B-AC73-444C-926A-8E2813D5114F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DA6639E-C694-4F64-BB6E-E3A62267C3BC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A479C04-C2E7-4A72-BD8C-8CEF3946AFD6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407BF-0F84-4CB0-B9C3-1073FCBBF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E6AFE-D154-4343-A3E3-F6FAE6B32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5813" cy="5997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7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C9151-BCA8-4D4D-85DB-86467FB17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8013" cy="4529138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68E68-39D1-42BD-9A9E-AB2988686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6613" y="3940175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73725-BFE1-4E36-89CC-DEF83CD0F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31763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7013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0175"/>
            <a:ext cx="4037013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6613" y="3940175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9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0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F3CD0-AD44-46BE-A5A5-0576CCCD7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3EB50-6F61-4FC4-A63C-685AC92C4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11A9E-FDA5-4432-A266-FC9F2F9F1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2B602-F3E5-4097-8367-00630E743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6192C-96B4-4D3F-833B-6E779D01A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9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13EC2-F4E5-4C63-8808-66F9F9733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6918F-CF59-4F26-92FF-D49EAC757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A1FA1-30B0-42D5-8D69-441CF4FA0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12398-F430-4AFA-BD93-52E6720B7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21E37-81DB-4770-B5C5-54D27277E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1C212-2320-43CA-8F88-28FDF8787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86CF1-2DD9-4BFA-8082-0CC7023B4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50EE9-0C74-4B12-9CFA-FA181FD1C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766888"/>
            <a:ext cx="7770813" cy="1735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AE462-C79D-4B06-B4F0-3D1502FC1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8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1F0F-D292-4218-B0CD-D4CDCC30C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40634-73A7-4AD2-9B34-078AA73AA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9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0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1EF74-DE6C-4CEF-9142-2341DA73D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DAFBE-75B7-4E46-999B-4B33909E1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A91DA-03A4-4A9C-93C1-CABC1B6F3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8841C-D005-47E4-B5D8-54ED62D3F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246C9-0A69-43C4-86C4-DAC0544F4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3300"/>
            </a:gs>
            <a:gs pos="50000">
              <a:srgbClr val="996600"/>
            </a:gs>
            <a:gs pos="100000">
              <a:srgbClr val="66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3800475" y="1789113"/>
            <a:ext cx="5346700" cy="5054600"/>
            <a:chOff x="2394" y="1127"/>
            <a:chExt cx="3368" cy="3184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4230" y="1365"/>
              <a:ext cx="196" cy="101"/>
            </a:xfrm>
            <a:prstGeom prst="rect">
              <a:avLst/>
            </a:pr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>
              <a:off x="4299" y="1185"/>
              <a:ext cx="46" cy="46"/>
            </a:xfrm>
            <a:prstGeom prst="ellipse">
              <a:avLst/>
            </a:pr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 rot="1020000">
              <a:off x="5206" y="1495"/>
              <a:ext cx="5" cy="2072"/>
            </a:xfrm>
            <a:prstGeom prst="rect">
              <a:avLst/>
            </a:pr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>
              <a:off x="4871" y="3508"/>
              <a:ext cx="65" cy="95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 rot="120000">
              <a:off x="5487" y="1535"/>
              <a:ext cx="5" cy="1997"/>
            </a:xfrm>
            <a:prstGeom prst="rect">
              <a:avLst/>
            </a:pr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 rot="20640000">
              <a:off x="5640" y="1522"/>
              <a:ext cx="5" cy="880"/>
            </a:xfrm>
            <a:prstGeom prst="rect">
              <a:avLst/>
            </a:pr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 rot="20460000">
              <a:off x="3443" y="1816"/>
              <a:ext cx="5" cy="2032"/>
            </a:xfrm>
            <a:prstGeom prst="rect">
              <a:avLst/>
            </a:pr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 rot="1140000">
              <a:off x="2758" y="1821"/>
              <a:ext cx="5" cy="2118"/>
            </a:xfrm>
            <a:prstGeom prst="rect">
              <a:avLst/>
            </a:pr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 rot="240000">
              <a:off x="3036" y="1870"/>
              <a:ext cx="5" cy="1905"/>
            </a:xfrm>
            <a:prstGeom prst="rect">
              <a:avLst/>
            </a:pr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11"/>
            <p:cNvSpPr>
              <a:spLocks noChangeArrowheads="1"/>
            </p:cNvSpPr>
            <p:nvPr/>
          </p:nvSpPr>
          <p:spPr bwMode="auto">
            <a:xfrm>
              <a:off x="4007" y="3021"/>
              <a:ext cx="622" cy="155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12"/>
            <p:cNvSpPr>
              <a:spLocks noChangeArrowheads="1"/>
            </p:cNvSpPr>
            <p:nvPr/>
          </p:nvSpPr>
          <p:spPr bwMode="auto">
            <a:xfrm>
              <a:off x="4762" y="3591"/>
              <a:ext cx="995" cy="125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13"/>
            <p:cNvSpPr>
              <a:spLocks noChangeArrowheads="1"/>
            </p:cNvSpPr>
            <p:nvPr/>
          </p:nvSpPr>
          <p:spPr bwMode="auto">
            <a:xfrm>
              <a:off x="4786" y="3645"/>
              <a:ext cx="971" cy="2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81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14"/>
            <p:cNvSpPr>
              <a:spLocks noChangeArrowheads="1"/>
            </p:cNvSpPr>
            <p:nvPr/>
          </p:nvSpPr>
          <p:spPr bwMode="auto">
            <a:xfrm>
              <a:off x="4804" y="3591"/>
              <a:ext cx="953" cy="89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15"/>
            <p:cNvSpPr>
              <a:spLocks noChangeArrowheads="1"/>
            </p:cNvSpPr>
            <p:nvPr/>
          </p:nvSpPr>
          <p:spPr bwMode="auto">
            <a:xfrm>
              <a:off x="3059" y="1541"/>
              <a:ext cx="101" cy="154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16"/>
            <p:cNvSpPr>
              <a:spLocks noChangeArrowheads="1"/>
            </p:cNvSpPr>
            <p:nvPr/>
          </p:nvSpPr>
          <p:spPr bwMode="auto">
            <a:xfrm>
              <a:off x="3059" y="1690"/>
              <a:ext cx="89" cy="95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Freeform 17"/>
            <p:cNvSpPr>
              <a:spLocks noChangeArrowheads="1"/>
            </p:cNvSpPr>
            <p:nvPr/>
          </p:nvSpPr>
          <p:spPr bwMode="auto">
            <a:xfrm>
              <a:off x="3059" y="1768"/>
              <a:ext cx="89" cy="107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18"/>
            <p:cNvSpPr>
              <a:spLocks noChangeArrowheads="1"/>
            </p:cNvSpPr>
            <p:nvPr/>
          </p:nvSpPr>
          <p:spPr bwMode="auto">
            <a:xfrm>
              <a:off x="5470" y="1205"/>
              <a:ext cx="101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19"/>
            <p:cNvSpPr>
              <a:spLocks noChangeArrowheads="1"/>
            </p:cNvSpPr>
            <p:nvPr/>
          </p:nvSpPr>
          <p:spPr bwMode="auto">
            <a:xfrm>
              <a:off x="5476" y="1349"/>
              <a:ext cx="83" cy="95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20"/>
            <p:cNvSpPr>
              <a:spLocks noChangeArrowheads="1"/>
            </p:cNvSpPr>
            <p:nvPr/>
          </p:nvSpPr>
          <p:spPr bwMode="auto">
            <a:xfrm>
              <a:off x="5470" y="1433"/>
              <a:ext cx="89" cy="107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21"/>
            <p:cNvSpPr>
              <a:spLocks noChangeArrowheads="1"/>
            </p:cNvSpPr>
            <p:nvPr/>
          </p:nvSpPr>
          <p:spPr bwMode="auto">
            <a:xfrm>
              <a:off x="5428" y="3525"/>
              <a:ext cx="65" cy="95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Freeform 22"/>
            <p:cNvSpPr>
              <a:spLocks noChangeArrowheads="1"/>
            </p:cNvSpPr>
            <p:nvPr/>
          </p:nvSpPr>
          <p:spPr bwMode="auto">
            <a:xfrm>
              <a:off x="3017" y="1127"/>
              <a:ext cx="2602" cy="443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23"/>
            <p:cNvSpPr>
              <a:spLocks noChangeArrowheads="1"/>
            </p:cNvSpPr>
            <p:nvPr/>
          </p:nvSpPr>
          <p:spPr bwMode="auto">
            <a:xfrm>
              <a:off x="2934" y="3773"/>
              <a:ext cx="83" cy="94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24"/>
            <p:cNvSpPr>
              <a:spLocks noChangeArrowheads="1"/>
            </p:cNvSpPr>
            <p:nvPr/>
          </p:nvSpPr>
          <p:spPr bwMode="auto">
            <a:xfrm>
              <a:off x="3779" y="3872"/>
              <a:ext cx="89" cy="107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25"/>
            <p:cNvSpPr>
              <a:spLocks noChangeArrowheads="1"/>
            </p:cNvSpPr>
            <p:nvPr/>
          </p:nvSpPr>
          <p:spPr bwMode="auto">
            <a:xfrm>
              <a:off x="2400" y="3872"/>
              <a:ext cx="71" cy="89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2444" y="3838"/>
              <a:ext cx="1379" cy="388"/>
            </a:xfrm>
            <a:prstGeom prst="ellipse">
              <a:avLst/>
            </a:pr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2394" y="3834"/>
              <a:ext cx="1501" cy="287"/>
            </a:xfrm>
            <a:prstGeom prst="ellipse">
              <a:avLst/>
            </a:pr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2441" y="3860"/>
              <a:ext cx="1424" cy="219"/>
            </a:xfrm>
            <a:prstGeom prst="ellipse">
              <a:avLst/>
            </a:pr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Freeform 29"/>
            <p:cNvSpPr>
              <a:spLocks noChangeArrowheads="1"/>
            </p:cNvSpPr>
            <p:nvPr/>
          </p:nvSpPr>
          <p:spPr bwMode="auto">
            <a:xfrm>
              <a:off x="3743" y="3788"/>
              <a:ext cx="89" cy="95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30"/>
            <p:cNvSpPr>
              <a:spLocks noChangeArrowheads="1"/>
            </p:cNvSpPr>
            <p:nvPr/>
          </p:nvSpPr>
          <p:spPr bwMode="auto">
            <a:xfrm>
              <a:off x="5422" y="3603"/>
              <a:ext cx="71" cy="107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4238" y="1773"/>
              <a:ext cx="172" cy="2538"/>
            </a:xfrm>
            <a:prstGeom prst="rect">
              <a:avLst/>
            </a:pr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>
              <a:off x="4288" y="1545"/>
              <a:ext cx="75" cy="239"/>
            </a:xfrm>
            <a:prstGeom prst="rect">
              <a:avLst/>
            </a:pr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AutoShape 33"/>
            <p:cNvSpPr>
              <a:spLocks noChangeArrowheads="1"/>
            </p:cNvSpPr>
            <p:nvPr/>
          </p:nvSpPr>
          <p:spPr bwMode="auto">
            <a:xfrm>
              <a:off x="4220" y="1743"/>
              <a:ext cx="204" cy="5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8" name="Freeform 34"/>
            <p:cNvSpPr>
              <a:spLocks noChangeArrowheads="1"/>
            </p:cNvSpPr>
            <p:nvPr/>
          </p:nvSpPr>
          <p:spPr bwMode="auto">
            <a:xfrm>
              <a:off x="4306" y="1529"/>
              <a:ext cx="251" cy="1575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9" name="Freeform 35"/>
            <p:cNvSpPr>
              <a:spLocks noChangeArrowheads="1"/>
            </p:cNvSpPr>
            <p:nvPr/>
          </p:nvSpPr>
          <p:spPr bwMode="auto">
            <a:xfrm>
              <a:off x="4169" y="1421"/>
              <a:ext cx="316" cy="137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60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1763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61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62" name="Rectangle 3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78563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78563"/>
            <a:ext cx="2894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4" name="Rectangle 4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78563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6F76522-0984-4B4F-90E9-202D75B2F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p:transition spd="med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BBD7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BBD7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BBD7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BBD7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BBD7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BBD7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BBD7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BBD7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BBD7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3300"/>
            </a:gs>
            <a:gs pos="50000">
              <a:srgbClr val="996600"/>
            </a:gs>
            <a:gs pos="100000">
              <a:srgbClr val="66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"/>
          <p:cNvGrpSpPr>
            <a:grpSpLocks/>
          </p:cNvGrpSpPr>
          <p:nvPr/>
        </p:nvGrpSpPr>
        <p:grpSpPr bwMode="auto">
          <a:xfrm>
            <a:off x="3800475" y="1789113"/>
            <a:ext cx="5346700" cy="5054600"/>
            <a:chOff x="2394" y="1127"/>
            <a:chExt cx="3368" cy="3184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auto">
            <a:xfrm>
              <a:off x="4230" y="1365"/>
              <a:ext cx="196" cy="101"/>
            </a:xfrm>
            <a:prstGeom prst="rect">
              <a:avLst/>
            </a:pr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1" name="Oval 3"/>
            <p:cNvSpPr>
              <a:spLocks noChangeArrowheads="1"/>
            </p:cNvSpPr>
            <p:nvPr/>
          </p:nvSpPr>
          <p:spPr bwMode="auto">
            <a:xfrm>
              <a:off x="4299" y="1185"/>
              <a:ext cx="46" cy="46"/>
            </a:xfrm>
            <a:prstGeom prst="ellipse">
              <a:avLst/>
            </a:pr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 rot="1020000">
              <a:off x="5206" y="1495"/>
              <a:ext cx="5" cy="2072"/>
            </a:xfrm>
            <a:prstGeom prst="rect">
              <a:avLst/>
            </a:pr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>
              <a:off x="4871" y="3508"/>
              <a:ext cx="65" cy="95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 rot="120000">
              <a:off x="5487" y="1535"/>
              <a:ext cx="5" cy="1997"/>
            </a:xfrm>
            <a:prstGeom prst="rect">
              <a:avLst/>
            </a:pr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 rot="20640000">
              <a:off x="5640" y="1522"/>
              <a:ext cx="5" cy="880"/>
            </a:xfrm>
            <a:prstGeom prst="rect">
              <a:avLst/>
            </a:pr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 rot="20460000">
              <a:off x="3443" y="1816"/>
              <a:ext cx="5" cy="2032"/>
            </a:xfrm>
            <a:prstGeom prst="rect">
              <a:avLst/>
            </a:pr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 rot="1140000">
              <a:off x="2758" y="1821"/>
              <a:ext cx="5" cy="2118"/>
            </a:xfrm>
            <a:prstGeom prst="rect">
              <a:avLst/>
            </a:pr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 rot="240000">
              <a:off x="3036" y="1870"/>
              <a:ext cx="5" cy="1905"/>
            </a:xfrm>
            <a:prstGeom prst="rect">
              <a:avLst/>
            </a:pr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9" name="Freeform 11"/>
            <p:cNvSpPr>
              <a:spLocks noChangeArrowheads="1"/>
            </p:cNvSpPr>
            <p:nvPr/>
          </p:nvSpPr>
          <p:spPr bwMode="auto">
            <a:xfrm>
              <a:off x="4007" y="3021"/>
              <a:ext cx="622" cy="155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0" name="Freeform 12"/>
            <p:cNvSpPr>
              <a:spLocks noChangeArrowheads="1"/>
            </p:cNvSpPr>
            <p:nvPr/>
          </p:nvSpPr>
          <p:spPr bwMode="auto">
            <a:xfrm>
              <a:off x="4762" y="3591"/>
              <a:ext cx="995" cy="125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1" name="Freeform 13"/>
            <p:cNvSpPr>
              <a:spLocks noChangeArrowheads="1"/>
            </p:cNvSpPr>
            <p:nvPr/>
          </p:nvSpPr>
          <p:spPr bwMode="auto">
            <a:xfrm>
              <a:off x="4786" y="3645"/>
              <a:ext cx="971" cy="2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81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2" name="Freeform 14"/>
            <p:cNvSpPr>
              <a:spLocks noChangeArrowheads="1"/>
            </p:cNvSpPr>
            <p:nvPr/>
          </p:nvSpPr>
          <p:spPr bwMode="auto">
            <a:xfrm>
              <a:off x="4804" y="3591"/>
              <a:ext cx="953" cy="89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3" name="Freeform 15"/>
            <p:cNvSpPr>
              <a:spLocks noChangeArrowheads="1"/>
            </p:cNvSpPr>
            <p:nvPr/>
          </p:nvSpPr>
          <p:spPr bwMode="auto">
            <a:xfrm>
              <a:off x="3059" y="1541"/>
              <a:ext cx="101" cy="154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4" name="Freeform 16"/>
            <p:cNvSpPr>
              <a:spLocks noChangeArrowheads="1"/>
            </p:cNvSpPr>
            <p:nvPr/>
          </p:nvSpPr>
          <p:spPr bwMode="auto">
            <a:xfrm>
              <a:off x="3059" y="1690"/>
              <a:ext cx="89" cy="95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5" name="Freeform 17"/>
            <p:cNvSpPr>
              <a:spLocks noChangeArrowheads="1"/>
            </p:cNvSpPr>
            <p:nvPr/>
          </p:nvSpPr>
          <p:spPr bwMode="auto">
            <a:xfrm>
              <a:off x="3059" y="1768"/>
              <a:ext cx="89" cy="107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6" name="Freeform 18"/>
            <p:cNvSpPr>
              <a:spLocks noChangeArrowheads="1"/>
            </p:cNvSpPr>
            <p:nvPr/>
          </p:nvSpPr>
          <p:spPr bwMode="auto">
            <a:xfrm>
              <a:off x="5470" y="1205"/>
              <a:ext cx="101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7" name="Freeform 19"/>
            <p:cNvSpPr>
              <a:spLocks noChangeArrowheads="1"/>
            </p:cNvSpPr>
            <p:nvPr/>
          </p:nvSpPr>
          <p:spPr bwMode="auto">
            <a:xfrm>
              <a:off x="5476" y="1349"/>
              <a:ext cx="83" cy="95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8" name="Freeform 20"/>
            <p:cNvSpPr>
              <a:spLocks noChangeArrowheads="1"/>
            </p:cNvSpPr>
            <p:nvPr/>
          </p:nvSpPr>
          <p:spPr bwMode="auto">
            <a:xfrm>
              <a:off x="5470" y="1433"/>
              <a:ext cx="89" cy="107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9" name="Freeform 21"/>
            <p:cNvSpPr>
              <a:spLocks noChangeArrowheads="1"/>
            </p:cNvSpPr>
            <p:nvPr/>
          </p:nvSpPr>
          <p:spPr bwMode="auto">
            <a:xfrm>
              <a:off x="5428" y="3525"/>
              <a:ext cx="65" cy="95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0" name="Freeform 22"/>
            <p:cNvSpPr>
              <a:spLocks noChangeArrowheads="1"/>
            </p:cNvSpPr>
            <p:nvPr/>
          </p:nvSpPr>
          <p:spPr bwMode="auto">
            <a:xfrm>
              <a:off x="3017" y="1127"/>
              <a:ext cx="2602" cy="443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1" name="Freeform 23"/>
            <p:cNvSpPr>
              <a:spLocks noChangeArrowheads="1"/>
            </p:cNvSpPr>
            <p:nvPr/>
          </p:nvSpPr>
          <p:spPr bwMode="auto">
            <a:xfrm>
              <a:off x="2934" y="3773"/>
              <a:ext cx="83" cy="94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2" name="Freeform 24"/>
            <p:cNvSpPr>
              <a:spLocks noChangeArrowheads="1"/>
            </p:cNvSpPr>
            <p:nvPr/>
          </p:nvSpPr>
          <p:spPr bwMode="auto">
            <a:xfrm>
              <a:off x="3779" y="3872"/>
              <a:ext cx="89" cy="107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3" name="Freeform 25"/>
            <p:cNvSpPr>
              <a:spLocks noChangeArrowheads="1"/>
            </p:cNvSpPr>
            <p:nvPr/>
          </p:nvSpPr>
          <p:spPr bwMode="auto">
            <a:xfrm>
              <a:off x="2400" y="3872"/>
              <a:ext cx="71" cy="89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4" name="Oval 26"/>
            <p:cNvSpPr>
              <a:spLocks noChangeArrowheads="1"/>
            </p:cNvSpPr>
            <p:nvPr/>
          </p:nvSpPr>
          <p:spPr bwMode="auto">
            <a:xfrm>
              <a:off x="2444" y="3838"/>
              <a:ext cx="1379" cy="388"/>
            </a:xfrm>
            <a:prstGeom prst="ellipse">
              <a:avLst/>
            </a:pr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5" name="Oval 27"/>
            <p:cNvSpPr>
              <a:spLocks noChangeArrowheads="1"/>
            </p:cNvSpPr>
            <p:nvPr/>
          </p:nvSpPr>
          <p:spPr bwMode="auto">
            <a:xfrm>
              <a:off x="2394" y="3834"/>
              <a:ext cx="1501" cy="287"/>
            </a:xfrm>
            <a:prstGeom prst="ellipse">
              <a:avLst/>
            </a:pr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2441" y="3860"/>
              <a:ext cx="1424" cy="219"/>
            </a:xfrm>
            <a:prstGeom prst="ellipse">
              <a:avLst/>
            </a:pr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7" name="Freeform 29"/>
            <p:cNvSpPr>
              <a:spLocks noChangeArrowheads="1"/>
            </p:cNvSpPr>
            <p:nvPr/>
          </p:nvSpPr>
          <p:spPr bwMode="auto">
            <a:xfrm>
              <a:off x="3743" y="3788"/>
              <a:ext cx="89" cy="95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8" name="Freeform 30"/>
            <p:cNvSpPr>
              <a:spLocks noChangeArrowheads="1"/>
            </p:cNvSpPr>
            <p:nvPr/>
          </p:nvSpPr>
          <p:spPr bwMode="auto">
            <a:xfrm>
              <a:off x="5422" y="3603"/>
              <a:ext cx="71" cy="107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9" name="Rectangle 31"/>
            <p:cNvSpPr>
              <a:spLocks noChangeArrowheads="1"/>
            </p:cNvSpPr>
            <p:nvPr/>
          </p:nvSpPr>
          <p:spPr bwMode="auto">
            <a:xfrm>
              <a:off x="4238" y="1773"/>
              <a:ext cx="172" cy="2538"/>
            </a:xfrm>
            <a:prstGeom prst="rect">
              <a:avLst/>
            </a:pr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0" name="Rectangle 32"/>
            <p:cNvSpPr>
              <a:spLocks noChangeArrowheads="1"/>
            </p:cNvSpPr>
            <p:nvPr/>
          </p:nvSpPr>
          <p:spPr bwMode="auto">
            <a:xfrm>
              <a:off x="4288" y="1545"/>
              <a:ext cx="75" cy="239"/>
            </a:xfrm>
            <a:prstGeom prst="rect">
              <a:avLst/>
            </a:pr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1" name="AutoShape 33"/>
            <p:cNvSpPr>
              <a:spLocks noChangeArrowheads="1"/>
            </p:cNvSpPr>
            <p:nvPr/>
          </p:nvSpPr>
          <p:spPr bwMode="auto">
            <a:xfrm>
              <a:off x="4220" y="1743"/>
              <a:ext cx="204" cy="5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2" name="Freeform 34"/>
            <p:cNvSpPr>
              <a:spLocks noChangeArrowheads="1"/>
            </p:cNvSpPr>
            <p:nvPr/>
          </p:nvSpPr>
          <p:spPr bwMode="auto">
            <a:xfrm>
              <a:off x="4306" y="1529"/>
              <a:ext cx="251" cy="1575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3" name="Freeform 35"/>
            <p:cNvSpPr>
              <a:spLocks noChangeArrowheads="1"/>
            </p:cNvSpPr>
            <p:nvPr/>
          </p:nvSpPr>
          <p:spPr bwMode="auto">
            <a:xfrm>
              <a:off x="4169" y="1421"/>
              <a:ext cx="316" cy="137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84" name="Rectangle 3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78563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85" name="Rectangle 3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78563"/>
            <a:ext cx="2894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86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766888"/>
            <a:ext cx="7770813" cy="1735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78563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9446388-4BEE-47B0-B2F1-CBF6F92A8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88" name="Rectangle 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ransition spd="med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BBD7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BBD7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BBD7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BBD7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BBD7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BBD7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BBD7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BBD7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BBD7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            </a:t>
            </a:r>
            <a:r>
              <a:rPr lang="ru-RU" sz="3600" dirty="0" smtClean="0"/>
              <a:t>Перминова Вера Алексеевна</a:t>
            </a:r>
          </a:p>
          <a:p>
            <a:pPr algn="ctr"/>
            <a:r>
              <a:rPr lang="ru-RU" dirty="0" smtClean="0"/>
              <a:t>учитель математики МАОУ Гимназия № 17</a:t>
            </a:r>
          </a:p>
          <a:p>
            <a:pPr algn="ctr"/>
            <a:r>
              <a:rPr lang="ru-RU" dirty="0" smtClean="0"/>
              <a:t>город Белорецк,</a:t>
            </a:r>
          </a:p>
          <a:p>
            <a:pPr algn="ctr"/>
            <a:r>
              <a:rPr lang="ru-RU" dirty="0" smtClean="0"/>
              <a:t> Республика Башкортостан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BCBCB"/>
            </a:gs>
            <a:gs pos="50000">
              <a:srgbClr val="FFFFFF"/>
            </a:gs>
            <a:gs pos="100000">
              <a:srgbClr val="CBCBC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49275"/>
            <a:ext cx="9144000" cy="5581650"/>
          </a:xfrm>
        </p:spPr>
        <p:txBody>
          <a:bodyPr/>
          <a:lstStyle/>
          <a:p>
            <a:pPr marL="341313" indent="-341313" eaLnBrk="1" hangingPunct="1"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Формирование умений деятельности и развитие у учащихся морально-этических качеств личности, адекватных полноценной математической деятельности;</a:t>
            </a:r>
          </a:p>
          <a:p>
            <a:pPr marL="341313" indent="-341313" eaLnBrk="1" hangingPunct="1"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Реализация возможностей математики в формировании научного мировоззрения учащихся, в освоении ими научной картины мира.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8964613" cy="6129338"/>
          </a:xfrm>
        </p:spPr>
        <p:txBody>
          <a:bodyPr/>
          <a:lstStyle/>
          <a:p>
            <a:pPr eaLnBrk="1" hangingPunct="1">
              <a:defRPr/>
            </a:pPr>
            <a:endParaRPr lang="uk-UA" smtClean="0"/>
          </a:p>
          <a:p>
            <a:pPr eaLnBrk="1" hangingPunct="1">
              <a:defRPr/>
            </a:pPr>
            <a:r>
              <a:rPr lang="uk-UA" smtClean="0"/>
              <a:t>     Достичь этих целей помогает технология развивающего обучения,которая</a:t>
            </a:r>
          </a:p>
          <a:p>
            <a:pPr eaLnBrk="1" hangingPunct="1">
              <a:defRPr/>
            </a:pPr>
            <a:r>
              <a:rPr lang="uk-UA" smtClean="0"/>
              <a:t> включает в себя обеспечение совместной или самостоятельной учебно-познавательной деятельности учащихся, при которой учащиеся сами “ додумываются” до решения ключевой проблемы урока и сами могут обьяснить, как действовать в новых условиях.</a:t>
            </a:r>
            <a:endParaRPr lang="ru-RU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28775"/>
            <a:ext cx="8675688" cy="450056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/>
              <a:t> Остановлюсь на одном из методов ТРО   </a:t>
            </a:r>
          </a:p>
          <a:p>
            <a:pPr eaLnBrk="1" hangingPunct="1">
              <a:defRPr/>
            </a:pPr>
            <a:r>
              <a:rPr lang="ru-RU" sz="3600" smtClean="0"/>
              <a:t>(технологии развивающего обучения)-</a:t>
            </a:r>
          </a:p>
          <a:p>
            <a:pPr eaLnBrk="1" hangingPunct="1">
              <a:defRPr/>
            </a:pPr>
            <a:r>
              <a:rPr lang="ru-RU" sz="3600" smtClean="0"/>
              <a:t>   это активизация мыслительной            деятельности учащихся путем    решения развивающих задач.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3300"/>
            </a:gs>
            <a:gs pos="50000">
              <a:srgbClr val="996600"/>
            </a:gs>
            <a:gs pos="100000">
              <a:srgbClr val="66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1075"/>
            <a:ext cx="9144000" cy="5149850"/>
          </a:xfrm>
        </p:spPr>
        <p:txBody>
          <a:bodyPr/>
          <a:lstStyle/>
          <a:p>
            <a:pPr marL="341313" indent="-341313" eaLnBrk="1" hangingPunct="1">
              <a:buClr>
                <a:srgbClr val="FFCC66"/>
              </a:buClr>
              <a:buSzPct val="65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mtClean="0"/>
              <a:t>      Решение развивающих задач, как на уроке, так и во внеурочное время позволяет увлечь учащихся (пусть не всех) математикой, что  в дальнейшем дает возможность не бояться данного предмета.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3300"/>
            </a:gs>
            <a:gs pos="50000">
              <a:srgbClr val="996600"/>
            </a:gs>
            <a:gs pos="100000">
              <a:srgbClr val="66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4813"/>
            <a:ext cx="9144000" cy="5902325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65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mtClean="0"/>
              <a:t>      Большим помошником  в этом является учебник под редакцией Г.В.Дорофеева, Л.Г. Петерсон.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65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mtClean="0"/>
              <a:t>   Учителя, которые в 5 классе берут детей, обучающихся в начальной школе по данной программе, отмечают, что они более самостоятельны, работоспособны, у них лучше развито логическое мышление, речь, познавательный интерес. Они не боятся ошибок, нестандартных ситуаций, задают вопросы, выдвигают гипотезы, отстаивают свою точку зрения.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65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ru-RU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3300"/>
            </a:gs>
            <a:gs pos="50000">
              <a:srgbClr val="996600"/>
            </a:gs>
            <a:gs pos="100000">
              <a:srgbClr val="66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33375"/>
            <a:ext cx="9396413" cy="5797550"/>
          </a:xfrm>
        </p:spPr>
        <p:txBody>
          <a:bodyPr/>
          <a:lstStyle/>
          <a:p>
            <a:pPr marL="341313" indent="-341313" eaLnBrk="1" hangingPunct="1">
              <a:buClr>
                <a:srgbClr val="FFCC66"/>
              </a:buClr>
              <a:buSzPct val="65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mtClean="0"/>
              <a:t>   Если продолжить начатую работу в 5-6 классах, то накопленный потенциал помогает создать прочную базу для развития деятельных способностей детей и их успешного обучения в старших классах.</a:t>
            </a:r>
          </a:p>
          <a:p>
            <a:pPr marL="341313" indent="-341313" eaLnBrk="1" hangingPunct="1">
              <a:buClr>
                <a:srgbClr val="FFCC66"/>
              </a:buClr>
              <a:buSzPct val="65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mtClean="0"/>
              <a:t>    При переходе же на традиционные учебники их развитие замедляется, снижается познавательный интерес. </a:t>
            </a:r>
          </a:p>
          <a:p>
            <a:pPr marL="341313" indent="-341313" eaLnBrk="1" hangingPunct="1">
              <a:buClr>
                <a:srgbClr val="FFCC66"/>
              </a:buClr>
              <a:buSzPct val="65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mtClean="0"/>
              <a:t>    Этого делать нельзя!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3300"/>
            </a:gs>
            <a:gs pos="50000">
              <a:srgbClr val="996600"/>
            </a:gs>
            <a:gs pos="100000">
              <a:srgbClr val="66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112713"/>
            <a:ext cx="8229600" cy="1922463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smtClean="0"/>
              <a:t> </a:t>
            </a:r>
            <a:endParaRPr lang="ru-RU" sz="4000" dirty="0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marL="341313" indent="-341313" eaLnBrk="1" hangingPunct="1"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ru-RU" smtClean="0"/>
          </a:p>
          <a:p>
            <a:pPr marL="341313" indent="-341313" eaLnBrk="1" hangingPunct="1"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mtClean="0"/>
              <a:t>Остановлюсь на некоторых эвристических приемах, которые позволяют самостоятельно управлять процессом решения творческих задач, применений знаний в новых, необычных ситуациях.</a:t>
            </a:r>
          </a:p>
          <a:p>
            <a:pPr marL="341313" indent="-341313" eaLnBrk="1" hangingPunct="1">
              <a:buClrTx/>
              <a:buSzPct val="65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ru-RU" smtClean="0"/>
          </a:p>
          <a:p>
            <a:pPr marL="341313" indent="-341313" eaLnBrk="1" hangingPunct="1">
              <a:buClr>
                <a:srgbClr val="FFCC66"/>
              </a:buClr>
              <a:buSzPct val="65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ru-RU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rganization Chart 7"/>
          <p:cNvGraphicFramePr>
            <a:graphicFrameLocks/>
          </p:cNvGraphicFramePr>
          <p:nvPr>
            <p:ph type="dgm" idx="4294967295"/>
          </p:nvPr>
        </p:nvGraphicFramePr>
        <p:xfrm>
          <a:off x="0" y="1079500"/>
          <a:ext cx="9144000" cy="497205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3300"/>
            </a:gs>
            <a:gs pos="50000">
              <a:srgbClr val="996600"/>
            </a:gs>
            <a:gs pos="100000">
              <a:srgbClr val="66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mtClean="0"/>
              <a:t>Метод проб и ошибок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86350"/>
          </a:xfrm>
        </p:spPr>
        <p:txBody>
          <a:bodyPr/>
          <a:lstStyle/>
          <a:p>
            <a:pPr indent="-341313" eaLnBrk="1" hangingPunct="1">
              <a:lnSpc>
                <a:spcPct val="80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smtClean="0"/>
              <a:t>Например:</a:t>
            </a:r>
          </a:p>
          <a:p>
            <a:pPr indent="-341313" eaLnBrk="1" hangingPunct="1">
              <a:lnSpc>
                <a:spcPct val="80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smtClean="0"/>
              <a:t>1)Одна сторона прямоугольника на 3 см больше другой. Площадь равна 70 кв.см.Найти стороны прямоугольника.</a:t>
            </a:r>
          </a:p>
          <a:p>
            <a:pPr indent="-341313" eaLnBrk="1" hangingPunct="1">
              <a:lnSpc>
                <a:spcPct val="80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smtClean="0"/>
              <a:t>Решение: Имеем математическую модель</a:t>
            </a:r>
          </a:p>
          <a:p>
            <a:pPr indent="-341313" eaLnBrk="1" hangingPunct="1">
              <a:lnSpc>
                <a:spcPct val="80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smtClean="0"/>
              <a:t>х(х+3)=70.Подбираем решение «экспериментально».И в одной из попыток находим х=7.Казалось задача решена, но это не так. Необходимы дополнительные рассуждения,</a:t>
            </a:r>
            <a:r>
              <a:rPr lang="en-US" sz="2400" smtClean="0"/>
              <a:t> </a:t>
            </a:r>
            <a:r>
              <a:rPr lang="ru-RU" sz="2400" smtClean="0"/>
              <a:t>хотя и совсем простые.</a:t>
            </a:r>
          </a:p>
          <a:p>
            <a:pPr indent="-341313" eaLnBrk="1" hangingPunct="1">
              <a:lnSpc>
                <a:spcPct val="80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smtClean="0"/>
              <a:t>Если х</a:t>
            </a:r>
            <a:r>
              <a:rPr lang="en-US" sz="2400" smtClean="0"/>
              <a:t>&gt;7</a:t>
            </a:r>
            <a:r>
              <a:rPr lang="ru-RU" sz="2400" smtClean="0"/>
              <a:t>,то х+3</a:t>
            </a:r>
            <a:r>
              <a:rPr lang="en-US" sz="2400" smtClean="0"/>
              <a:t>&gt;10</a:t>
            </a:r>
            <a:r>
              <a:rPr lang="ru-RU" sz="2400" smtClean="0"/>
              <a:t>, значит х(х</a:t>
            </a:r>
            <a:r>
              <a:rPr lang="en-US" sz="2400" smtClean="0"/>
              <a:t>+</a:t>
            </a:r>
            <a:r>
              <a:rPr lang="ru-RU" sz="2400" smtClean="0"/>
              <a:t>3)</a:t>
            </a:r>
            <a:r>
              <a:rPr lang="en-US" sz="2400" smtClean="0"/>
              <a:t>&gt;70</a:t>
            </a:r>
          </a:p>
          <a:p>
            <a:pPr indent="-341313" eaLnBrk="1" hangingPunct="1">
              <a:lnSpc>
                <a:spcPct val="80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smtClean="0"/>
              <a:t>Если х</a:t>
            </a:r>
            <a:r>
              <a:rPr lang="en-US" sz="2400" smtClean="0"/>
              <a:t>&lt;7</a:t>
            </a:r>
            <a:r>
              <a:rPr lang="ru-RU" sz="2400" smtClean="0"/>
              <a:t>,то х+3</a:t>
            </a:r>
            <a:r>
              <a:rPr lang="en-US" sz="2400" smtClean="0"/>
              <a:t>&lt;10</a:t>
            </a:r>
            <a:r>
              <a:rPr lang="ru-RU" sz="2400" smtClean="0"/>
              <a:t>,значит х(х+3) </a:t>
            </a:r>
            <a:r>
              <a:rPr lang="en-US" sz="2400" smtClean="0"/>
              <a:t>&lt;70</a:t>
            </a:r>
          </a:p>
          <a:p>
            <a:pPr indent="-341313" eaLnBrk="1" hangingPunct="1">
              <a:lnSpc>
                <a:spcPct val="80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smtClean="0"/>
              <a:t>Равенство, данное в условии, верно только для одного числа х=7, тогда х+3=10.</a:t>
            </a:r>
          </a:p>
          <a:p>
            <a:pPr indent="-341313" eaLnBrk="1" hangingPunct="1">
              <a:lnSpc>
                <a:spcPct val="80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n-US" sz="2400" smtClean="0"/>
          </a:p>
          <a:p>
            <a:pPr indent="-341313" eaLnBrk="1" hangingPunct="1">
              <a:lnSpc>
                <a:spcPct val="80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n-US" sz="2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3300"/>
            </a:gs>
            <a:gs pos="50000">
              <a:srgbClr val="996600"/>
            </a:gs>
            <a:gs pos="100000">
              <a:srgbClr val="66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 indent="-341313" eaLnBrk="1" hangingPunct="1"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mtClean="0"/>
              <a:t>              2)Продолжи ряд:</a:t>
            </a:r>
          </a:p>
          <a:p>
            <a:pPr indent="-341313" eaLnBrk="1" hangingPunct="1"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mtClean="0"/>
              <a:t>               </a:t>
            </a:r>
          </a:p>
          <a:p>
            <a:pPr indent="-341313" eaLnBrk="1" hangingPunct="1"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mtClean="0"/>
              <a:t>               2,5,12,27,58…</a:t>
            </a:r>
          </a:p>
          <a:p>
            <a:pPr indent="-341313" eaLnBrk="1" hangingPunct="1"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mtClean="0"/>
              <a:t>              </a:t>
            </a:r>
          </a:p>
          <a:p>
            <a:pPr indent="-341313" eaLnBrk="1" hangingPunct="1"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mtClean="0"/>
              <a:t>              8,3,18,9,28,27…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 опыта работы по учебнику «Математика 5  класс.», «Математика 6 класс»,</a:t>
            </a:r>
          </a:p>
          <a:p>
            <a:r>
              <a:rPr lang="ru-RU" dirty="0" smtClean="0"/>
              <a:t>под редакцией </a:t>
            </a:r>
          </a:p>
          <a:p>
            <a:r>
              <a:rPr lang="ru-RU" dirty="0" smtClean="0"/>
              <a:t>Дорофеев </a:t>
            </a:r>
            <a:r>
              <a:rPr lang="ru-RU" dirty="0" err="1" smtClean="0"/>
              <a:t>Г.В.,Петерсон</a:t>
            </a:r>
            <a:r>
              <a:rPr lang="ru-RU" dirty="0" smtClean="0"/>
              <a:t> Л.Г.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3300"/>
            </a:gs>
            <a:gs pos="50000">
              <a:srgbClr val="996600"/>
            </a:gs>
            <a:gs pos="100000">
              <a:srgbClr val="66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mtClean="0"/>
              <a:t>Метод перебора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indent="-341313" eaLnBrk="1" hangingPunct="1"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mtClean="0"/>
              <a:t>Например:</a:t>
            </a:r>
            <a:r>
              <a:rPr lang="en-US" smtClean="0"/>
              <a:t> </a:t>
            </a:r>
            <a:endParaRPr lang="uk-UA" smtClean="0"/>
          </a:p>
          <a:p>
            <a:pPr indent="-341313" eaLnBrk="1" hangingPunct="1"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uk-UA" smtClean="0"/>
              <a:t>   </a:t>
            </a:r>
            <a:r>
              <a:rPr lang="ru-RU" smtClean="0"/>
              <a:t>Задумано</a:t>
            </a:r>
            <a:r>
              <a:rPr lang="en-US" smtClean="0"/>
              <a:t> </a:t>
            </a:r>
            <a:r>
              <a:rPr lang="ru-RU" smtClean="0"/>
              <a:t>двухзначное  число , которое на 52 больше произведения своих цифр. Какое число задумано?</a:t>
            </a:r>
          </a:p>
          <a:p>
            <a:pPr indent="-341313" eaLnBrk="1" hangingPunct="1"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mtClean="0"/>
              <a:t>   Умея записывать числа в позиционном виде имеем 10х+у=ху+52,где х, у цифры от 0 до 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3300"/>
            </a:gs>
            <a:gs pos="50000">
              <a:srgbClr val="996600"/>
            </a:gs>
            <a:gs pos="100000">
              <a:srgbClr val="66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smtClean="0"/>
              <a:t>Составим таблицу 10х+у=ху+52</a:t>
            </a:r>
          </a:p>
        </p:txBody>
      </p:sp>
      <p:graphicFrame>
        <p:nvGraphicFramePr>
          <p:cNvPr id="20482" name="Group 2"/>
          <p:cNvGraphicFramePr>
            <a:graphicFrameLocks noGrp="1"/>
          </p:cNvGraphicFramePr>
          <p:nvPr/>
        </p:nvGraphicFramePr>
        <p:xfrm>
          <a:off x="468313" y="1125538"/>
          <a:ext cx="8210550" cy="5732463"/>
        </p:xfrm>
        <a:graphic>
          <a:graphicData uri="http://schemas.openxmlformats.org/drawingml/2006/table">
            <a:tbl>
              <a:tblPr/>
              <a:tblGrid>
                <a:gridCol w="715962"/>
                <a:gridCol w="2725738"/>
                <a:gridCol w="1936750"/>
                <a:gridCol w="2616200"/>
                <a:gridCol w="215900"/>
              </a:tblGrid>
              <a:tr h="9556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2" charset="0"/>
                        </a:rPr>
                        <a:t> х</a:t>
                      </a:r>
                    </a:p>
                  </a:txBody>
                  <a:tcPr marL="90000" marR="90000" marT="46800" marB="46800" anchor="b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2" charset="0"/>
                        </a:rPr>
                        <a:t>уравнение</a:t>
                      </a:r>
                    </a:p>
                  </a:txBody>
                  <a:tcPr marL="90000" marR="90000" marT="46800" marB="4680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2" charset="0"/>
                        </a:rPr>
                        <a:t>Упр.ур-ие</a:t>
                      </a:r>
                    </a:p>
                  </a:txBody>
                  <a:tcPr marL="90000" marR="90000" marT="46800" marB="4680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2" charset="0"/>
                        </a:rPr>
                        <a:t>  у</a:t>
                      </a:r>
                    </a:p>
                  </a:txBody>
                  <a:tcPr marL="90000" marR="90000" marT="46800" marB="4680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2" charset="0"/>
                      </a:endParaRPr>
                    </a:p>
                  </a:txBody>
                  <a:tcPr marL="90000" marR="90000" marT="46800" marB="4680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2" charset="0"/>
                        </a:rPr>
                        <a:t>5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2" charset="0"/>
                        </a:rPr>
                        <a:t>50+у=5у+52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2" charset="0"/>
                        </a:rPr>
                        <a:t>50=4у+52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2" charset="0"/>
                        </a:rPr>
                        <a:t>невозможно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2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2" charset="0"/>
                        </a:rPr>
                        <a:t>6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2" charset="0"/>
                        </a:rPr>
                        <a:t>60+у=6у+52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2" charset="0"/>
                        </a:rPr>
                        <a:t> 8=5у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2" charset="0"/>
                        </a:rPr>
                        <a:t>невозможно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2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2" charset="0"/>
                        </a:rPr>
                        <a:t>7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2" charset="0"/>
                        </a:rPr>
                        <a:t>70+у=7у+52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2" charset="0"/>
                        </a:rPr>
                        <a:t>6у=18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2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2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2" charset="0"/>
                        </a:rPr>
                        <a:t>8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2" charset="0"/>
                        </a:rPr>
                        <a:t>80+у=8у+52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2" charset="0"/>
                        </a:rPr>
                        <a:t>7у=28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2" charset="0"/>
                        </a:rPr>
                        <a:t>4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2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40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2" charset="0"/>
                        </a:rPr>
                        <a:t>9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2" charset="0"/>
                        </a:rPr>
                        <a:t>90+у=9у+52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2" charset="0"/>
                        </a:rPr>
                        <a:t>8у=38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2" charset="0"/>
                        </a:rPr>
                        <a:t>невозможно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2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3300"/>
            </a:gs>
            <a:gs pos="50000">
              <a:srgbClr val="996600"/>
            </a:gs>
            <a:gs pos="100000">
              <a:srgbClr val="66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 marL="341313" indent="-341313" eaLnBrk="1" hangingPunct="1">
              <a:spcBef>
                <a:spcPts val="500"/>
              </a:spcBef>
              <a:buClr>
                <a:srgbClr val="FFCC66"/>
              </a:buClr>
              <a:buSzPct val="65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smtClean="0"/>
              <a:t>   </a:t>
            </a:r>
            <a:r>
              <a:rPr lang="ru-RU" sz="2400" smtClean="0"/>
              <a:t>Таким образом задуманное число 73. либо 84.</a:t>
            </a:r>
          </a:p>
          <a:p>
            <a:pPr marL="341313" indent="-341313" eaLnBrk="1" hangingPunct="1">
              <a:spcBef>
                <a:spcPts val="500"/>
              </a:spcBef>
              <a:buClr>
                <a:srgbClr val="FFCC66"/>
              </a:buClr>
              <a:buSzPct val="65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smtClean="0"/>
              <a:t>   Метод перебора можно использовать при решении задач с целыми числами.</a:t>
            </a:r>
          </a:p>
          <a:p>
            <a:pPr marL="341313" indent="-341313" eaLnBrk="1" hangingPunct="1">
              <a:spcBef>
                <a:spcPts val="500"/>
              </a:spcBef>
              <a:buClr>
                <a:srgbClr val="FFCC66"/>
              </a:buClr>
              <a:buSzPct val="65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smtClean="0"/>
              <a:t>  Например:</a:t>
            </a:r>
          </a:p>
          <a:p>
            <a:pPr marL="341313" indent="-341313" eaLnBrk="1" hangingPunct="1">
              <a:spcBef>
                <a:spcPts val="500"/>
              </a:spcBef>
              <a:buClr>
                <a:srgbClr val="FFCC66"/>
              </a:buClr>
              <a:buSzPct val="65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smtClean="0"/>
              <a:t>   1) Докажите, что разность между любым натуральным числом и суммой его цифр делится на 9.</a:t>
            </a:r>
          </a:p>
          <a:p>
            <a:pPr marL="341313" indent="-341313" eaLnBrk="1" hangingPunct="1">
              <a:spcBef>
                <a:spcPts val="500"/>
              </a:spcBef>
              <a:buClr>
                <a:srgbClr val="FFCC66"/>
              </a:buClr>
              <a:buSzPct val="65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smtClean="0"/>
              <a:t>   2)К числу 43 припишите слева и справа по одной цифре так, чтобы полученное четырехзначное число делилось на 45.Найти все решения.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3300"/>
            </a:gs>
            <a:gs pos="50000">
              <a:srgbClr val="996600"/>
            </a:gs>
            <a:gs pos="100000">
              <a:srgbClr val="66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9600" cy="1312863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mtClean="0"/>
              <a:t>Метод малых изменений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530725"/>
          </a:xfrm>
        </p:spPr>
        <p:txBody>
          <a:bodyPr/>
          <a:lstStyle/>
          <a:p>
            <a:pPr marL="341313" indent="-341313" eaLnBrk="1" hangingPunct="1">
              <a:spcBef>
                <a:spcPts val="400"/>
              </a:spcBef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1800" smtClean="0"/>
              <a:t>Предполагает последовательное сведение заданного в условии задачи объекта к требуемому за счет построения цепочки моделей. Каждая из этих моделей получается в результате незначительной, т.е. сохраняющей основные качественные характеристики самого объекта деформации одного из его компонентов или предыдущей модели. Такими изменениями компонентов часто пользуются при доказательстве неравенств, сравнении величин.</a:t>
            </a:r>
          </a:p>
          <a:p>
            <a:pPr marL="341313" indent="-341313" eaLnBrk="1" hangingPunct="1">
              <a:spcBef>
                <a:spcPts val="400"/>
              </a:spcBef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1800" smtClean="0"/>
              <a:t>Например: Докажите истинность высказывания (№356,5кл.)</a:t>
            </a:r>
          </a:p>
          <a:p>
            <a:pPr marL="341313" indent="-341313" eaLnBrk="1" hangingPunct="1">
              <a:spcBef>
                <a:spcPts val="400"/>
              </a:spcBef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1800" smtClean="0"/>
              <a:t>1+1/2+1/3+…+1/64</a:t>
            </a:r>
            <a:r>
              <a:rPr lang="en-US" sz="1800" smtClean="0"/>
              <a:t>&lt;6</a:t>
            </a:r>
            <a:r>
              <a:rPr lang="ru-RU" sz="1800" smtClean="0"/>
              <a:t> Используя ранее доказанные утверждения (1/5+1/6</a:t>
            </a:r>
            <a:r>
              <a:rPr lang="en-US" sz="1800" smtClean="0"/>
              <a:t>&lt;2/5,</a:t>
            </a:r>
            <a:r>
              <a:rPr lang="ru-RU" sz="1800" smtClean="0"/>
              <a:t>т.к.1/6</a:t>
            </a:r>
            <a:r>
              <a:rPr lang="en-US" sz="1800" smtClean="0"/>
              <a:t>&lt;1/5</a:t>
            </a:r>
            <a:r>
              <a:rPr lang="ru-RU" sz="1800" smtClean="0"/>
              <a:t>; 1/3+1/4+1/5</a:t>
            </a:r>
            <a:r>
              <a:rPr lang="en-US" sz="1800" smtClean="0"/>
              <a:t>&lt;1,</a:t>
            </a:r>
            <a:r>
              <a:rPr lang="ru-RU" sz="1800" smtClean="0"/>
              <a:t>т.к.1/3+1/3+1/3=1, 1/5</a:t>
            </a:r>
            <a:r>
              <a:rPr lang="en-US" sz="1800" smtClean="0"/>
              <a:t>&lt;1/4&lt;1/3)</a:t>
            </a:r>
            <a:r>
              <a:rPr lang="ru-RU" sz="1800" smtClean="0"/>
              <a:t> доказательство исходного неравенства сведется к доказательству следующих высказываний</a:t>
            </a:r>
          </a:p>
          <a:p>
            <a:pPr marL="341313" indent="-341313" eaLnBrk="1" hangingPunct="1">
              <a:spcBef>
                <a:spcPts val="400"/>
              </a:spcBef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1800" smtClean="0"/>
              <a:t>1+1/2+1/3+1/64</a:t>
            </a:r>
            <a:r>
              <a:rPr lang="en-US" sz="1800" smtClean="0"/>
              <a:t>&lt;2</a:t>
            </a:r>
          </a:p>
          <a:p>
            <a:pPr marL="341313" indent="-341313" eaLnBrk="1" hangingPunct="1">
              <a:spcBef>
                <a:spcPts val="400"/>
              </a:spcBef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1800" smtClean="0"/>
              <a:t>¼+1/5+1/6+1/7</a:t>
            </a:r>
            <a:r>
              <a:rPr lang="en-US" sz="1800" smtClean="0"/>
              <a:t>&lt;1</a:t>
            </a:r>
          </a:p>
          <a:p>
            <a:pPr marL="341313" indent="-341313" eaLnBrk="1" hangingPunct="1">
              <a:spcBef>
                <a:spcPts val="400"/>
              </a:spcBef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1800" smtClean="0"/>
              <a:t>1/8+19+1/10+1/11+…+1/15</a:t>
            </a:r>
            <a:r>
              <a:rPr lang="en-US" sz="1800" smtClean="0"/>
              <a:t>&lt;1</a:t>
            </a:r>
          </a:p>
          <a:p>
            <a:pPr marL="341313" indent="-341313" eaLnBrk="1" hangingPunct="1">
              <a:spcBef>
                <a:spcPts val="400"/>
              </a:spcBef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1800" smtClean="0"/>
              <a:t>1/16+1/17+…+1/31</a:t>
            </a:r>
            <a:r>
              <a:rPr lang="en-US" sz="1800" smtClean="0"/>
              <a:t>&lt;1</a:t>
            </a:r>
          </a:p>
          <a:p>
            <a:pPr marL="341313" indent="-341313" eaLnBrk="1" hangingPunct="1">
              <a:spcBef>
                <a:spcPts val="400"/>
              </a:spcBef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1800" smtClean="0"/>
              <a:t>1/32+..+1/63</a:t>
            </a:r>
            <a:r>
              <a:rPr lang="en-US" sz="1800" smtClean="0"/>
              <a:t>&lt; 1   </a:t>
            </a:r>
            <a:r>
              <a:rPr lang="ru-RU" sz="1800" smtClean="0"/>
              <a:t>, следовательно их сумма меньше 6.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3300"/>
            </a:gs>
            <a:gs pos="50000">
              <a:srgbClr val="996600"/>
            </a:gs>
            <a:gs pos="100000">
              <a:srgbClr val="66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mtClean="0"/>
              <a:t>Аналогия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500"/>
              </a:spcBef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smtClean="0"/>
              <a:t>Это сходство между объектами. Задачи этой серии направлены на отработку таких познавательных приемов, как проведение словесных аналогий и нахождение аналогий между фигурами.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500"/>
              </a:spcBef>
              <a:buClr>
                <a:srgbClr val="FFCC66"/>
              </a:buClr>
              <a:buSzPct val="65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smtClean="0"/>
              <a:t> Например:1) Что общего в примерах каждого столбика? Какой пример в каждом столбике «лишний»?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500"/>
              </a:spcBef>
              <a:buClr>
                <a:srgbClr val="FFCC66"/>
              </a:buClr>
              <a:buSzPct val="65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smtClean="0"/>
              <a:t> 25+3*4       72-16*2          (18+12)*7              (40-12):4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500"/>
              </a:spcBef>
              <a:buClr>
                <a:srgbClr val="FFCC66"/>
              </a:buClr>
              <a:buSzPct val="65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smtClean="0"/>
              <a:t> 18:3+24      90-45:5          (21-6)*3                (9*8):6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500"/>
              </a:spcBef>
              <a:buClr>
                <a:srgbClr val="FFCC66"/>
              </a:buClr>
              <a:buSzPct val="65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smtClean="0"/>
              <a:t>  8*6+19       6*9-38          5*(25+47)            48:(3*8)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500"/>
              </a:spcBef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smtClean="0"/>
              <a:t>2)Нарисуй недостающую фигуру: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3300"/>
            </a:gs>
            <a:gs pos="50000">
              <a:srgbClr val="996600"/>
            </a:gs>
            <a:gs pos="100000">
              <a:srgbClr val="66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312862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smtClean="0"/>
              <a:t>Составление задач по рисункам, схемам, таблицам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500"/>
              </a:spcBef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smtClean="0"/>
              <a:t>Это эффективное средство развития языковых способностей школьников (то, что плохо произносится, плохо понимается), они вносят определенное разнообразие в работу с типовыми упражнениями курса, увлекают оригинальностью постановки и решения, возможностью свободно мыслить и давать неоднозначные ответы.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500"/>
              </a:spcBef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smtClean="0"/>
              <a:t>Например: придумай задачу по схеме, считая. Что втечении указанного времени вид движения не изменялся. Придумай значения переменных и найди ответ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500"/>
              </a:spcBef>
              <a:buClr>
                <a:srgbClr val="FFCC66"/>
              </a:buClr>
              <a:buSzPct val="65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ru-RU" sz="2000" smtClean="0"/>
          </a:p>
          <a:p>
            <a:pPr marL="341313" indent="-341313" eaLnBrk="1" hangingPunct="1">
              <a:lnSpc>
                <a:spcPct val="90000"/>
              </a:lnSpc>
              <a:spcBef>
                <a:spcPts val="500"/>
              </a:spcBef>
              <a:buClrTx/>
              <a:buSzPct val="65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smtClean="0"/>
              <a:t>а км/ч  в км/ч                                 </a:t>
            </a:r>
            <a:r>
              <a:rPr lang="en-US" sz="2000" smtClean="0"/>
              <a:t>m </a:t>
            </a:r>
            <a:r>
              <a:rPr lang="ru-RU" sz="2000" smtClean="0"/>
              <a:t>км/ч             </a:t>
            </a:r>
            <a:r>
              <a:rPr lang="en-US" sz="2000" smtClean="0"/>
              <a:t>n</a:t>
            </a:r>
            <a:r>
              <a:rPr lang="ru-RU" sz="2000" smtClean="0"/>
              <a:t> км/ч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500"/>
              </a:spcBef>
              <a:buClrTx/>
              <a:buSzPct val="65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smtClean="0"/>
              <a:t> </a:t>
            </a:r>
            <a:r>
              <a:rPr lang="en-US" sz="2000" smtClean="0"/>
              <a:t>                      t=2</a:t>
            </a:r>
            <a:r>
              <a:rPr lang="ru-RU" sz="2000" smtClean="0"/>
              <a:t>ч                                                      </a:t>
            </a:r>
            <a:r>
              <a:rPr lang="en-US" sz="2000" smtClean="0"/>
              <a:t>d</a:t>
            </a:r>
            <a:r>
              <a:rPr lang="ru-RU" sz="2000" smtClean="0"/>
              <a:t> </a:t>
            </a:r>
            <a:r>
              <a:rPr lang="en-US" sz="2000" smtClean="0"/>
              <a:t>0,3=</a:t>
            </a:r>
            <a:r>
              <a:rPr lang="ru-RU" sz="2000" smtClean="0"/>
              <a:t>?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500"/>
              </a:spcBef>
              <a:buClrTx/>
              <a:buSzPct val="65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smtClean="0"/>
              <a:t>                        </a:t>
            </a:r>
            <a:r>
              <a:rPr lang="en-US" sz="2000" smtClean="0"/>
              <a:t>d=</a:t>
            </a:r>
            <a:r>
              <a:rPr lang="ru-RU" sz="2000" smtClean="0"/>
              <a:t>?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500"/>
              </a:spcBef>
              <a:buClrTx/>
              <a:buSzPct val="65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smtClean="0"/>
              <a:t>   </a:t>
            </a:r>
            <a:r>
              <a:rPr lang="en-US" sz="2000" smtClean="0"/>
              <a:t>s </a:t>
            </a:r>
            <a:r>
              <a:rPr lang="ru-RU" sz="2000" smtClean="0"/>
              <a:t>км                                                  </a:t>
            </a:r>
            <a:r>
              <a:rPr lang="en-US" sz="2000" smtClean="0"/>
              <a:t>a </a:t>
            </a:r>
            <a:r>
              <a:rPr lang="ru-RU" sz="2000" smtClean="0"/>
              <a:t>км                        </a:t>
            </a:r>
          </a:p>
        </p:txBody>
      </p:sp>
      <p:sp>
        <p:nvSpPr>
          <p:cNvPr id="53252" name="Line 3"/>
          <p:cNvSpPr>
            <a:spLocks noChangeShapeType="1"/>
          </p:cNvSpPr>
          <p:nvPr/>
        </p:nvSpPr>
        <p:spPr bwMode="auto">
          <a:xfrm flipH="1">
            <a:off x="1041400" y="5661025"/>
            <a:ext cx="1516063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53" name="Line 4"/>
          <p:cNvSpPr>
            <a:spLocks noChangeShapeType="1"/>
          </p:cNvSpPr>
          <p:nvPr/>
        </p:nvSpPr>
        <p:spPr bwMode="auto">
          <a:xfrm flipV="1">
            <a:off x="1042988" y="4867275"/>
            <a:ext cx="1587" cy="79533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54" name="Line 5"/>
          <p:cNvSpPr>
            <a:spLocks noChangeShapeType="1"/>
          </p:cNvSpPr>
          <p:nvPr/>
        </p:nvSpPr>
        <p:spPr bwMode="auto">
          <a:xfrm>
            <a:off x="1042988" y="4868863"/>
            <a:ext cx="360362" cy="1587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255" name="Line 6"/>
          <p:cNvSpPr>
            <a:spLocks noChangeShapeType="1"/>
          </p:cNvSpPr>
          <p:nvPr/>
        </p:nvSpPr>
        <p:spPr bwMode="auto">
          <a:xfrm>
            <a:off x="1403350" y="4941888"/>
            <a:ext cx="576263" cy="1587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256" name="Line 7"/>
          <p:cNvSpPr>
            <a:spLocks noChangeShapeType="1"/>
          </p:cNvSpPr>
          <p:nvPr/>
        </p:nvSpPr>
        <p:spPr bwMode="auto">
          <a:xfrm>
            <a:off x="4572000" y="5734050"/>
            <a:ext cx="273685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57" name="Line 8"/>
          <p:cNvSpPr>
            <a:spLocks noChangeShapeType="1"/>
          </p:cNvSpPr>
          <p:nvPr/>
        </p:nvSpPr>
        <p:spPr bwMode="auto">
          <a:xfrm flipV="1">
            <a:off x="4572000" y="4867275"/>
            <a:ext cx="1588" cy="868363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58" name="Line 9"/>
          <p:cNvSpPr>
            <a:spLocks noChangeShapeType="1"/>
          </p:cNvSpPr>
          <p:nvPr/>
        </p:nvSpPr>
        <p:spPr bwMode="auto">
          <a:xfrm flipV="1">
            <a:off x="7308850" y="4795838"/>
            <a:ext cx="1588" cy="9398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59" name="Line 10"/>
          <p:cNvSpPr>
            <a:spLocks noChangeShapeType="1"/>
          </p:cNvSpPr>
          <p:nvPr/>
        </p:nvSpPr>
        <p:spPr bwMode="auto">
          <a:xfrm>
            <a:off x="4572000" y="4868863"/>
            <a:ext cx="792163" cy="1587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260" name="Line 11"/>
          <p:cNvSpPr>
            <a:spLocks noChangeShapeType="1"/>
          </p:cNvSpPr>
          <p:nvPr/>
        </p:nvSpPr>
        <p:spPr bwMode="auto">
          <a:xfrm flipH="1">
            <a:off x="6370638" y="4868863"/>
            <a:ext cx="939800" cy="1587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3300"/>
            </a:gs>
            <a:gs pos="50000">
              <a:srgbClr val="996600"/>
            </a:gs>
            <a:gs pos="100000">
              <a:srgbClr val="66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mtClean="0"/>
              <a:t>Язык чисел и его алфавит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marL="341313" indent="-341313" eaLnBrk="1" hangingPunct="1">
              <a:spcBef>
                <a:spcPts val="450"/>
              </a:spcBef>
              <a:buClr>
                <a:srgbClr val="FFCC66"/>
              </a:buClr>
              <a:buSzPct val="65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1800" smtClean="0"/>
              <a:t>    </a:t>
            </a:r>
            <a:r>
              <a:rPr lang="ru-RU" sz="2000" smtClean="0"/>
              <a:t>Основная развивающая цель всех задач данной группы состоит в том, чтобы подвести учащихся к осознанию того факта, что помимо привычной для них системы счисления существуют и другие способы наименования и записи натуральных чисел. От решения задач на представление натуральных чисел в виде суммы разрядных слагаемых, когда основания систем счисления равны 10 и 2, ( причем задач как прямых, так и обратных), учащиеся самостоятельно приходят к выводу правила перевода натуральных чисел из одной позиционной системы счисления в другую. Работая в двоичной системе счисления ребята выясняют, что для изображения чисел в этой системе требуются лишь две цифры: 0 и1, в троичной : 0,1,2 и т.д., Большинство учащихся с удовольствием работают над этими задачами.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3300"/>
            </a:gs>
            <a:gs pos="50000">
              <a:srgbClr val="996600"/>
            </a:gs>
            <a:gs pos="100000">
              <a:srgbClr val="66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mtClean="0"/>
              <a:t>Логические задачи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marL="341313" indent="-341313" eaLnBrk="1" hangingPunct="1">
              <a:spcBef>
                <a:spcPts val="450"/>
              </a:spcBef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smtClean="0"/>
              <a:t>Задачи этой серии не имеют прямой связи с каким-либо учебным материалом, их можно встретить в любой теме курса математики 5-6 класса. Они используются с целью воспитания у школьников умения проводить доказательные рассуждения. Многие из них могут быть решены табличным способом, таких задач в учебнике под редакцией Петерсон,  очень много, они обозначаются буквой «С»- что означает «здесь главное – твоя смекалка.».</a:t>
            </a:r>
          </a:p>
          <a:p>
            <a:pPr marL="341313" indent="-341313" eaLnBrk="1" hangingPunct="1">
              <a:spcBef>
                <a:spcPts val="450"/>
              </a:spcBef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smtClean="0"/>
              <a:t>Например: №101(5кл) какой цифрой заканчивается произведение 21 множителя, каждый из которых равен 5? 2? 3? А если множителей 1221?</a:t>
            </a:r>
          </a:p>
          <a:p>
            <a:pPr marL="341313" indent="-341313" eaLnBrk="1" hangingPunct="1">
              <a:spcBef>
                <a:spcPts val="450"/>
              </a:spcBef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smtClean="0"/>
              <a:t>№255(5кл)Когда пассажир проехал половину пути, он стал смотреть в окно и смотрел до тех пор, пока не осталось проехать половину от того пути, что он проехал, смотря в окно. Какую часть всего пути пассажир смотрел в окно?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3300"/>
            </a:gs>
            <a:gs pos="50000">
              <a:srgbClr val="996600"/>
            </a:gs>
            <a:gs pos="100000">
              <a:srgbClr val="66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mtClean="0"/>
              <a:t>Наши успехи.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4530725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500"/>
              </a:spcBef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b="1" smtClean="0"/>
              <a:t>2007-2008 уч.год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450"/>
              </a:spcBef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smtClean="0"/>
              <a:t>Точилкин Кирилл-3 место (город)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450"/>
              </a:spcBef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smtClean="0"/>
              <a:t>Кирсанова Света-(похвал.грамота)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450"/>
              </a:spcBef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smtClean="0"/>
              <a:t>Королькова Элина-(похвал.грамота)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450"/>
              </a:spcBef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b="1" smtClean="0"/>
              <a:t>2010-2011уч год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450"/>
              </a:spcBef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smtClean="0"/>
              <a:t>Чеботарев Марк(6кл)-победитель(город).Победитель республиканской математической олимпиады «МАТЛЕТ».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450"/>
              </a:spcBef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smtClean="0"/>
              <a:t>Устинова Алена (6кл)-призер(город), победитель Всероссийской заочной олимпиады «Авангард»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450"/>
              </a:spcBef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smtClean="0"/>
              <a:t>Павочкин Ярослав(6кл) –призер Всероссийской заочной олимпиады  «Авангард»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450"/>
              </a:spcBef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smtClean="0"/>
              <a:t>Бармина Нина (6кл)-призер Всероссийской заочной олимпиады «Авангард»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450"/>
              </a:spcBef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smtClean="0"/>
              <a:t>Мосалева Александра (5кл)- победитель (город)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450"/>
              </a:spcBef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smtClean="0"/>
              <a:t>Костенкова Юля (5кл)-призер (город)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450"/>
              </a:spcBef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smtClean="0"/>
              <a:t>Харрасова Азалия (5 кл)-призер(город)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3300"/>
            </a:gs>
            <a:gs pos="50000">
              <a:srgbClr val="996600"/>
            </a:gs>
            <a:gs pos="100000">
              <a:srgbClr val="66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9600" cy="1312863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smtClean="0"/>
              <a:t>Внеклассные городские мероприятия 2010-2011уч.год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marL="341313" indent="-341313" eaLnBrk="1" hangingPunct="1">
              <a:spcBef>
                <a:spcPts val="600"/>
              </a:spcBef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smtClean="0"/>
              <a:t>5 класс- 1 место</a:t>
            </a:r>
          </a:p>
          <a:p>
            <a:pPr marL="341313" indent="-341313" eaLnBrk="1" hangingPunct="1">
              <a:spcBef>
                <a:spcPts val="600"/>
              </a:spcBef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smtClean="0"/>
              <a:t>6А класс - 1 место</a:t>
            </a:r>
          </a:p>
          <a:p>
            <a:pPr marL="341313" indent="-341313" eaLnBrk="1" hangingPunct="1">
              <a:spcBef>
                <a:spcPts val="600"/>
              </a:spcBef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smtClean="0"/>
              <a:t>Участие в городской математической конференции им Л.Н.Зинченко</a:t>
            </a:r>
          </a:p>
          <a:p>
            <a:pPr marL="341313" indent="-341313" eaLnBrk="1" hangingPunct="1">
              <a:spcBef>
                <a:spcPts val="600"/>
              </a:spcBef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smtClean="0"/>
              <a:t>Чеботарев Марк « Нумерология в судьбе человека»</a:t>
            </a:r>
          </a:p>
          <a:p>
            <a:pPr marL="341313" indent="-341313" eaLnBrk="1" hangingPunct="1">
              <a:spcBef>
                <a:spcPts val="600"/>
              </a:spcBef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smtClean="0"/>
              <a:t>Юсупов Юсуф «Снег не только беда…» </a:t>
            </a:r>
          </a:p>
        </p:txBody>
      </p:sp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000" y="1600200"/>
            <a:ext cx="2919413" cy="2189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734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7000" y="3941763"/>
            <a:ext cx="2919413" cy="2189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3300"/>
            </a:gs>
            <a:gs pos="50000">
              <a:srgbClr val="996600"/>
            </a:gs>
            <a:gs pos="100000">
              <a:srgbClr val="66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765300"/>
            <a:ext cx="7772400" cy="17399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800" smtClean="0"/>
              <a:t>   Технология развивающего обучения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lIns="90000" tIns="46800" rIns="90000" bIns="46800"/>
          <a:lstStyle/>
          <a:p>
            <a:pPr marL="0" indent="0" algn="ctr" eaLnBrk="1" hangingPunct="1">
              <a:buClrTx/>
              <a:buSzPct val="6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mtClean="0"/>
              <a:t> 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3300"/>
            </a:gs>
            <a:gs pos="50000">
              <a:srgbClr val="996600"/>
            </a:gs>
            <a:gs pos="100000">
              <a:srgbClr val="66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mtClean="0"/>
              <a:t>Зачеты по вертикали</a:t>
            </a: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0" y="1600200"/>
            <a:ext cx="2919413" cy="2189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837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1628775"/>
            <a:ext cx="2919413" cy="2189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8373" name="Picture 7" descr="SDC1264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016000" y="3941763"/>
            <a:ext cx="2919413" cy="2189162"/>
          </a:xfrm>
        </p:spPr>
      </p:pic>
      <p:pic>
        <p:nvPicPr>
          <p:cNvPr id="58374" name="Picture 8" descr="SDC12648"/>
          <p:cNvPicPr>
            <a:picLocks noGrp="1" noChangeAspect="1" noChangeArrowheads="1"/>
          </p:cNvPicPr>
          <p:nvPr>
            <p:ph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207000" y="3941763"/>
            <a:ext cx="2919413" cy="2189162"/>
          </a:xfrm>
        </p:spPr>
      </p:pic>
      <p:pic>
        <p:nvPicPr>
          <p:cNvPr id="58375" name="Picture 11" descr="SDC1264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971550" y="1533525"/>
            <a:ext cx="3046413" cy="2284413"/>
          </a:xfrm>
        </p:spPr>
      </p:pic>
      <p:pic>
        <p:nvPicPr>
          <p:cNvPr id="58376" name="Picture 12" descr="SDC1264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5076825" y="1408113"/>
            <a:ext cx="3167063" cy="23749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3300"/>
            </a:gs>
            <a:gs pos="50000">
              <a:srgbClr val="996600"/>
            </a:gs>
            <a:gs pos="100000">
              <a:srgbClr val="66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smtClean="0"/>
              <a:t>Ежегодное участие в международной олимпиаде «Кенгуру», «Кенгуру- выпускникам.»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marL="341313" indent="-341313" eaLnBrk="1" hangingPunct="1">
              <a:buClr>
                <a:srgbClr val="FFCC66"/>
              </a:buClr>
              <a:buSzPct val="65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mtClean="0"/>
              <a:t>                 2007-2008 уч.год</a:t>
            </a:r>
          </a:p>
          <a:p>
            <a:pPr marL="341313" indent="-341313" eaLnBrk="1" hangingPunct="1">
              <a:buClr>
                <a:srgbClr val="FFCC66"/>
              </a:buClr>
              <a:buSzPct val="65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mtClean="0"/>
              <a:t>  (результаты следует признать очень хорошими)</a:t>
            </a:r>
          </a:p>
          <a:p>
            <a:pPr marL="341313" indent="-341313" eaLnBrk="1" hangingPunct="1"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mtClean="0"/>
              <a:t>Точилкин Кирилл-118 баллов </a:t>
            </a:r>
          </a:p>
          <a:p>
            <a:pPr marL="341313" indent="-341313" eaLnBrk="1" hangingPunct="1"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mtClean="0"/>
              <a:t>Щербакова Наталья-101баллов</a:t>
            </a:r>
          </a:p>
          <a:p>
            <a:pPr marL="341313" indent="-341313" eaLnBrk="1" hangingPunct="1"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mtClean="0"/>
              <a:t>Бышин Артем -113 баллов</a:t>
            </a:r>
          </a:p>
          <a:p>
            <a:pPr marL="341313" indent="-341313" eaLnBrk="1" hangingPunct="1"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mtClean="0"/>
              <a:t>Желтова Яна 109 баллов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Республиканская олимпиада «</a:t>
            </a:r>
            <a:r>
              <a:rPr lang="ru-RU" dirty="0" err="1" smtClean="0"/>
              <a:t>Матлет</a:t>
            </a:r>
            <a:r>
              <a:rPr lang="ru-RU" dirty="0" smtClean="0"/>
              <a:t>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ru-RU" smtClean="0"/>
              <a:t>Ученик 6 а класса стал победителем республиканской олимпиады «матлет».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 eaLnBrk="1" hangingPunct="1">
              <a:defRPr/>
            </a:pPr>
            <a:endParaRPr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marL="0" indent="0" eaLnBrk="1" hangingPunct="1">
              <a:defRPr/>
            </a:pPr>
            <a:endParaRPr lang="ru-RU" smtClean="0"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Литература:</a:t>
            </a:r>
          </a:p>
          <a:p>
            <a:r>
              <a:rPr lang="ru-RU" dirty="0" smtClean="0"/>
              <a:t>1.Методические материалы у учебникам Г.В.Дорофеева, Л.Г. </a:t>
            </a:r>
            <a:r>
              <a:rPr lang="ru-RU" dirty="0" err="1" smtClean="0"/>
              <a:t>Петерсон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 (автор-составитель </a:t>
            </a:r>
            <a:r>
              <a:rPr lang="ru-RU" dirty="0" err="1" smtClean="0"/>
              <a:t>Кубышева</a:t>
            </a:r>
            <a:r>
              <a:rPr lang="ru-RU" dirty="0" smtClean="0"/>
              <a:t> М.А. Москва 2006)</a:t>
            </a:r>
          </a:p>
          <a:p>
            <a:r>
              <a:rPr lang="ru-RU" dirty="0" smtClean="0"/>
              <a:t>2.Математика 5, 6 класс (учебники в 3 частях  Дорофеев Г.В., </a:t>
            </a:r>
            <a:r>
              <a:rPr lang="ru-RU" dirty="0" err="1" smtClean="0"/>
              <a:t>Петерсон</a:t>
            </a:r>
            <a:r>
              <a:rPr lang="ru-RU" dirty="0" smtClean="0"/>
              <a:t> Л.Г.)</a:t>
            </a:r>
            <a:endParaRPr lang="ru-RU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3300"/>
            </a:gs>
            <a:gs pos="50000">
              <a:srgbClr val="996600"/>
            </a:gs>
            <a:gs pos="100000">
              <a:srgbClr val="66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 marL="341313" indent="-341313" eaLnBrk="1" hangingPunct="1"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mtClean="0"/>
              <a:t>Современные подходы к организации системы школьного образования, в том числе и математического образования, определяются, прежде всего , отказом от единообразной , унитарной средней школы.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3300"/>
            </a:gs>
            <a:gs pos="50000">
              <a:srgbClr val="996600"/>
            </a:gs>
            <a:gs pos="100000">
              <a:srgbClr val="66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941513"/>
            <a:ext cx="8075613" cy="4970462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27075"/>
            <a:ext cx="8686800" cy="6130925"/>
          </a:xfrm>
        </p:spPr>
        <p:txBody>
          <a:bodyPr/>
          <a:lstStyle/>
          <a:p>
            <a:pPr marL="341313" indent="-341313" eaLnBrk="1" hangingPunct="1"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mtClean="0"/>
              <a:t>Направляющим вектором этого подхода являются гуманизация и гуманиторизация школьного образования, которая реализуется как гуманитарная ориентация обучения математике. </a:t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3300"/>
            </a:gs>
            <a:gs pos="50000">
              <a:srgbClr val="996600"/>
            </a:gs>
            <a:gs pos="100000">
              <a:srgbClr val="66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549275"/>
            <a:ext cx="9144000" cy="430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>
                <a:solidFill>
                  <a:srgbClr val="DBBD7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 </a:t>
            </a:r>
            <a:r>
              <a:rPr lang="ru-RU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Именно поэтому в качестве основополагающего принципа новой концепции школьного математического образования в аспекте «математика 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 </a:t>
            </a:r>
            <a:r>
              <a:rPr lang="ru-RU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для каждого» на первый план выдвигается принцип приоритета  развивающей функции в обучении математике. Иными словами, обучение математике ориентировано не столько на собственно математическое образование, в узком смысле слова, сколько на образование с помощью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 </a:t>
            </a:r>
            <a:r>
              <a:rPr lang="ru-RU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математики</a:t>
            </a:r>
            <a:r>
              <a: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>
                <a:solidFill>
                  <a:srgbClr val="DBBD7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                                                           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BCBCB"/>
            </a:gs>
            <a:gs pos="50000">
              <a:srgbClr val="FFFFFF"/>
            </a:gs>
            <a:gs pos="100000">
              <a:srgbClr val="CBCBC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mtClean="0">
                <a:solidFill>
                  <a:srgbClr val="00A29E"/>
                </a:solidFill>
              </a:rPr>
              <a:t>Цели обучения математики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5213"/>
          </a:xfrm>
        </p:spPr>
        <p:txBody>
          <a:bodyPr/>
          <a:lstStyle/>
          <a:p>
            <a:pPr marL="341313" indent="-341313" eaLnBrk="1" hangingPunct="1">
              <a:spcBef>
                <a:spcPts val="700"/>
              </a:spcBef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Овладение комплексом математических знаний, умений и навыков, необходимых: а)для повседневной жизни на высоком качественном уровне и профессиональной деятельности; б)для изучения на современном уровне школьных предметов естественно- научного и гуманитарного циклов; в)для продолжения изучения математики в любой из форм непрерывного образования;</a:t>
            </a:r>
          </a:p>
          <a:p>
            <a:pPr marL="341313" indent="-341313" eaLnBrk="1" hangingPunct="1">
              <a:spcBef>
                <a:spcPts val="700"/>
              </a:spcBef>
              <a:buClr>
                <a:srgbClr val="FFCC66"/>
              </a:buClr>
              <a:buSzPct val="65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ru-RU" sz="28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BCBCB"/>
            </a:gs>
            <a:gs pos="50000">
              <a:srgbClr val="FFFFFF"/>
            </a:gs>
            <a:gs pos="100000">
              <a:srgbClr val="CBCBC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76250"/>
            <a:ext cx="9144000" cy="5654675"/>
          </a:xfrm>
        </p:spPr>
        <p:txBody>
          <a:bodyPr/>
          <a:lstStyle/>
          <a:p>
            <a:pPr marL="341313" indent="-341313" eaLnBrk="1" hangingPunct="1"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Формирование и развитие качества мышления, необходимых образованному человеку  для полноценного функционирования в современном обществе, в частности, эвристического( творческого) и алгоритмического( исполнительного) мышления в их единстве и внутренне противоречивой взаимосвязи;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BCBCB"/>
            </a:gs>
            <a:gs pos="50000">
              <a:srgbClr val="FFFFFF"/>
            </a:gs>
            <a:gs pos="100000">
              <a:srgbClr val="CBCBC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49275"/>
            <a:ext cx="8893175" cy="5581650"/>
          </a:xfrm>
        </p:spPr>
        <p:txBody>
          <a:bodyPr/>
          <a:lstStyle/>
          <a:p>
            <a:pPr marL="341313" indent="-341313" eaLnBrk="1" hangingPunct="1"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Формирование и развитие у учащихся абстрактного мышления и, прежде всего, логического мышления;</a:t>
            </a:r>
          </a:p>
          <a:p>
            <a:pPr marL="341313" indent="-341313" eaLnBrk="1" hangingPunct="1"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Формирование математического языка и математического аппарата как средства описания и исследования окружающего мира и его закономерностей, в частности, как базы компьютерной грамотности и культуры;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1658</Words>
  <Application>Microsoft Office PowerPoint</Application>
  <PresentationFormat>Экран (4:3)</PresentationFormat>
  <Paragraphs>193</Paragraphs>
  <Slides>34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Times New Roman</vt:lpstr>
      <vt:lpstr>Tahoma</vt:lpstr>
      <vt:lpstr>Wingdings</vt:lpstr>
      <vt:lpstr>Оформление по умолчанию</vt:lpstr>
      <vt:lpstr>1_Оформление по умолчанию</vt:lpstr>
      <vt:lpstr>G</vt:lpstr>
      <vt:lpstr>Слайд 2</vt:lpstr>
      <vt:lpstr>   Технология развивающего обучения</vt:lpstr>
      <vt:lpstr>Слайд 4</vt:lpstr>
      <vt:lpstr>       </vt:lpstr>
      <vt:lpstr>Слайд 6</vt:lpstr>
      <vt:lpstr>Цели обучения математики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</vt:lpstr>
      <vt:lpstr>Слайд 17</vt:lpstr>
      <vt:lpstr>Метод проб и ошибок</vt:lpstr>
      <vt:lpstr>Слайд 19</vt:lpstr>
      <vt:lpstr>Метод перебора</vt:lpstr>
      <vt:lpstr>Составим таблицу 10х+у=ху+52</vt:lpstr>
      <vt:lpstr>Слайд 22</vt:lpstr>
      <vt:lpstr>Метод малых изменений</vt:lpstr>
      <vt:lpstr>Аналогия</vt:lpstr>
      <vt:lpstr>Составление задач по рисункам, схемам, таблицам</vt:lpstr>
      <vt:lpstr>Язык чисел и его алфавит</vt:lpstr>
      <vt:lpstr>Логические задачи</vt:lpstr>
      <vt:lpstr>Наши успехи.</vt:lpstr>
      <vt:lpstr>Внеклассные городские мероприятия 2010-2011уч.год</vt:lpstr>
      <vt:lpstr>Зачеты по вертикали</vt:lpstr>
      <vt:lpstr>Ежегодное участие в международной олимпиаде «Кенгуру», «Кенгуру- выпускникам.»</vt:lpstr>
      <vt:lpstr>Республиканская олимпиада «Матлет»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учить в новых условиях?</dc:title>
  <dc:creator>Loner-XP</dc:creator>
  <cp:lastModifiedBy>Loner-XP</cp:lastModifiedBy>
  <cp:revision>22</cp:revision>
  <cp:lastPrinted>1601-01-01T00:00:00Z</cp:lastPrinted>
  <dcterms:created xsi:type="dcterms:W3CDTF">2011-02-18T09:58:19Z</dcterms:created>
  <dcterms:modified xsi:type="dcterms:W3CDTF">2012-11-26T14:08:23Z</dcterms:modified>
</cp:coreProperties>
</file>