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4B237A-9509-400B-A34B-5E9CDC4C27CA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060071-E098-4B1A-8D20-F05919D1C25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</a:t>
            </a:r>
            <a:r>
              <a:rPr lang="ru-RU" dirty="0" smtClean="0"/>
              <a:t>« </a:t>
            </a:r>
            <a:r>
              <a:rPr lang="ru-RU" dirty="0" smtClean="0"/>
              <a:t>Решение текстовых </a:t>
            </a:r>
            <a:r>
              <a:rPr lang="ru-RU" dirty="0" smtClean="0"/>
              <a:t>задач»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7406640" cy="1752600"/>
          </a:xfrm>
        </p:spPr>
        <p:txBody>
          <a:bodyPr/>
          <a:lstStyle/>
          <a:p>
            <a:pPr algn="r"/>
            <a:r>
              <a:rPr lang="ru-RU" dirty="0" err="1" smtClean="0"/>
              <a:t>Трунина</a:t>
            </a:r>
            <a:r>
              <a:rPr lang="ru-RU" dirty="0" smtClean="0"/>
              <a:t> В.И. ГБОУ СОШ № 201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85926"/>
            <a:ext cx="471014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214290"/>
            <a:ext cx="7499350" cy="48006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Третья остановка: Дворцовая площадь - одно из совершеннейших архитектурных </a:t>
            </a:r>
          </a:p>
          <a:p>
            <a:r>
              <a:rPr lang="ru-RU" sz="1600" dirty="0" smtClean="0"/>
              <a:t>ансамблей в мире. В центре находится Александровская колонна. Интересно, что эта колонна, высотой приблизительно 26 м и весом около 600 т, не закреплена и держится лишь под тяжестью собственного веса. Это самое высокое в мире сооружение подобного типа.</a:t>
            </a:r>
          </a:p>
          <a:p>
            <a:r>
              <a:rPr lang="ru-RU" sz="1600" dirty="0" smtClean="0"/>
              <a:t>Посетим Зимний дворец - главное здание на площади. Зимний дворец является частью архитектурного ансамбля Эрмитажа - мировой сокровищницы искусства, крупнейшего художественного музея России.</a:t>
            </a:r>
          </a:p>
          <a:p>
            <a:r>
              <a:rPr lang="ru-RU" sz="1600" dirty="0" smtClean="0"/>
              <a:t>Решив  задачу, мы узнаем количество залов в Зимнем дворце на каждом этаже.</a:t>
            </a:r>
          </a:p>
          <a:p>
            <a:r>
              <a:rPr lang="ru-RU" sz="1600" dirty="0" err="1" smtClean="0"/>
              <a:t>Задача.В</a:t>
            </a:r>
            <a:r>
              <a:rPr lang="ru-RU" sz="1600" dirty="0" smtClean="0"/>
              <a:t> Зимнем дворце 400 залов. Залов на третьем этаже в 2 2/3 раза меньше, чем на втором, и на 120 залов меньше, чем на первом. Сколько залов на каждом этаже?</a:t>
            </a:r>
          </a:p>
          <a:p>
            <a:r>
              <a:rPr lang="ru-RU" sz="1600" dirty="0" smtClean="0"/>
              <a:t>Как решается такой тип задачи? ( уравнением ) Какой этаж принимаем за Х ?</a:t>
            </a:r>
          </a:p>
          <a:p>
            <a:r>
              <a:rPr lang="ru-RU" sz="1600" dirty="0" smtClean="0"/>
              <a:t>              3 этаж - </a:t>
            </a:r>
            <a:r>
              <a:rPr lang="ru-RU" sz="1600" dirty="0" err="1" smtClean="0"/>
              <a:t>х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         2 этаж - 2 2/3 </a:t>
            </a:r>
            <a:r>
              <a:rPr lang="ru-RU" sz="1600" dirty="0" err="1" smtClean="0"/>
              <a:t>х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             1 этаж - </a:t>
            </a:r>
            <a:r>
              <a:rPr lang="ru-RU" sz="1600" dirty="0" err="1" smtClean="0"/>
              <a:t>х</a:t>
            </a:r>
            <a:r>
              <a:rPr lang="ru-RU" sz="1600" dirty="0" smtClean="0"/>
              <a:t> + 120.</a:t>
            </a:r>
          </a:p>
          <a:p>
            <a:r>
              <a:rPr lang="ru-RU" sz="1600" dirty="0" smtClean="0"/>
              <a:t>           Всего 400 залов. Составляем и решаем уравнение.  х=60</a:t>
            </a:r>
          </a:p>
          <a:p>
            <a:r>
              <a:rPr lang="ru-RU" sz="1600" dirty="0" smtClean="0"/>
              <a:t>Значит на третьем этаже 60 залов, на втором 160 залов, на первом 180 залов.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708093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Продолжим путешествие, сейчас мы на центральном проспекте нашего города - Невском - и решим еще одну задачу.</a:t>
            </a:r>
            <a:endParaRPr lang="ru-RU" sz="1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300" dirty="0" smtClean="0"/>
              <a:t>Задача</a:t>
            </a:r>
            <a:r>
              <a:rPr lang="ru-RU" sz="4300" dirty="0" smtClean="0"/>
              <a:t>. Расстояние от Московского вокзала до Адмиралтейства троллейбус, двигаясь со средней скоростью 40 км/час, преодолевает за 6 мин. Сколько времени понадобится, чтобы пройти это расстояние пешком, если идти со скоростью 5 км/час?</a:t>
            </a:r>
          </a:p>
          <a:p>
            <a:r>
              <a:rPr lang="ru-RU" sz="4300" dirty="0" smtClean="0"/>
              <a:t>                Что означает число 40? (скорость троллейбуса )</a:t>
            </a:r>
          </a:p>
          <a:p>
            <a:r>
              <a:rPr lang="ru-RU" sz="4300" dirty="0" smtClean="0"/>
              <a:t>                 Что означает число 6 ? (время, которое затратит на путь троллейбусом )</a:t>
            </a:r>
          </a:p>
          <a:p>
            <a:r>
              <a:rPr lang="ru-RU" sz="4300" dirty="0" smtClean="0"/>
              <a:t>                 Что означает число 5 ? (скорость пешехода )</a:t>
            </a:r>
          </a:p>
          <a:p>
            <a:r>
              <a:rPr lang="ru-RU" sz="4300" dirty="0" smtClean="0"/>
              <a:t>                  Что надо узнать? ( время, которое затратит на путь пешком )</a:t>
            </a:r>
          </a:p>
          <a:p>
            <a:r>
              <a:rPr lang="ru-RU" sz="4300" dirty="0" smtClean="0"/>
              <a:t>Как можно решить задачу? Обсуждение.</a:t>
            </a:r>
          </a:p>
          <a:p>
            <a:r>
              <a:rPr lang="ru-RU" sz="4300" dirty="0" smtClean="0"/>
              <a:t>1 способ. Пропорцией. Решение задачи двумя способами :                                       </a:t>
            </a:r>
          </a:p>
          <a:p>
            <a:r>
              <a:rPr lang="ru-RU" sz="4300" dirty="0" smtClean="0"/>
              <a:t>40 км/час - 6 мин                                              </a:t>
            </a:r>
          </a:p>
          <a:p>
            <a:r>
              <a:rPr lang="ru-RU" sz="4300" dirty="0" smtClean="0"/>
              <a:t>5 км/час   - ?</a:t>
            </a:r>
          </a:p>
          <a:p>
            <a:r>
              <a:rPr lang="ru-RU" sz="4300" dirty="0" smtClean="0"/>
              <a:t>Зависимость обратно пропорциональная:</a:t>
            </a:r>
          </a:p>
          <a:p>
            <a:r>
              <a:rPr lang="ru-RU" sz="4300" dirty="0" smtClean="0"/>
              <a:t>40 : 5 = </a:t>
            </a:r>
            <a:r>
              <a:rPr lang="ru-RU" sz="4300" dirty="0" err="1" smtClean="0"/>
              <a:t>х</a:t>
            </a:r>
            <a:r>
              <a:rPr lang="ru-RU" sz="4300" dirty="0" smtClean="0"/>
              <a:t> : 6</a:t>
            </a:r>
          </a:p>
          <a:p>
            <a:r>
              <a:rPr lang="ru-RU" sz="4300" dirty="0" err="1" smtClean="0"/>
              <a:t>х</a:t>
            </a:r>
            <a:r>
              <a:rPr lang="ru-RU" sz="4300" dirty="0" smtClean="0"/>
              <a:t> = 40 . 6 : 5</a:t>
            </a:r>
          </a:p>
          <a:p>
            <a:r>
              <a:rPr lang="ru-RU" sz="4300" dirty="0" err="1" smtClean="0"/>
              <a:t>х</a:t>
            </a:r>
            <a:r>
              <a:rPr lang="ru-RU" sz="4300" dirty="0" smtClean="0"/>
              <a:t> = 48</a:t>
            </a:r>
          </a:p>
          <a:p>
            <a:r>
              <a:rPr lang="ru-RU" sz="4300" dirty="0" smtClean="0"/>
              <a:t>2 способ. По действиям.</a:t>
            </a:r>
          </a:p>
          <a:p>
            <a:r>
              <a:rPr lang="ru-RU" sz="4300" dirty="0" smtClean="0"/>
              <a:t>1) 6 мин = 0,1 час         </a:t>
            </a:r>
          </a:p>
          <a:p>
            <a:r>
              <a:rPr lang="ru-RU" sz="4300" dirty="0" smtClean="0"/>
              <a:t>      40 . 0,1 = 0,8 (ч.) расстояние от Московского вокзала до Адмиралтейства</a:t>
            </a:r>
          </a:p>
          <a:p>
            <a:r>
              <a:rPr lang="ru-RU" sz="4300" dirty="0" smtClean="0"/>
              <a:t>2)   4 : 5 = 0,8 ( ч. ) = 48 ( мин 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725095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0"/>
            <a:ext cx="7499350" cy="4800600"/>
          </a:xfrm>
        </p:spPr>
        <p:txBody>
          <a:bodyPr>
            <a:normAutofit/>
          </a:bodyPr>
          <a:lstStyle/>
          <a:p>
            <a:pPr lvl="8"/>
            <a:r>
              <a:rPr lang="ru-RU" sz="2400" dirty="0" smtClean="0"/>
              <a:t>Задача. За один месяц </a:t>
            </a:r>
            <a:r>
              <a:rPr lang="ru-RU" sz="2400" dirty="0" smtClean="0"/>
              <a:t>2005 </a:t>
            </a:r>
            <a:r>
              <a:rPr lang="ru-RU" sz="2400" dirty="0" smtClean="0"/>
              <a:t>года " Аврору " посетили 25 тыс. человек. После реставрации был открыт доступ в каюты нижней палубы, и посещаемость корабля увеличилась на 35%. Сколько человек посетили " Аврору " за четыре месяца </a:t>
            </a:r>
            <a:r>
              <a:rPr lang="ru-RU" sz="2400" dirty="0" smtClean="0"/>
              <a:t>2012 </a:t>
            </a:r>
            <a:r>
              <a:rPr lang="ru-RU" sz="2400" dirty="0" smtClean="0"/>
              <a:t>года</a:t>
            </a:r>
            <a:r>
              <a:rPr lang="ru-RU" sz="2400" dirty="0" smtClean="0"/>
              <a:t>.</a:t>
            </a:r>
            <a:r>
              <a:rPr lang="ru-RU" sz="2400" dirty="0" smtClean="0"/>
              <a:t> Обсуждение. Самостоятельное решение, любым способом. Два ученика решают за доской.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929066"/>
            <a:ext cx="4143404" cy="276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428604"/>
            <a:ext cx="749935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Наше </a:t>
            </a:r>
            <a:r>
              <a:rPr lang="ru-RU" dirty="0" smtClean="0"/>
              <a:t>путешествие, к сожалению, подошло к концу.</a:t>
            </a:r>
          </a:p>
          <a:p>
            <a:r>
              <a:rPr lang="ru-RU" dirty="0" smtClean="0"/>
              <a:t>Мы не только познакомились с достопримечательностями нашего города, но и решили много задач. Это и задачи на составление пропорций, и на составление уравнений; вспомнили, как найти дробь от числа и число по значению дроби; решали задачи на движение и другие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Все хорошо поработали.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285728"/>
            <a:ext cx="7499350" cy="4800600"/>
          </a:xfrm>
        </p:spPr>
        <p:txBody>
          <a:bodyPr/>
          <a:lstStyle/>
          <a:p>
            <a:r>
              <a:rPr lang="ru-RU" dirty="0" smtClean="0"/>
              <a:t>Подведение итогов урока   Выставление оценок</a:t>
            </a:r>
          </a:p>
          <a:p>
            <a:r>
              <a:rPr lang="ru-RU" dirty="0" smtClean="0"/>
              <a:t>Домашнее задание: Творческое задание, составить и решить задачу, связанную с историей нашего города.</a:t>
            </a:r>
          </a:p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25401"/>
            <a:ext cx="2114551" cy="15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643314"/>
            <a:ext cx="2643206" cy="19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281084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продолжение </a:t>
            </a:r>
            <a:r>
              <a:rPr lang="ru-RU" dirty="0" smtClean="0"/>
              <a:t>работы по формированию у учащихся умения решать задачи основных типов;                                                                                                                                                                       развитие  интереса и уважения к предмету; расширение кругозора учащихся;            привитие интереса к истории родного города.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428604"/>
            <a:ext cx="749935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Сегодня, тема нашего </a:t>
            </a:r>
            <a:r>
              <a:rPr lang="ru-RU" sz="2800" dirty="0" smtClean="0"/>
              <a:t>урока: «решение задач»</a:t>
            </a:r>
          </a:p>
          <a:p>
            <a:endParaRPr lang="ru-RU" sz="2800" dirty="0" smtClean="0"/>
          </a:p>
          <a:p>
            <a:r>
              <a:rPr lang="ru-RU" sz="2800" dirty="0" smtClean="0"/>
              <a:t>. </a:t>
            </a:r>
            <a:r>
              <a:rPr lang="ru-RU" sz="2800" dirty="0" smtClean="0"/>
              <a:t>Мы будем повторять решение задач на составление уравнений, на составление пропорций, на нахождение дроби от числа, числа по заданной дроби. Это будут не просто обычные задачи, а задачи связанные с нашим городом, с его историей. </a:t>
            </a:r>
          </a:p>
          <a:p>
            <a:r>
              <a:rPr lang="ru-RU" sz="2800" dirty="0" smtClean="0"/>
              <a:t>                           Красуйся, град петров и стой</a:t>
            </a:r>
          </a:p>
          <a:p>
            <a:r>
              <a:rPr lang="ru-RU" sz="2800" dirty="0" smtClean="0"/>
              <a:t>                           Неколебимо, как Россия,</a:t>
            </a:r>
          </a:p>
          <a:p>
            <a:r>
              <a:rPr lang="ru-RU" sz="2800" dirty="0" smtClean="0"/>
              <a:t>                           Да умирится же с тобой </a:t>
            </a:r>
          </a:p>
          <a:p>
            <a:r>
              <a:rPr lang="ru-RU" sz="2800" dirty="0" smtClean="0"/>
              <a:t>                           И побежденная стихия.</a:t>
            </a:r>
          </a:p>
          <a:p>
            <a:r>
              <a:rPr lang="ru-RU" sz="2800" dirty="0" smtClean="0"/>
              <a:t>                                                                        А.Пушкин   </a:t>
            </a:r>
          </a:p>
          <a:p>
            <a:endParaRPr lang="ru-RU" sz="16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242"/>
            <a:ext cx="3000396" cy="225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285728"/>
            <a:ext cx="749935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1. Устный счет.</a:t>
            </a:r>
          </a:p>
          <a:p>
            <a:r>
              <a:rPr lang="ru-RU" sz="2400" dirty="0" smtClean="0"/>
              <a:t>    1) Решите уравнение: ( </a:t>
            </a:r>
            <a:r>
              <a:rPr lang="ru-RU" sz="2400" dirty="0" err="1" smtClean="0"/>
              <a:t>х</a:t>
            </a:r>
            <a:r>
              <a:rPr lang="ru-RU" sz="2400" dirty="0" smtClean="0"/>
              <a:t> + 2,4 ) . 4 = 8                                                                           (х=-0,4 )</a:t>
            </a:r>
          </a:p>
          <a:p>
            <a:r>
              <a:rPr lang="ru-RU" sz="2400" dirty="0" smtClean="0"/>
              <a:t>     2) Расстояние от Санкт-Петербурга до Москвы равно 650 км. Сколько времени вам потребуется доехать  до Москвы, если поезд едет со скоростью 80 км/час.( 8 1/8 ч  )</a:t>
            </a:r>
          </a:p>
          <a:p>
            <a:r>
              <a:rPr lang="ru-RU" sz="2400" dirty="0" smtClean="0"/>
              <a:t>     Повторить формулы.</a:t>
            </a:r>
          </a:p>
          <a:p>
            <a:r>
              <a:rPr lang="ru-RU" sz="2400" dirty="0" smtClean="0"/>
              <a:t>     3) 16 мая 2010 года исполнилось 307 лет . В каком году был основан город?   (1703 )</a:t>
            </a:r>
          </a:p>
          <a:p>
            <a:r>
              <a:rPr lang="ru-RU" sz="2400" dirty="0" smtClean="0"/>
              <a:t> Санкт-Петербург был заложен на небольшом острове Заячьем в ходе Северной войны ( со шведами ). Его старые исторические кварталы расположены на многочисленных  островах в дельте Невы при впадении ее в Финский залив Балтийского моря.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214290"/>
            <a:ext cx="7499350" cy="4800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4) Поверхность воды составляет десятую часть территории современного города, площадь которого  1,4 тыс.кв.км. Сколько это квадратных километров? ( 0,14кв.км)</a:t>
            </a:r>
          </a:p>
          <a:p>
            <a:r>
              <a:rPr lang="ru-RU" sz="2000" dirty="0" smtClean="0"/>
              <a:t>    5) В Санкт - Петербурге, расположенном на 42 островах, 300 мостов. </a:t>
            </a:r>
            <a:r>
              <a:rPr lang="ru-RU" sz="2000" dirty="0" err="1" smtClean="0"/>
              <a:t>Эт</a:t>
            </a:r>
            <a:r>
              <a:rPr lang="ru-RU" sz="2000" dirty="0" smtClean="0"/>
              <a:t> о в 15 раз больше, чем разводных мостов. Сколько разводных мостов в городе?  (20 мостов )</a:t>
            </a:r>
          </a:p>
          <a:p>
            <a:r>
              <a:rPr lang="ru-RU" sz="2000" dirty="0" smtClean="0"/>
              <a:t>    Проверим решение устных задач:</a:t>
            </a:r>
          </a:p>
          <a:p>
            <a:r>
              <a:rPr lang="ru-RU" sz="2000" dirty="0" smtClean="0"/>
              <a:t>- 0,4    -     П</a:t>
            </a:r>
          </a:p>
          <a:p>
            <a:r>
              <a:rPr lang="ru-RU" sz="2000" dirty="0" smtClean="0"/>
              <a:t>  8 1/8 -     Е</a:t>
            </a:r>
          </a:p>
          <a:p>
            <a:r>
              <a:rPr lang="ru-RU" sz="2000" dirty="0" smtClean="0"/>
              <a:t>1703    -     Т</a:t>
            </a:r>
          </a:p>
          <a:p>
            <a:r>
              <a:rPr lang="ru-RU" sz="2000" dirty="0" smtClean="0"/>
              <a:t>   0,14  -     Р</a:t>
            </a:r>
          </a:p>
          <a:p>
            <a:r>
              <a:rPr lang="ru-RU" sz="2000" dirty="0" smtClean="0"/>
              <a:t>       20  -     1</a:t>
            </a:r>
          </a:p>
          <a:p>
            <a:r>
              <a:rPr lang="ru-RU" sz="2000" dirty="0" smtClean="0"/>
              <a:t>Петр 1 - основатель Санкт-Петербурга.</a:t>
            </a:r>
          </a:p>
          <a:p>
            <a:endParaRPr lang="ru-RU" sz="16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643182"/>
            <a:ext cx="2762254" cy="180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Отправимся в маленькое путешествие по нашему городу.</a:t>
            </a:r>
          </a:p>
          <a:p>
            <a:r>
              <a:rPr lang="ru-RU" sz="1600" dirty="0" smtClean="0"/>
              <a:t>Первая остановка: </a:t>
            </a:r>
            <a:r>
              <a:rPr lang="ru-RU" sz="1600" dirty="0" err="1" smtClean="0"/>
              <a:t>Военно</a:t>
            </a:r>
            <a:r>
              <a:rPr lang="ru-RU" sz="1600" dirty="0" smtClean="0"/>
              <a:t> - исторический музей артиллерии. Это один из старейших музеев страны. Перед входом в музей под открытым небом размещены экспонаты в натуральную величину: ракеты, танки, пушки, радары, бронетранспортеры и т.д.</a:t>
            </a:r>
          </a:p>
          <a:p>
            <a:r>
              <a:rPr lang="ru-RU" sz="1600" dirty="0" smtClean="0"/>
              <a:t>Решите задачи ( устно ).</a:t>
            </a:r>
          </a:p>
          <a:p>
            <a:r>
              <a:rPr lang="ru-RU" sz="1600" dirty="0" smtClean="0"/>
              <a:t>Всего военной техники 40 единиц. Из них пушки составляют 0,3 . Сколько пушек стоит у входа в музей?</a:t>
            </a:r>
          </a:p>
          <a:p>
            <a:r>
              <a:rPr lang="ru-RU" sz="1600" dirty="0" smtClean="0"/>
              <a:t>Как называется такой тип задачи?</a:t>
            </a:r>
          </a:p>
          <a:p>
            <a:r>
              <a:rPr lang="ru-RU" sz="1600" dirty="0" smtClean="0"/>
              <a:t>                                        (Нахождение дроби от числа.)</a:t>
            </a:r>
          </a:p>
          <a:p>
            <a:r>
              <a:rPr lang="ru-RU" sz="1600" dirty="0" smtClean="0"/>
              <a:t>Как найти дробь от числа?</a:t>
            </a:r>
          </a:p>
          <a:p>
            <a:r>
              <a:rPr lang="ru-RU" sz="1600" dirty="0" smtClean="0"/>
              <a:t>                                        ( Умножением.)</a:t>
            </a:r>
          </a:p>
          <a:p>
            <a:r>
              <a:rPr lang="ru-RU" sz="1600" dirty="0" smtClean="0"/>
              <a:t>Сколько пушек?                                                                                                (   12 штук )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67958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357166"/>
            <a:ext cx="7499350" cy="4800600"/>
          </a:xfrm>
        </p:spPr>
        <p:txBody>
          <a:bodyPr>
            <a:noAutofit/>
          </a:bodyPr>
          <a:lstStyle/>
          <a:p>
            <a:r>
              <a:rPr lang="ru-RU" sz="1400" dirty="0" smtClean="0"/>
              <a:t>Вторая остановка: Исаакиевский собор.</a:t>
            </a:r>
          </a:p>
          <a:p>
            <a:r>
              <a:rPr lang="ru-RU" sz="1400" dirty="0" smtClean="0"/>
              <a:t>Исаакиевский собор - здание музей, поражающее своим величием. Золотой купол </a:t>
            </a:r>
            <a:r>
              <a:rPr lang="ru-RU" sz="1400" dirty="0" err="1" smtClean="0"/>
              <a:t>Исаакия</a:t>
            </a:r>
            <a:r>
              <a:rPr lang="ru-RU" sz="1400" dirty="0" smtClean="0"/>
              <a:t> виден почти со всех концов города. Строили его в течение  40 лет по проекту архитектора </a:t>
            </a:r>
            <a:r>
              <a:rPr lang="ru-RU" sz="1400" dirty="0" err="1" smtClean="0"/>
              <a:t>Монферрана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Задача. Высота "прямоугольного" основания Исаакиевского собора составляет 2/5 общей высоты. Высота " колоннады " составляет 28 % общей высоты, а высота купола с башней равна 32,64 м. Чему равна высота Исаакиевского собора?</a:t>
            </a:r>
          </a:p>
          <a:p>
            <a:r>
              <a:rPr lang="ru-RU" sz="1400" dirty="0" smtClean="0"/>
              <a:t>Что означает число 2/5 ? Что означает число 28 ? Что означает число 32,64 ? Что надо найти? Как называется такой тип задачи? ( Нахождение числа по  его дроби.)</a:t>
            </a:r>
          </a:p>
          <a:p>
            <a:r>
              <a:rPr lang="ru-RU" sz="1400" dirty="0" smtClean="0"/>
              <a:t>Решение: 2/5 = 0,4 = 40%</a:t>
            </a:r>
          </a:p>
          <a:p>
            <a:r>
              <a:rPr lang="ru-RU" sz="1400" dirty="0" smtClean="0"/>
              <a:t>1) 40 +  28 = 68 (% ) приходится на " прямоугольное " основание и " колоннаду "</a:t>
            </a:r>
          </a:p>
          <a:p>
            <a:r>
              <a:rPr lang="ru-RU" sz="1400" dirty="0" smtClean="0"/>
              <a:t>2) 100 - 68 = 32 (%) = 0,32 приходится на купол с башней</a:t>
            </a:r>
          </a:p>
          <a:p>
            <a:r>
              <a:rPr lang="ru-RU" sz="1400" dirty="0" smtClean="0"/>
              <a:t>3) 32,64 : 0,32 = 102( м )</a:t>
            </a:r>
          </a:p>
          <a:p>
            <a:r>
              <a:rPr lang="ru-RU" sz="1400" dirty="0" smtClean="0"/>
              <a:t>Ответ: высота Исаакиевского собора 102 метра</a:t>
            </a:r>
          </a:p>
          <a:p>
            <a:r>
              <a:rPr lang="ru-RU" sz="1400" dirty="0" smtClean="0"/>
              <a:t>Итак, высота Исаакиевского собора равна 102 метра, это приблизительно семь пятиэтажных домов поставленных друг на друга.</a:t>
            </a:r>
          </a:p>
          <a:p>
            <a:r>
              <a:rPr lang="ru-RU" sz="1400" dirty="0" smtClean="0"/>
              <a:t>Задачи.(устно ) Высота шпиля Петропавловского собора больше, чем высота Исаакиевского собора на 20,5 метра. Чему равна высота шпиля?             (122,5 )</a:t>
            </a:r>
          </a:p>
          <a:p>
            <a:r>
              <a:rPr lang="ru-RU" sz="1400" dirty="0" smtClean="0"/>
              <a:t>                                Высота центральной башни с золоченным шпилем Адмиралтейства меньше высоты Исаакиевского собора на 30 метров. Чему равна высота центральной башни Адмиралтейства?                                                                                               ( 72 )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214290"/>
            <a:ext cx="432914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29000"/>
            <a:ext cx="4500594" cy="335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</TotalTime>
  <Words>1216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Тема: « Решение текстовых задач»</vt:lpstr>
      <vt:lpstr>Цели урока: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Продолжим путешествие, сейчас мы на центральном проспекте нашего города - Невском - и решим еще одну задачу.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8</cp:revision>
  <dcterms:created xsi:type="dcterms:W3CDTF">2012-12-01T13:33:05Z</dcterms:created>
  <dcterms:modified xsi:type="dcterms:W3CDTF">2012-12-01T14:12:09Z</dcterms:modified>
</cp:coreProperties>
</file>