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84" r:id="rId4"/>
    <p:sldId id="283" r:id="rId5"/>
    <p:sldId id="281" r:id="rId6"/>
    <p:sldId id="279" r:id="rId7"/>
    <p:sldId id="260" r:id="rId8"/>
    <p:sldId id="265" r:id="rId9"/>
    <p:sldId id="262" r:id="rId10"/>
    <p:sldId id="261" r:id="rId11"/>
    <p:sldId id="264" r:id="rId12"/>
    <p:sldId id="266" r:id="rId13"/>
    <p:sldId id="267" r:id="rId14"/>
    <p:sldId id="268" r:id="rId15"/>
    <p:sldId id="269" r:id="rId16"/>
    <p:sldId id="274" r:id="rId17"/>
    <p:sldId id="27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EEA15-D665-4FBA-B640-0B38D5DFDFEB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EABEC-41C1-4AF7-B034-E1B0705AB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EABEC-41C1-4AF7-B034-E1B0705AB7F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001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Выполнила ученица 9 класса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Зингейской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СОШ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Пушкарева Марина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48" y="1071546"/>
            <a:ext cx="7715304" cy="3357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по алгебре: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«Решение уравнений третьей степени различными способами».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x³-7x+6=0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1) Разложение на множители: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x³-7x+6=0</a:t>
            </a:r>
            <a:endParaRPr lang="ru-RU" dirty="0" smtClean="0"/>
          </a:p>
          <a:p>
            <a:r>
              <a:rPr lang="en-US" dirty="0" smtClean="0"/>
              <a:t>x(x²-1)-6(x-1)=0</a:t>
            </a:r>
            <a:endParaRPr lang="ru-RU" dirty="0" smtClean="0"/>
          </a:p>
          <a:p>
            <a:r>
              <a:rPr lang="en-US" dirty="0" smtClean="0"/>
              <a:t>x(x-1)(x+1)-6(x-1)=0</a:t>
            </a:r>
            <a:endParaRPr lang="ru-RU" dirty="0" smtClean="0"/>
          </a:p>
          <a:p>
            <a:r>
              <a:rPr lang="en-US" dirty="0" smtClean="0"/>
              <a:t>(x²+x-6)(x-1)=0</a:t>
            </a:r>
            <a:endParaRPr lang="ru-RU" dirty="0" smtClean="0"/>
          </a:p>
          <a:p>
            <a:r>
              <a:rPr lang="en-US" dirty="0" smtClean="0"/>
              <a:t>D=1+24=25             x-1=0</a:t>
            </a:r>
            <a:endParaRPr lang="ru-RU" dirty="0" smtClean="0"/>
          </a:p>
          <a:p>
            <a:r>
              <a:rPr lang="en-US" dirty="0" smtClean="0"/>
              <a:t>x₁=2               </a:t>
            </a:r>
            <a:r>
              <a:rPr lang="ru-RU" dirty="0" smtClean="0"/>
              <a:t>        </a:t>
            </a:r>
            <a:r>
              <a:rPr lang="en-US" dirty="0" smtClean="0"/>
              <a:t> x=1  </a:t>
            </a:r>
            <a:endParaRPr lang="ru-RU" dirty="0" smtClean="0"/>
          </a:p>
          <a:p>
            <a:r>
              <a:rPr lang="en-US" dirty="0" smtClean="0"/>
              <a:t>x₂=3</a:t>
            </a:r>
            <a:endParaRPr lang="ru-RU" dirty="0" smtClean="0"/>
          </a:p>
          <a:p>
            <a:r>
              <a:rPr lang="ru-RU" dirty="0" smtClean="0"/>
              <a:t>            Ответ: -3; 1;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2) </a:t>
            </a:r>
            <a:r>
              <a:rPr lang="ru-RU" i="1" dirty="0" smtClean="0"/>
              <a:t>Решение с помощью теоремы Безу:             </a:t>
            </a:r>
            <a:r>
              <a:rPr lang="en-US" i="1" dirty="0" smtClean="0"/>
              <a:t>1³-7+6=0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1³-7+6=0</a:t>
            </a:r>
            <a:endParaRPr lang="ru-RU" dirty="0" smtClean="0"/>
          </a:p>
          <a:p>
            <a:r>
              <a:rPr lang="en-US" dirty="0" smtClean="0"/>
              <a:t>x³-7x+6    x-1</a:t>
            </a:r>
            <a:endParaRPr lang="ru-RU" dirty="0" smtClean="0"/>
          </a:p>
          <a:p>
            <a:r>
              <a:rPr lang="en-US" dirty="0" smtClean="0"/>
              <a:t>x³-x²         x²+x-6</a:t>
            </a:r>
            <a:endParaRPr lang="ru-RU" dirty="0" smtClean="0"/>
          </a:p>
          <a:p>
            <a:r>
              <a:rPr lang="en-US" dirty="0" smtClean="0"/>
              <a:t>     x²-7x</a:t>
            </a:r>
            <a:endParaRPr lang="ru-RU" dirty="0" smtClean="0"/>
          </a:p>
          <a:p>
            <a:r>
              <a:rPr lang="en-US" dirty="0" smtClean="0"/>
              <a:t>    -x²+x</a:t>
            </a:r>
            <a:endParaRPr lang="ru-RU" dirty="0" smtClean="0"/>
          </a:p>
          <a:p>
            <a:r>
              <a:rPr lang="en-US" dirty="0" smtClean="0"/>
              <a:t>          -6x+6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en-US" dirty="0" smtClean="0"/>
              <a:t>         -6x+6</a:t>
            </a:r>
            <a:endParaRPr lang="ru-RU" dirty="0" smtClean="0"/>
          </a:p>
          <a:p>
            <a:r>
              <a:rPr lang="en-US" dirty="0" smtClean="0"/>
              <a:t>                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85992"/>
            <a:ext cx="4038600" cy="3811583"/>
          </a:xfrm>
        </p:spPr>
        <p:txBody>
          <a:bodyPr>
            <a:normAutofit/>
          </a:bodyPr>
          <a:lstStyle/>
          <a:p>
            <a:r>
              <a:rPr lang="ru-RU" dirty="0" smtClean="0"/>
              <a:t>x³-7x+6=(x-1)(x²+x-6)</a:t>
            </a:r>
          </a:p>
          <a:p>
            <a:r>
              <a:rPr lang="en-US" dirty="0" smtClean="0"/>
              <a:t>x=1              x²+x-6=0  </a:t>
            </a:r>
            <a:endParaRPr lang="ru-RU" dirty="0" smtClean="0"/>
          </a:p>
          <a:p>
            <a:r>
              <a:rPr lang="en-US" dirty="0" smtClean="0"/>
              <a:t>D=1+24=25  	</a:t>
            </a:r>
            <a:endParaRPr lang="ru-RU" dirty="0" smtClean="0"/>
          </a:p>
          <a:p>
            <a:r>
              <a:rPr lang="en-US" dirty="0" smtClean="0"/>
              <a:t>x₁=2</a:t>
            </a:r>
            <a:endParaRPr lang="ru-RU" dirty="0" smtClean="0"/>
          </a:p>
          <a:p>
            <a:r>
              <a:rPr lang="en-US" dirty="0" smtClean="0"/>
              <a:t>x₂=-3</a:t>
            </a:r>
            <a:endParaRPr lang="ru-RU" dirty="0" smtClean="0"/>
          </a:p>
          <a:p>
            <a:r>
              <a:rPr lang="en-US" dirty="0" smtClean="0"/>
              <a:t>                 </a:t>
            </a:r>
            <a:r>
              <a:rPr lang="ru-RU" dirty="0" smtClean="0"/>
              <a:t>Ответ: -3; 1; 2.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50993" y="2678107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43108" y="2643182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28662" y="3143248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14414" y="4214818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43042" y="5214950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i="1" dirty="0" smtClean="0"/>
              <a:t>3) </a:t>
            </a:r>
            <a:r>
              <a:rPr lang="ru-RU" i="1" dirty="0" smtClean="0"/>
              <a:t>Графический способ решения: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8" y="1600200"/>
            <a:ext cx="2971792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Ответ: -3; 1; 2.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5500694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x³-13x+12=0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Разложение на множители: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x³-13x+12=0</a:t>
            </a:r>
            <a:endParaRPr lang="ru-RU" dirty="0" smtClean="0"/>
          </a:p>
          <a:p>
            <a:r>
              <a:rPr lang="en-US" dirty="0" smtClean="0"/>
              <a:t>x³-x-12x+12=0</a:t>
            </a:r>
            <a:endParaRPr lang="ru-RU" dirty="0" smtClean="0"/>
          </a:p>
          <a:p>
            <a:r>
              <a:rPr lang="en-US" dirty="0" smtClean="0"/>
              <a:t>x(x²-1)-12(x-1)=0</a:t>
            </a:r>
            <a:endParaRPr lang="ru-RU" dirty="0" smtClean="0"/>
          </a:p>
          <a:p>
            <a:r>
              <a:rPr lang="en-US" dirty="0" smtClean="0"/>
              <a:t>x(x-1)(x+1)-12(x-1)=0</a:t>
            </a:r>
            <a:endParaRPr lang="ru-RU" dirty="0" smtClean="0"/>
          </a:p>
          <a:p>
            <a:r>
              <a:rPr lang="en-US" dirty="0" smtClean="0"/>
              <a:t>(x²+x-12)(x-1)=0</a:t>
            </a:r>
            <a:endParaRPr lang="ru-RU" dirty="0" smtClean="0"/>
          </a:p>
          <a:p>
            <a:r>
              <a:rPr lang="en-US" dirty="0" smtClean="0"/>
              <a:t>D=1+48=49</a:t>
            </a:r>
            <a:r>
              <a:rPr lang="ru-RU" dirty="0" smtClean="0"/>
              <a:t>               x=1</a:t>
            </a:r>
          </a:p>
          <a:p>
            <a:r>
              <a:rPr lang="en-US" dirty="0" smtClean="0"/>
              <a:t>x₁=3</a:t>
            </a:r>
            <a:endParaRPr lang="ru-RU" dirty="0" smtClean="0"/>
          </a:p>
          <a:p>
            <a:r>
              <a:rPr lang="en-US" dirty="0" smtClean="0"/>
              <a:t>x₂=-4</a:t>
            </a:r>
            <a:endParaRPr lang="ru-RU" dirty="0" smtClean="0"/>
          </a:p>
          <a:p>
            <a:r>
              <a:rPr lang="en-US" dirty="0" smtClean="0"/>
              <a:t>           </a:t>
            </a:r>
            <a:r>
              <a:rPr lang="ru-RU" dirty="0" smtClean="0"/>
              <a:t>Ответ:</a:t>
            </a:r>
            <a:r>
              <a:rPr lang="en-US" dirty="0" smtClean="0"/>
              <a:t> -4</a:t>
            </a:r>
            <a:r>
              <a:rPr lang="ru-RU" dirty="0" smtClean="0"/>
              <a:t>; 1; 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Решение с помощью теоремы Безу:          </a:t>
            </a:r>
            <a:r>
              <a:rPr lang="ru-RU" i="1" dirty="0" smtClean="0"/>
              <a:t>x³-13x+12=0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x³-13x+12=0</a:t>
            </a:r>
          </a:p>
          <a:p>
            <a:r>
              <a:rPr lang="en-US" dirty="0" smtClean="0"/>
              <a:t>1-13+12=0</a:t>
            </a:r>
            <a:endParaRPr lang="ru-RU" dirty="0" smtClean="0"/>
          </a:p>
          <a:p>
            <a:r>
              <a:rPr lang="en-US" dirty="0" smtClean="0"/>
              <a:t>x=1</a:t>
            </a:r>
            <a:endParaRPr lang="ru-RU" dirty="0" smtClean="0"/>
          </a:p>
          <a:p>
            <a:r>
              <a:rPr lang="en-US" dirty="0" smtClean="0"/>
              <a:t>x³-13x+12  x-1</a:t>
            </a:r>
            <a:endParaRPr lang="ru-RU" dirty="0" smtClean="0"/>
          </a:p>
          <a:p>
            <a:r>
              <a:rPr lang="en-US" dirty="0" smtClean="0"/>
              <a:t>x³-x²            x²+x-12</a:t>
            </a:r>
            <a:endParaRPr lang="ru-RU" dirty="0" smtClean="0"/>
          </a:p>
          <a:p>
            <a:r>
              <a:rPr lang="en-US" dirty="0" smtClean="0"/>
              <a:t>    x²-13x</a:t>
            </a:r>
            <a:endParaRPr lang="ru-RU" dirty="0" smtClean="0"/>
          </a:p>
          <a:p>
            <a:r>
              <a:rPr lang="en-US" dirty="0" smtClean="0"/>
              <a:t>    x²-x</a:t>
            </a:r>
            <a:endParaRPr lang="ru-RU" dirty="0" smtClean="0"/>
          </a:p>
          <a:p>
            <a:r>
              <a:rPr lang="en-US" dirty="0" smtClean="0"/>
              <a:t>       -12x+12</a:t>
            </a:r>
            <a:endParaRPr lang="ru-RU" dirty="0" smtClean="0"/>
          </a:p>
          <a:p>
            <a:r>
              <a:rPr lang="en-US" dirty="0" smtClean="0"/>
              <a:t>       -12x+12</a:t>
            </a:r>
            <a:endParaRPr lang="ru-RU" dirty="0" smtClean="0"/>
          </a:p>
          <a:p>
            <a:r>
              <a:rPr lang="en-US" dirty="0" smtClean="0"/>
              <a:t>                 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4038600" cy="31257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x³-13x+12=(x-1)(x²+x-12)=0</a:t>
            </a:r>
            <a:endParaRPr lang="ru-RU" dirty="0" smtClean="0"/>
          </a:p>
          <a:p>
            <a:r>
              <a:rPr lang="ru-RU" dirty="0" smtClean="0"/>
              <a:t>x=1                       D=1+48=49</a:t>
            </a:r>
          </a:p>
          <a:p>
            <a:r>
              <a:rPr lang="ru-RU" dirty="0" smtClean="0"/>
              <a:t>                             x₁=3</a:t>
            </a:r>
          </a:p>
          <a:p>
            <a:r>
              <a:rPr lang="ru-RU" dirty="0" smtClean="0"/>
              <a:t>                             x₂=-4</a:t>
            </a:r>
          </a:p>
          <a:p>
            <a:r>
              <a:rPr lang="ru-RU" dirty="0" smtClean="0"/>
              <a:t>         Ответ: -4; 1; 3.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85918" y="335756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85984" y="3357562"/>
            <a:ext cx="1143008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7224" y="3786190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42976" y="4714884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57290" y="5500702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Графический способ решения: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786446" y="1600200"/>
            <a:ext cx="2900354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Ответ: -4; 1; 3.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507209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2x³+x²-3=0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1) </a:t>
            </a:r>
            <a:r>
              <a:rPr lang="ru-RU" dirty="0" smtClean="0"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Разложение на множители:</a:t>
            </a:r>
            <a:endParaRPr lang="ru-RU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2x³+x²-3=0</a:t>
            </a:r>
          </a:p>
          <a:p>
            <a:r>
              <a:rPr lang="en-US" dirty="0" smtClean="0"/>
              <a:t>3x³-x³+x²-3=0</a:t>
            </a:r>
            <a:endParaRPr lang="ru-RU" dirty="0" smtClean="0"/>
          </a:p>
          <a:p>
            <a:r>
              <a:rPr lang="en-US" dirty="0" smtClean="0"/>
              <a:t>3(x³-1)-x²(x-1)=0</a:t>
            </a:r>
            <a:endParaRPr lang="ru-RU" dirty="0" smtClean="0"/>
          </a:p>
          <a:p>
            <a:r>
              <a:rPr lang="en-US" dirty="0" smtClean="0"/>
              <a:t>3(x-1)(x²+x+1)-x²(x-1)=0</a:t>
            </a:r>
            <a:endParaRPr lang="ru-RU" dirty="0" smtClean="0"/>
          </a:p>
          <a:p>
            <a:r>
              <a:rPr lang="en-US" dirty="0" smtClean="0"/>
              <a:t>(x-1)(3x²+3x+3-x²)=0</a:t>
            </a:r>
            <a:endParaRPr lang="ru-RU" dirty="0" smtClean="0"/>
          </a:p>
          <a:p>
            <a:r>
              <a:rPr lang="en-US" dirty="0" smtClean="0"/>
              <a:t>(x-1)(2x²+3x+3)=0</a:t>
            </a:r>
            <a:endParaRPr lang="ru-RU" dirty="0" smtClean="0"/>
          </a:p>
          <a:p>
            <a:r>
              <a:rPr lang="en-US" dirty="0" smtClean="0"/>
              <a:t>x=1        2x²+3x+3=0</a:t>
            </a:r>
            <a:endParaRPr lang="ru-RU" dirty="0" smtClean="0"/>
          </a:p>
          <a:p>
            <a:r>
              <a:rPr lang="en-US" dirty="0" smtClean="0"/>
              <a:t>              D=9-24=-15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                                       Ответ: 1.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2) Решение с помощью теоремы Безу:</a:t>
            </a:r>
            <a:r>
              <a:rPr lang="ru-RU" dirty="0" smtClean="0"/>
              <a:t>                 </a:t>
            </a:r>
            <a:r>
              <a:rPr lang="ru-RU" i="1" dirty="0" smtClean="0"/>
              <a:t>  2x³+x²-3=0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2x³+x²-3   x-1</a:t>
            </a:r>
          </a:p>
          <a:p>
            <a:r>
              <a:rPr lang="ru-RU" dirty="0" smtClean="0"/>
              <a:t>2x³-2x²     2x²+3x+3</a:t>
            </a:r>
          </a:p>
          <a:p>
            <a:r>
              <a:rPr lang="ru-RU" dirty="0" smtClean="0"/>
              <a:t>      3x²-3</a:t>
            </a:r>
          </a:p>
          <a:p>
            <a:r>
              <a:rPr lang="ru-RU" dirty="0" smtClean="0"/>
              <a:t>      3x²-3x</a:t>
            </a:r>
          </a:p>
          <a:p>
            <a:r>
              <a:rPr lang="ru-RU" dirty="0" smtClean="0"/>
              <a:t>            3x-3</a:t>
            </a:r>
          </a:p>
          <a:p>
            <a:r>
              <a:rPr lang="ru-RU" dirty="0" smtClean="0"/>
              <a:t>            3x-3 </a:t>
            </a:r>
          </a:p>
          <a:p>
            <a:r>
              <a:rPr lang="ru-RU" dirty="0" smtClean="0"/>
              <a:t>                 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2840039"/>
          </a:xfrm>
        </p:spPr>
        <p:txBody>
          <a:bodyPr/>
          <a:lstStyle/>
          <a:p>
            <a:r>
              <a:rPr lang="ru-RU" dirty="0" smtClean="0"/>
              <a:t>(x-1)(2x²+3x+3)=0</a:t>
            </a:r>
          </a:p>
          <a:p>
            <a:r>
              <a:rPr lang="ru-RU" dirty="0" smtClean="0"/>
              <a:t>x=1   или  2x²+3x+3=0</a:t>
            </a:r>
          </a:p>
          <a:p>
            <a:r>
              <a:rPr lang="ru-RU" dirty="0" smtClean="0"/>
              <a:t>                  D=9-24=-15     </a:t>
            </a:r>
          </a:p>
          <a:p>
            <a:r>
              <a:rPr lang="ru-RU" dirty="0" smtClean="0"/>
              <a:t>                  Ответ: 1.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14480" y="2071678"/>
            <a:ext cx="1000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14546" y="2143116"/>
            <a:ext cx="1428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7224" y="2643182"/>
            <a:ext cx="1428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85852" y="3643314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14480" y="4714884"/>
            <a:ext cx="1000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3) Графический способ решения: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2132" y="1600200"/>
            <a:ext cx="3114668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Ответ: 1.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521497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Совершенствовать свои умения и навыки при решении уравнений;</a:t>
            </a:r>
          </a:p>
          <a:p>
            <a:r>
              <a:rPr lang="ru-RU" dirty="0" smtClean="0"/>
              <a:t>Познакомиться с историческими сведениями о решении уравнений;</a:t>
            </a:r>
          </a:p>
          <a:p>
            <a:r>
              <a:rPr lang="ru-RU" dirty="0" smtClean="0"/>
              <a:t>Представить материал в виде презентации.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Омар Хайям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ок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1048-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ок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1123)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 descr="Omar_Hay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4282" y="1714488"/>
            <a:ext cx="3395073" cy="4572032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071934" y="2071678"/>
            <a:ext cx="4614866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Описал всевозможные виды уравнений третьей степени и рассмотрел сложные и красивые способы геометрических построений для отыскания их решения.</a:t>
            </a:r>
          </a:p>
          <a:p>
            <a:pPr algn="ctr"/>
            <a:endParaRPr lang="ru-RU" dirty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609975" y="4857760"/>
          <a:ext cx="5534025" cy="1135062"/>
        </p:xfrm>
        <a:graphic>
          <a:graphicData uri="http://schemas.openxmlformats.org/presentationml/2006/ole">
            <p:oleObj spid="_x0000_s1026" name="Формула" r:id="rId4" imgW="13334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5000660" cy="65722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В начале XVI века в крупных торговых городах Северной Италии были популярны математические состязания. Математики публично вызывали соперников на поединок, причем на победителя обычно делались денежные ставки. В это время быстро распространялось преподавание арифметики, необходимой в торговле, и публичные состязания обеспечивали соперничающим преподавателям известность и привлекали учеников. Задачи формулировались для числовых значений, но иногда требовали решения алгебраических уравнений более высокого порядка. Результаты состязаний обнародовались, но методы решения математических задач — оружие в борьбе за репутацию и доходы — каждый из участников противоборства предпочитал держать в секрете.</a:t>
            </a:r>
            <a:endParaRPr lang="ru-RU" dirty="0"/>
          </a:p>
        </p:txBody>
      </p:sp>
      <p:pic>
        <p:nvPicPr>
          <p:cNvPr id="6" name="Содержимое 5" descr="cardano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6380" y="1214422"/>
            <a:ext cx="3857620" cy="4929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14290"/>
            <a:ext cx="4040188" cy="63579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Николо Тарталья (ребёнок из очень бедной семьи, мать не могла платить за образование, поэтому мальчик в школе узнал только половину азбуки, всеми остальными знаниями он овладел самостоятельно). В 6 лет он получил удар мечом в гортань от французского воина и с тех пор говорил с трудом, отсюда и прозвище Тарталья (заика). Он вывел формулы для решения уравнений 3-ей степени, но своё открытие держал в тайне.</a:t>
            </a:r>
          </a:p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285729"/>
            <a:ext cx="4041775" cy="7858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err="1" smtClean="0">
                <a:solidFill>
                  <a:schemeClr val="accent2"/>
                </a:solidFill>
              </a:rPr>
              <a:t>Никколо</a:t>
            </a:r>
            <a:r>
              <a:rPr lang="ru-RU" dirty="0" smtClean="0">
                <a:solidFill>
                  <a:schemeClr val="accent2"/>
                </a:solidFill>
              </a:rPr>
              <a:t> Тарталья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 (1499-1557)</a:t>
            </a:r>
            <a:endParaRPr lang="ru-RU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29190" y="1214422"/>
            <a:ext cx="4000528" cy="5000659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357166"/>
            <a:ext cx="4040188" cy="576899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err="1" smtClean="0"/>
              <a:t>Джероламо</a:t>
            </a:r>
            <a:r>
              <a:rPr lang="ru-RU" dirty="0" smtClean="0"/>
              <a:t> </a:t>
            </a:r>
            <a:r>
              <a:rPr lang="ru-RU" dirty="0" err="1" smtClean="0"/>
              <a:t>Кардано</a:t>
            </a:r>
            <a:r>
              <a:rPr lang="ru-RU" dirty="0" smtClean="0"/>
              <a:t> (медик) занимался астрологией, составлял гороскопы. </a:t>
            </a:r>
            <a:r>
              <a:rPr lang="ru-RU" dirty="0" err="1" smtClean="0"/>
              <a:t>Кардано</a:t>
            </a:r>
            <a:r>
              <a:rPr lang="ru-RU" dirty="0" smtClean="0"/>
              <a:t> неоднократно обращался к Тарталье с просьбой сообщить ему формулу для решения кубических уравнений и обещал хранить её в секрете. Он не сдержал слово и опубликовал формулу, указав, что Тарталье принадлежит честь открытия </a:t>
            </a:r>
            <a:r>
              <a:rPr lang="ru-RU" u="sng" dirty="0" smtClean="0"/>
              <a:t>«такого прекрасного и удивительного, превосходящего все таланты человеческого духа».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214290"/>
            <a:ext cx="4041775" cy="928693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2"/>
                </a:solidFill>
              </a:rPr>
              <a:t>Джероламо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Кардано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(1501-1576)</a:t>
            </a:r>
            <a:endParaRPr lang="ru-RU" dirty="0"/>
          </a:p>
        </p:txBody>
      </p:sp>
      <p:pic>
        <p:nvPicPr>
          <p:cNvPr id="6" name="Содержимое 5" descr="200px-GirolamoCardano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357298"/>
            <a:ext cx="3786214" cy="4429156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u="sng" dirty="0" smtClean="0"/>
              <a:t>x³-3x-2</a:t>
            </a:r>
            <a:r>
              <a:rPr lang="ru-RU" sz="4800" b="1" u="sng" dirty="0" smtClean="0"/>
              <a:t>=0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en-US" sz="5300" dirty="0" smtClean="0"/>
              <a:t>1) </a:t>
            </a:r>
            <a:r>
              <a:rPr lang="ru-RU" sz="5300" dirty="0" smtClean="0"/>
              <a:t>Разложение на множители: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x³-3x-2=x³+x²-x²-x-2x-2=0</a:t>
            </a:r>
          </a:p>
          <a:p>
            <a:r>
              <a:rPr lang="en-US" dirty="0" smtClean="0"/>
              <a:t>x²(x+1)-x(x+1)-2(x+1)=0</a:t>
            </a:r>
            <a:endParaRPr lang="ru-RU" dirty="0" smtClean="0"/>
          </a:p>
          <a:p>
            <a:r>
              <a:rPr lang="en-US" dirty="0" smtClean="0"/>
              <a:t>(x+1)(x²-x-2)=0</a:t>
            </a:r>
            <a:endParaRPr lang="ru-RU" dirty="0" smtClean="0"/>
          </a:p>
          <a:p>
            <a:r>
              <a:rPr lang="en-US" dirty="0" smtClean="0"/>
              <a:t>x=-1             D=1+8=9</a:t>
            </a:r>
            <a:endParaRPr lang="ru-RU" dirty="0" smtClean="0"/>
          </a:p>
          <a:p>
            <a:r>
              <a:rPr lang="en-US" dirty="0" smtClean="0"/>
              <a:t>                    x₁=2</a:t>
            </a:r>
            <a:endParaRPr lang="ru-RU" dirty="0" smtClean="0"/>
          </a:p>
          <a:p>
            <a:r>
              <a:rPr lang="en-US" dirty="0" smtClean="0"/>
              <a:t>                    x₂=-1</a:t>
            </a:r>
            <a:endParaRPr lang="ru-RU" dirty="0" smtClean="0"/>
          </a:p>
          <a:p>
            <a:r>
              <a:rPr lang="ru-RU" dirty="0" smtClean="0"/>
              <a:t>        Ответ: -1;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</a:t>
            </a:r>
            <a:r>
              <a:rPr lang="ru-RU" dirty="0" smtClean="0"/>
              <a:t>Решение с помощью теоремы         Безу:             </a:t>
            </a:r>
            <a:r>
              <a:rPr lang="en-US" i="1" dirty="0" smtClean="0"/>
              <a:t>x³-3x-2=0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54551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x³-3x-2=0</a:t>
            </a:r>
            <a:endParaRPr lang="ru-RU" i="1" dirty="0" smtClean="0"/>
          </a:p>
          <a:p>
            <a:r>
              <a:rPr lang="en-US" dirty="0" smtClean="0"/>
              <a:t>(-1)³ -3(-1)-2=0</a:t>
            </a:r>
            <a:endParaRPr lang="ru-RU" dirty="0" smtClean="0"/>
          </a:p>
          <a:p>
            <a:r>
              <a:rPr lang="en-US" dirty="0" smtClean="0"/>
              <a:t>x=-1</a:t>
            </a:r>
            <a:endParaRPr lang="ru-RU" dirty="0" smtClean="0"/>
          </a:p>
          <a:p>
            <a:r>
              <a:rPr lang="en-US" dirty="0" smtClean="0"/>
              <a:t>x³-3x-2 </a:t>
            </a:r>
            <a:r>
              <a:rPr lang="ru-RU" dirty="0" smtClean="0"/>
              <a:t>   </a:t>
            </a:r>
            <a:r>
              <a:rPr lang="en-US" dirty="0" smtClean="0"/>
              <a:t>x+1</a:t>
            </a:r>
            <a:r>
              <a:rPr lang="ru-RU" dirty="0" smtClean="0"/>
              <a:t> </a:t>
            </a:r>
          </a:p>
          <a:p>
            <a:r>
              <a:rPr lang="en-US" dirty="0" smtClean="0"/>
              <a:t>x³+x² </a:t>
            </a:r>
            <a:r>
              <a:rPr lang="ru-RU" dirty="0" smtClean="0"/>
              <a:t>      </a:t>
            </a:r>
            <a:r>
              <a:rPr lang="en-US" dirty="0" smtClean="0"/>
              <a:t>x²-x-2</a:t>
            </a:r>
            <a:endParaRPr lang="ru-RU" dirty="0" smtClean="0"/>
          </a:p>
          <a:p>
            <a:r>
              <a:rPr lang="en-US" dirty="0" smtClean="0"/>
              <a:t>  -x²-3x</a:t>
            </a:r>
            <a:endParaRPr lang="ru-RU" dirty="0" smtClean="0"/>
          </a:p>
          <a:p>
            <a:r>
              <a:rPr lang="en-US" dirty="0" smtClean="0"/>
              <a:t>  -x²-x</a:t>
            </a:r>
            <a:endParaRPr lang="ru-RU" dirty="0" smtClean="0"/>
          </a:p>
          <a:p>
            <a:r>
              <a:rPr lang="en-US" dirty="0" smtClean="0"/>
              <a:t>       -2x-2</a:t>
            </a:r>
            <a:endParaRPr lang="ru-RU" dirty="0" smtClean="0"/>
          </a:p>
          <a:p>
            <a:r>
              <a:rPr lang="en-US" dirty="0" smtClean="0"/>
              <a:t>       -2x-2</a:t>
            </a:r>
            <a:endParaRPr lang="ru-RU" dirty="0" smtClean="0"/>
          </a:p>
          <a:p>
            <a:r>
              <a:rPr lang="en-US" dirty="0" smtClean="0"/>
              <a:t>              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71942"/>
            <a:ext cx="4038600" cy="20542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x³-3x-2 =(x+1)(x²-x-2)=0</a:t>
            </a:r>
            <a:endParaRPr lang="ru-RU" dirty="0" smtClean="0"/>
          </a:p>
          <a:p>
            <a:r>
              <a:rPr lang="ru-RU" dirty="0" smtClean="0"/>
              <a:t>         Ответ: -1; 2.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28662" y="371475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00100" y="4572008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5429264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71670" y="3214686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500960" y="3285330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28794" y="3214686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smtClean="0"/>
              <a:t>3) </a:t>
            </a:r>
            <a:r>
              <a:rPr lang="ru-RU" dirty="0" smtClean="0"/>
              <a:t>Графический способ решения: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1142984"/>
            <a:ext cx="578647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357950" y="1600200"/>
            <a:ext cx="232885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en-US" i="1" dirty="0" smtClean="0"/>
              <a:t>x³-3x-2=0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-1;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612</Words>
  <PresentationFormat>Экран (4:3)</PresentationFormat>
  <Paragraphs>148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 Проект по алгебре:    «Решение уравнений третьей степени различными способами». </vt:lpstr>
      <vt:lpstr>Цель проекта:</vt:lpstr>
      <vt:lpstr>Омар Хайям  (ок. 1048- ок. 1123)</vt:lpstr>
      <vt:lpstr>Слайд 4</vt:lpstr>
      <vt:lpstr>Слайд 5</vt:lpstr>
      <vt:lpstr>Слайд 6</vt:lpstr>
      <vt:lpstr>x³-3x-2=0 1) Разложение на множители:</vt:lpstr>
      <vt:lpstr>2) Решение с помощью теоремы         Безу:             x³-3x-2=0 </vt:lpstr>
      <vt:lpstr>3) Графический способ решения:</vt:lpstr>
      <vt:lpstr>x³-7x+6=0 1) Разложение на множители:</vt:lpstr>
      <vt:lpstr>2) Решение с помощью теоремы Безу:             1³-7+6=0 </vt:lpstr>
      <vt:lpstr>3) Графический способ решения:</vt:lpstr>
      <vt:lpstr>x³-13x+12=0 1) Разложение на множители:</vt:lpstr>
      <vt:lpstr>2) Решение с помощью теоремы Безу:          x³-13x+12=0 </vt:lpstr>
      <vt:lpstr>3) Графический способ решения:</vt:lpstr>
      <vt:lpstr>2x³+x²-3=0 1) Разложение на множители:</vt:lpstr>
      <vt:lpstr>2) Решение с помощью теоремы Безу:                   2x³+x²-3=0</vt:lpstr>
      <vt:lpstr>3) Графический способ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алгебре: «Решение уравнений третьей степени различными способами». </dc:title>
  <cp:lastModifiedBy>Татьяна Ивановна</cp:lastModifiedBy>
  <cp:revision>31</cp:revision>
  <dcterms:modified xsi:type="dcterms:W3CDTF">2010-12-09T09:12:42Z</dcterms:modified>
</cp:coreProperties>
</file>