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3" r:id="rId3"/>
    <p:sldId id="259" r:id="rId4"/>
    <p:sldId id="260" r:id="rId5"/>
    <p:sldId id="286" r:id="rId6"/>
    <p:sldId id="287" r:id="rId7"/>
    <p:sldId id="284" r:id="rId8"/>
    <p:sldId id="289" r:id="rId9"/>
    <p:sldId id="29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3399"/>
    <a:srgbClr val="F80CE2"/>
    <a:srgbClr val="9BBB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27" autoAdjust="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5433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sz="7300" dirty="0" smtClean="0">
                <a:solidFill>
                  <a:srgbClr val="7030A0"/>
                </a:solidFill>
              </a:rPr>
              <a:t/>
            </a:r>
            <a:br>
              <a:rPr lang="ru-RU" sz="7300" dirty="0" smtClean="0">
                <a:solidFill>
                  <a:srgbClr val="7030A0"/>
                </a:solidFill>
              </a:rPr>
            </a:br>
            <a:r>
              <a:rPr lang="ru-RU" sz="7300" dirty="0" smtClean="0">
                <a:solidFill>
                  <a:srgbClr val="7030A0"/>
                </a:solidFill>
              </a:rPr>
              <a:t>      </a:t>
            </a:r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</a:rPr>
              <a:t>ПРОЕКТ </a:t>
            </a:r>
            <a:br>
              <a:rPr lang="ru-RU" sz="49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</a:rPr>
              <a:t>             ПО </a:t>
            </a:r>
            <a:br>
              <a:rPr lang="ru-RU" sz="49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</a:rPr>
              <a:t>              АЛГЕБРЕ</a:t>
            </a:r>
            <a:r>
              <a:rPr lang="ru-RU" sz="7300" dirty="0" smtClean="0">
                <a:solidFill>
                  <a:srgbClr val="7030A0"/>
                </a:solidFill>
              </a:rPr>
              <a:t>                      </a:t>
            </a:r>
            <a:br>
              <a:rPr lang="ru-RU" sz="7300" dirty="0" smtClean="0">
                <a:solidFill>
                  <a:srgbClr val="7030A0"/>
                </a:solidFill>
              </a:rPr>
            </a:br>
            <a:r>
              <a:rPr lang="ru-RU" sz="7300" dirty="0" smtClean="0">
                <a:solidFill>
                  <a:srgbClr val="7030A0"/>
                </a:solidFill>
              </a:rPr>
              <a:t>                                    </a:t>
            </a:r>
            <a:br>
              <a:rPr lang="ru-RU" sz="7300" dirty="0" smtClean="0">
                <a:solidFill>
                  <a:srgbClr val="7030A0"/>
                </a:solidFill>
              </a:rPr>
            </a:br>
            <a:r>
              <a:rPr lang="ru-RU" sz="7300" dirty="0" smtClean="0">
                <a:solidFill>
                  <a:srgbClr val="7030A0"/>
                </a:solidFill>
              </a:rPr>
              <a:t>       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04800" y="3071810"/>
            <a:ext cx="8686800" cy="364333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993366"/>
                </a:solidFill>
                <a:latin typeface="Georgia" pitchFamily="18" charset="0"/>
              </a:rPr>
              <a:t>Решение уравнений высших степеней с помощью теоремы Безу.</a:t>
            </a:r>
          </a:p>
          <a:p>
            <a:pPr algn="r"/>
            <a:endParaRPr lang="ru-RU" sz="2000" b="1" dirty="0" smtClean="0">
              <a:solidFill>
                <a:srgbClr val="993366"/>
              </a:solidFill>
              <a:latin typeface="Georgia" pitchFamily="18" charset="0"/>
            </a:endParaRPr>
          </a:p>
          <a:p>
            <a:pPr algn="r"/>
            <a:r>
              <a:rPr lang="ru-RU" sz="2000" b="1" dirty="0" smtClean="0">
                <a:solidFill>
                  <a:srgbClr val="993366"/>
                </a:solidFill>
                <a:latin typeface="Georgia" pitchFamily="18" charset="0"/>
              </a:rPr>
              <a:t>Выполнила ученица 9 класса Зингейской СОШ Батраканова Махабат.</a:t>
            </a:r>
            <a:r>
              <a:rPr lang="ru-RU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993366"/>
                </a:solidFill>
                <a:latin typeface="Georgia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 advTm="500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как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решают эти уравнения: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chemeClr val="accent6"/>
                </a:solidFill>
              </a:rPr>
              <a:t>  </a:t>
            </a:r>
            <a:r>
              <a:rPr lang="ru-RU" b="1" dirty="0" smtClean="0">
                <a:solidFill>
                  <a:schemeClr val="accent6"/>
                </a:solidFill>
              </a:rPr>
              <a:t>х </a:t>
            </a:r>
            <a:r>
              <a:rPr lang="ru-RU" b="1" baseline="30000" dirty="0" smtClean="0">
                <a:solidFill>
                  <a:schemeClr val="accent6"/>
                </a:solidFill>
              </a:rPr>
              <a:t>4</a:t>
            </a:r>
            <a:r>
              <a:rPr lang="ru-RU" b="1" dirty="0" smtClean="0">
                <a:solidFill>
                  <a:schemeClr val="accent6"/>
                </a:solidFill>
              </a:rPr>
              <a:t>-2х</a:t>
            </a:r>
            <a:r>
              <a:rPr lang="ru-RU" b="1" baseline="30000" dirty="0" smtClean="0">
                <a:solidFill>
                  <a:schemeClr val="accent6"/>
                </a:solidFill>
              </a:rPr>
              <a:t>3</a:t>
            </a:r>
            <a:r>
              <a:rPr lang="ru-RU" b="1" dirty="0" smtClean="0">
                <a:solidFill>
                  <a:schemeClr val="accent6"/>
                </a:solidFill>
              </a:rPr>
              <a:t>-7х</a:t>
            </a:r>
            <a:r>
              <a:rPr lang="ru-RU" b="1" baseline="30000" dirty="0" smtClean="0">
                <a:solidFill>
                  <a:schemeClr val="accent6"/>
                </a:solidFill>
              </a:rPr>
              <a:t>2</a:t>
            </a:r>
            <a:r>
              <a:rPr lang="ru-RU" b="1" dirty="0" smtClean="0">
                <a:solidFill>
                  <a:schemeClr val="accent6"/>
                </a:solidFill>
              </a:rPr>
              <a:t>+4х+4=0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214423"/>
            <a:ext cx="3857652" cy="92869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Делители </a:t>
            </a:r>
            <a:r>
              <a:rPr lang="ru-RU" sz="1600" b="1" dirty="0" smtClean="0"/>
              <a:t>4</a:t>
            </a:r>
            <a:r>
              <a:rPr lang="ru-RU" sz="1600" dirty="0" smtClean="0"/>
              <a:t> :1; -1; 2; -2; 4; -4</a:t>
            </a:r>
          </a:p>
          <a:p>
            <a:r>
              <a:rPr lang="ru-RU" sz="1600" dirty="0" smtClean="0"/>
              <a:t>Р (1) = 1-2-7+4+4=0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400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1500174"/>
            <a:ext cx="44291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(х-1)(х</a:t>
            </a:r>
            <a:r>
              <a:rPr lang="ru-RU" sz="2400" b="1" baseline="30000" dirty="0" smtClean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2400" b="1" dirty="0" smtClean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-х</a:t>
            </a:r>
            <a:r>
              <a:rPr lang="ru-RU" sz="2400" b="1" baseline="30000" dirty="0" smtClean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-8х-4)=0</a:t>
            </a:r>
            <a:endParaRPr lang="ru-RU" sz="2400" b="1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Делители </a:t>
            </a:r>
            <a:r>
              <a:rPr lang="ru-RU" b="1" dirty="0" smtClean="0"/>
              <a:t>4</a:t>
            </a:r>
            <a:r>
              <a:rPr lang="ru-RU" dirty="0" smtClean="0"/>
              <a:t> :1; -1; 2; -2; 4; -4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Р(-2)=  -8-4+16-4=0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4643438" y="5429264"/>
            <a:ext cx="4500562" cy="73182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822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27138" algn="l"/>
              </a:tabLst>
            </a:pP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43372" y="4357694"/>
            <a:ext cx="50006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(х-1)(х+2)(х</a:t>
            </a:r>
            <a:r>
              <a:rPr lang="ru-RU" sz="2400" b="1" baseline="30000" dirty="0" smtClean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-3х-2)=0</a:t>
            </a:r>
            <a:endParaRPr lang="ru-RU" sz="2400" b="1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х-1=0   или   х+2=0  или    х</a:t>
            </a:r>
            <a:r>
              <a:rPr lang="ru-RU" baseline="30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-3х-2=0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х₁=1                 х₂=-2                 D=9+8=17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х₃=                 х ₄=      </a:t>
            </a:r>
            <a:r>
              <a:rPr lang="ru-RU" sz="1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5338" y="5500702"/>
            <a:ext cx="642942" cy="500066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-214346" y="251355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5500702"/>
            <a:ext cx="571504" cy="428628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214282" y="6000768"/>
            <a:ext cx="8143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227138" algn="l"/>
              </a:tabLst>
            </a:pPr>
            <a:r>
              <a:rPr lang="ru-RU" dirty="0" smtClean="0"/>
              <a:t>Ответ: х</a:t>
            </a:r>
            <a:r>
              <a:rPr lang="ru-RU" dirty="0" smtClean="0">
                <a:latin typeface="Calibri"/>
              </a:rPr>
              <a:t>₁=</a:t>
            </a:r>
            <a:r>
              <a:rPr lang="ru-RU" dirty="0" smtClean="0"/>
              <a:t>1; х</a:t>
            </a:r>
            <a:r>
              <a:rPr lang="ru-RU" dirty="0" smtClean="0">
                <a:latin typeface="Calibri"/>
              </a:rPr>
              <a:t>₂=</a:t>
            </a:r>
            <a:r>
              <a:rPr lang="ru-RU" dirty="0" smtClean="0"/>
              <a:t>-2;</a:t>
            </a:r>
            <a:r>
              <a:rPr lang="ru-RU" baseline="-25000" dirty="0" smtClean="0"/>
              <a:t>   </a:t>
            </a:r>
            <a:r>
              <a:rPr lang="ru-RU" dirty="0" smtClean="0"/>
              <a:t>х</a:t>
            </a:r>
            <a:r>
              <a:rPr lang="ru-RU" dirty="0" smtClean="0">
                <a:latin typeface="Calibri"/>
              </a:rPr>
              <a:t>₃=                   ;  х₄=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6000768"/>
            <a:ext cx="714380" cy="500066"/>
          </a:xfrm>
          <a:prstGeom prst="rect">
            <a:avLst/>
          </a:prstGeom>
          <a:noFill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000240"/>
            <a:ext cx="350046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2571744"/>
            <a:ext cx="243364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5929330"/>
            <a:ext cx="785818" cy="57150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919766"/>
            <a:ext cx="8686800" cy="7239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Ответ:  х</a:t>
            </a:r>
            <a:r>
              <a:rPr lang="ru-RU" dirty="0" smtClean="0">
                <a:latin typeface="Calibri"/>
              </a:rPr>
              <a:t>₁=4,   х₂,₃=1±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410604" cy="3875102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Делители 8: 1; -1 ; 2 ; -2; 4; -4; 8; -8;</a:t>
            </a:r>
          </a:p>
          <a:p>
            <a:r>
              <a:rPr lang="ru-RU" sz="1800" b="1" dirty="0" smtClean="0"/>
              <a:t>Р (4)=64-96+24+8=0 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357430"/>
            <a:ext cx="342902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714744" y="2394848"/>
            <a:ext cx="492922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(х-4)(х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-2х-2)=0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х-4=0     или    х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-2х-2=0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х</a:t>
            </a:r>
            <a:r>
              <a:rPr lang="ru-RU" sz="2400" dirty="0" smtClean="0">
                <a:latin typeface="Calibri"/>
                <a:ea typeface="Calibri" pitchFamily="34" charset="0"/>
                <a:cs typeface="Times New Roman" pitchFamily="18" charset="0"/>
              </a:rPr>
              <a:t>₁=4                     Д=4+8=12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/>
                <a:ea typeface="Calibri" pitchFamily="34" charset="0"/>
                <a:cs typeface="Times New Roman" pitchFamily="18" charset="0"/>
              </a:rPr>
              <a:t>                                           х₂,₃= 1±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/>
                <a:ea typeface="Calibri" pitchFamily="34" charset="0"/>
                <a:cs typeface="Times New Roman" pitchFamily="18" charset="0"/>
              </a:rPr>
              <a:t>               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3500438"/>
            <a:ext cx="357190" cy="434493"/>
          </a:xfrm>
          <a:prstGeom prst="rect">
            <a:avLst/>
          </a:prstGeom>
          <a:noFill/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786454"/>
            <a:ext cx="447638" cy="54451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786050" y="500042"/>
            <a:ext cx="43236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х</a:t>
            </a:r>
            <a:r>
              <a:rPr lang="ru-RU" sz="4000" baseline="30000" dirty="0" smtClean="0"/>
              <a:t>3</a:t>
            </a:r>
            <a:r>
              <a:rPr lang="ru-RU" sz="4000" dirty="0" smtClean="0"/>
              <a:t>-6х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+6х+8=0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28694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ru-RU" dirty="0" smtClean="0"/>
              <a:t>х</a:t>
            </a:r>
            <a:r>
              <a:rPr lang="ru-RU" baseline="30000" dirty="0" smtClean="0"/>
              <a:t>3</a:t>
            </a:r>
            <a:r>
              <a:rPr lang="ru-RU" dirty="0" smtClean="0"/>
              <a:t>-8х</a:t>
            </a:r>
            <a:r>
              <a:rPr lang="ru-RU" baseline="30000" dirty="0" smtClean="0"/>
              <a:t>2</a:t>
            </a:r>
            <a:r>
              <a:rPr lang="ru-RU" dirty="0" smtClean="0"/>
              <a:t>+13х-2=0</a:t>
            </a:r>
            <a:r>
              <a:rPr lang="en-US" dirty="0" smtClean="0"/>
              <a:t>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3"/>
            <a:ext cx="7972452" cy="4357718"/>
          </a:xfrm>
        </p:spPr>
        <p:txBody>
          <a:bodyPr/>
          <a:lstStyle/>
          <a:p>
            <a:r>
              <a:rPr lang="ru-RU" sz="2000" dirty="0" smtClean="0"/>
              <a:t>Делители </a:t>
            </a:r>
            <a:r>
              <a:rPr lang="ru-RU" sz="2000" b="1" dirty="0" smtClean="0"/>
              <a:t>2</a:t>
            </a:r>
            <a:r>
              <a:rPr lang="ru-RU" sz="2000" dirty="0" smtClean="0"/>
              <a:t>:  -1; 1; -2; 2</a:t>
            </a:r>
          </a:p>
          <a:p>
            <a:r>
              <a:rPr lang="ru-RU" sz="2000" dirty="0" smtClean="0"/>
              <a:t>Р (2)=8-32+26-2=0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197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5143504" y="2325808"/>
            <a:ext cx="371477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(х-2)(х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-6х+1)=0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х-2=0   или      х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-6х+1=о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=2              D=36-4=32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₂,₃=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√2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0" y="197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43174" y="6078092"/>
            <a:ext cx="6386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Ответы: х</a:t>
            </a:r>
            <a:r>
              <a:rPr lang="ru-RU" sz="3200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₁=2,  х₂,₃=3±2√2</a:t>
            </a:r>
            <a:endParaRPr lang="ru-RU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143116"/>
            <a:ext cx="321471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х</a:t>
            </a:r>
            <a:r>
              <a:rPr lang="ru-RU" baseline="30000" dirty="0" smtClean="0"/>
              <a:t>3</a:t>
            </a:r>
            <a:r>
              <a:rPr lang="ru-RU" dirty="0" smtClean="0"/>
              <a:t>-4х</a:t>
            </a:r>
            <a:r>
              <a:rPr lang="ru-RU" baseline="30000" dirty="0" smtClean="0"/>
              <a:t>2</a:t>
            </a:r>
            <a:r>
              <a:rPr lang="ru-RU" dirty="0" smtClean="0"/>
              <a:t>+3х+2=0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5"/>
            <a:ext cx="5267332" cy="121444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Делители </a:t>
            </a:r>
            <a:r>
              <a:rPr lang="ru-RU" sz="2400" b="1" dirty="0" smtClean="0"/>
              <a:t>2</a:t>
            </a:r>
            <a:r>
              <a:rPr lang="ru-RU" sz="2400" dirty="0" smtClean="0"/>
              <a:t>:  -1; 1; -2; 2</a:t>
            </a:r>
          </a:p>
          <a:p>
            <a:r>
              <a:rPr lang="ru-RU" sz="2400" dirty="0" smtClean="0"/>
              <a:t> Р(2)=8-16+6+2=0</a:t>
            </a:r>
            <a:endParaRPr lang="en-US" sz="2400" dirty="0" smtClean="0"/>
          </a:p>
          <a:p>
            <a:endParaRPr lang="ru-RU" dirty="0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714876" y="-1785165"/>
            <a:ext cx="4071966" cy="10402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(х-2)(х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-2х-1)=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Х – 2=0  или  х</a:t>
            </a:r>
            <a:r>
              <a:rPr lang="ru-RU" sz="2400" dirty="0" smtClean="0">
                <a:latin typeface="Calibri"/>
                <a:cs typeface="Times New Roman" pitchFamily="18" charset="0"/>
              </a:rPr>
              <a:t>² - 2х – 1=0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Calibri"/>
                <a:ea typeface="Times New Roman" pitchFamily="18" charset="0"/>
                <a:cs typeface="Times New Roman" pitchFamily="18" charset="0"/>
              </a:rPr>
              <a:t>₁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=2                    D=4+4=8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     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Arial" pitchFamily="34" charset="0"/>
              </a:rPr>
              <a:t>₂.₃= 1±√2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/>
                <a:cs typeface="Arial" pitchFamily="34" charset="0"/>
              </a:rPr>
              <a:t>Ответ : х₁=2,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cs typeface="Arial" pitchFamily="34" charset="0"/>
              </a:rPr>
              <a:t>              х₂.₃= 1±√2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Calibri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Calibri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Calibri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143372" y="38158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285992"/>
            <a:ext cx="350046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80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80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> х</a:t>
            </a:r>
            <a:r>
              <a:rPr lang="ru-RU" baseline="30000" dirty="0" smtClean="0"/>
              <a:t>3</a:t>
            </a:r>
            <a:r>
              <a:rPr lang="ru-RU" dirty="0" smtClean="0"/>
              <a:t>+2х</a:t>
            </a:r>
            <a:r>
              <a:rPr lang="ru-RU" baseline="30000" dirty="0" smtClean="0"/>
              <a:t>2</a:t>
            </a:r>
            <a:r>
              <a:rPr lang="ru-RU" dirty="0" smtClean="0"/>
              <a:t>+3х+2=0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Делители </a:t>
            </a:r>
            <a:r>
              <a:rPr lang="ru-RU" sz="2400" b="1" dirty="0" smtClean="0"/>
              <a:t>2</a:t>
            </a:r>
            <a:r>
              <a:rPr lang="ru-RU" sz="2400" dirty="0" smtClean="0"/>
              <a:t>: -1; 1; -2; 2</a:t>
            </a:r>
          </a:p>
          <a:p>
            <a:r>
              <a:rPr lang="ru-RU" sz="2400" dirty="0" smtClean="0"/>
              <a:t>Р (-1)=-1+2-3+2=0</a:t>
            </a:r>
            <a:endParaRPr lang="en-US" sz="2400" dirty="0" smtClean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357430"/>
            <a:ext cx="450059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5214942" y="2119847"/>
            <a:ext cx="3786214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(х+1)(х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+х+2)=0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х+1=0    или     х</a:t>
            </a:r>
            <a:r>
              <a:rPr lang="ru-RU" sz="2400" baseline="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+х+2=0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х</a:t>
            </a:r>
            <a:r>
              <a:rPr lang="ru-RU" sz="2400" dirty="0" smtClean="0">
                <a:latin typeface="Calibri"/>
                <a:ea typeface="Times New Roman" pitchFamily="18" charset="0"/>
                <a:cs typeface="Times New Roman" pitchFamily="18" charset="0"/>
              </a:rPr>
              <a:t>₁= - 1                     Д= - 7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/>
                <a:ea typeface="Times New Roman" pitchFamily="18" charset="0"/>
                <a:cs typeface="Times New Roman" pitchFamily="18" charset="0"/>
              </a:rPr>
              <a:t>                                  корней нет</a:t>
            </a:r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86380" y="4500570"/>
            <a:ext cx="38576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Ответ: х</a:t>
            </a:r>
            <a:r>
              <a:rPr lang="ru-RU" sz="2800" dirty="0" smtClean="0">
                <a:latin typeface="Calibri"/>
              </a:rPr>
              <a:t>₁=</a:t>
            </a:r>
            <a:r>
              <a:rPr lang="ru-RU" sz="2800" dirty="0" smtClean="0"/>
              <a:t>-1. </a:t>
            </a:r>
            <a:endParaRPr lang="ru-RU" sz="28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</a:t>
            </a:r>
            <a:r>
              <a:rPr lang="ru-RU" baseline="30000" dirty="0" smtClean="0"/>
              <a:t>3</a:t>
            </a:r>
            <a:r>
              <a:rPr lang="ru-RU" dirty="0" smtClean="0"/>
              <a:t>+4х</a:t>
            </a:r>
            <a:r>
              <a:rPr lang="ru-RU" baseline="30000" dirty="0" smtClean="0"/>
              <a:t>2</a:t>
            </a:r>
            <a:r>
              <a:rPr lang="ru-RU" dirty="0" smtClean="0"/>
              <a:t>+х-6=0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9"/>
            <a:ext cx="8686800" cy="407196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Делители </a:t>
            </a:r>
            <a:r>
              <a:rPr lang="ru-RU" sz="2400" b="1" dirty="0" smtClean="0"/>
              <a:t>6</a:t>
            </a:r>
            <a:r>
              <a:rPr lang="ru-RU" sz="2400" dirty="0" smtClean="0"/>
              <a:t>:  1; -1; 2; -2; 3; -3; 6; -6</a:t>
            </a:r>
          </a:p>
          <a:p>
            <a:r>
              <a:rPr lang="ru-RU" sz="2400" dirty="0" smtClean="0"/>
              <a:t>Р(1)=1+4+1-6=0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3116"/>
            <a:ext cx="450059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929190" y="1960569"/>
            <a:ext cx="378621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(х-1)(х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+5х+6)=0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Х-1=0   или     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+5х+6=0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=1                D=25-24=1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х</a:t>
            </a:r>
            <a:r>
              <a:rPr lang="ru-RU" sz="2800" dirty="0" smtClean="0">
                <a:latin typeface="Calibri"/>
                <a:ea typeface="Times New Roman" pitchFamily="18" charset="0"/>
                <a:cs typeface="Times New Roman" pitchFamily="18" charset="0"/>
              </a:rPr>
              <a:t>₂= - 2, х₃= - 3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5643570" y="5377026"/>
            <a:ext cx="3214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-3,  -2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  1.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</a:t>
            </a:r>
            <a:r>
              <a:rPr lang="ru-RU" baseline="30000" dirty="0" smtClean="0"/>
              <a:t>3</a:t>
            </a:r>
            <a:r>
              <a:rPr lang="ru-RU" dirty="0" smtClean="0"/>
              <a:t>+6х</a:t>
            </a:r>
            <a:r>
              <a:rPr lang="ru-RU" baseline="30000" dirty="0" smtClean="0"/>
              <a:t>2</a:t>
            </a:r>
            <a:r>
              <a:rPr lang="ru-RU" dirty="0" smtClean="0"/>
              <a:t>-х-6=0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4651389"/>
          </a:xfrm>
        </p:spPr>
        <p:txBody>
          <a:bodyPr/>
          <a:lstStyle/>
          <a:p>
            <a:r>
              <a:rPr lang="ru-RU" sz="2400" dirty="0" smtClean="0"/>
              <a:t> Делители </a:t>
            </a:r>
            <a:r>
              <a:rPr lang="ru-RU" sz="2400" b="1" dirty="0" smtClean="0"/>
              <a:t>6:</a:t>
            </a:r>
            <a:r>
              <a:rPr lang="ru-RU" sz="2400" dirty="0" smtClean="0"/>
              <a:t>1; -1; 2; -2; 3; -3; 6; -6</a:t>
            </a:r>
          </a:p>
          <a:p>
            <a:r>
              <a:rPr lang="ru-RU" sz="2400" dirty="0" smtClean="0"/>
              <a:t>Р (1)=1+6-1-6=0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643182"/>
            <a:ext cx="450059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143504" y="2656198"/>
            <a:ext cx="3714776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(х-1)(х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+7х+6)=0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х-1=0    или      х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+7х+6=0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=1                      D=49-24=25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₂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=-6 х</a:t>
            </a:r>
            <a:r>
              <a:rPr lang="ru-RU" sz="2400" dirty="0" smtClean="0">
                <a:latin typeface="Calibri"/>
                <a:ea typeface="Times New Roman" pitchFamily="18" charset="0"/>
                <a:cs typeface="Times New Roman" pitchFamily="18" charset="0"/>
              </a:rPr>
              <a:t>₃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=-1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Ответ:-6;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-1; 1.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</a:t>
            </a:r>
            <a:r>
              <a:rPr lang="ru-RU" baseline="30000" dirty="0" smtClean="0"/>
              <a:t>3</a:t>
            </a:r>
            <a:r>
              <a:rPr lang="ru-RU" dirty="0" smtClean="0"/>
              <a:t>+4х</a:t>
            </a:r>
            <a:r>
              <a:rPr lang="ru-RU" baseline="30000" dirty="0" smtClean="0"/>
              <a:t>2</a:t>
            </a:r>
            <a:r>
              <a:rPr lang="ru-RU" dirty="0" smtClean="0"/>
              <a:t>-9х-36=0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/>
          <a:lstStyle/>
          <a:p>
            <a:endParaRPr lang="ru-RU" sz="1400" dirty="0" smtClean="0"/>
          </a:p>
          <a:p>
            <a:r>
              <a:rPr lang="ru-RU" sz="1600" dirty="0" smtClean="0"/>
              <a:t>Делители </a:t>
            </a:r>
            <a:r>
              <a:rPr lang="ru-RU" sz="1600" b="1" dirty="0" smtClean="0"/>
              <a:t>36</a:t>
            </a:r>
            <a:r>
              <a:rPr lang="ru-RU" sz="1600" dirty="0" smtClean="0"/>
              <a:t>: 1; -1; 2; -2; 3; -4; 6; -6; 9; -9; 12; -12; 18; -18; 36; -36</a:t>
            </a:r>
          </a:p>
          <a:p>
            <a:r>
              <a:rPr lang="ru-RU" sz="2400" dirty="0" smtClean="0"/>
              <a:t>Р(-3)=27-36-27+36=0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3116"/>
            <a:ext cx="492922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429256" y="3480079"/>
            <a:ext cx="37147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х+3=0     или      х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+х-12=0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=-3                          D=1+48=49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Calibri" pitchFamily="34" charset="0"/>
                <a:cs typeface="Times New Roman" pitchFamily="18" charset="0"/>
              </a:rPr>
              <a:t>                                        х</a:t>
            </a:r>
            <a:r>
              <a:rPr lang="ru-RU" sz="2000" dirty="0" smtClean="0">
                <a:latin typeface="Calibri"/>
                <a:cs typeface="Times New Roman" pitchFamily="18" charset="0"/>
              </a:rPr>
              <a:t>₂=3  х₃= -4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714744" y="4989623"/>
            <a:ext cx="3048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2928934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(х+3)(х</a:t>
            </a:r>
            <a:r>
              <a:rPr lang="ru-RU" sz="2400" baseline="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+х-12)=0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5572140"/>
            <a:ext cx="35718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Ответ: -4;-3; 3.</a:t>
            </a:r>
            <a:endParaRPr lang="ru-RU" sz="2800" dirty="0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007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993366"/>
                </a:solidFill>
                <a:latin typeface="Georgia" pitchFamily="18" charset="0"/>
              </a:rPr>
              <a:t>Цели ПРОЕКТА: </a:t>
            </a: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20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en-US" sz="20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en-US" sz="2000" b="1" dirty="0" smtClean="0">
                <a:solidFill>
                  <a:srgbClr val="993366"/>
                </a:solidFill>
                <a:latin typeface="Georgia" pitchFamily="18" charset="0"/>
              </a:rPr>
              <a:t>                                                                                                                                                                         </a:t>
            </a:r>
            <a:r>
              <a:rPr lang="ru-RU" sz="2000" b="1" dirty="0" smtClean="0">
                <a:solidFill>
                  <a:srgbClr val="993366"/>
                </a:solidFill>
                <a:latin typeface="Georgia" pitchFamily="18" charset="0"/>
              </a:rPr>
              <a:t>                   </a:t>
            </a:r>
            <a:r>
              <a:rPr lang="en-US" sz="2000" b="1" dirty="0" smtClean="0">
                <a:solidFill>
                  <a:srgbClr val="993366"/>
                </a:solidFill>
                <a:latin typeface="Georgia" pitchFamily="18" charset="0"/>
              </a:rPr>
              <a:t> </a:t>
            </a:r>
            <a:r>
              <a:rPr lang="ru-RU" sz="2000" b="1" dirty="0" smtClean="0">
                <a:solidFill>
                  <a:srgbClr val="993366"/>
                </a:solidFill>
                <a:latin typeface="Georgia" pitchFamily="18" charset="0"/>
              </a:rPr>
              <a:t>1. овладеть способом решения уравнений высших степеней с помощью теоремы Безу.</a:t>
            </a:r>
            <a:br>
              <a:rPr lang="ru-RU" sz="20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Georgia" pitchFamily="18" charset="0"/>
              </a:rPr>
              <a:t>2.  использовать  ресурсы интернета.</a:t>
            </a:r>
            <a:br>
              <a:rPr lang="ru-RU" sz="20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Georgia" pitchFamily="18" charset="0"/>
              </a:rPr>
              <a:t>3.   создать презентацию, используя собранный материал</a:t>
            </a:r>
            <a:br>
              <a:rPr lang="ru-RU" sz="20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Georgia" pitchFamily="18" charset="0"/>
              </a:rPr>
              <a:t> </a:t>
            </a:r>
            <a:r>
              <a:rPr lang="en-US" sz="16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en-US" sz="16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en-US" sz="16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en-US" sz="16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en-US" sz="16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en-US" sz="16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en-US" sz="16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en-US" sz="16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16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ru-RU" sz="16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16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ru-RU" sz="16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993366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993366"/>
                </a:solidFill>
                <a:latin typeface="Georgia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3300"/>
                </a:solidFill>
                <a:latin typeface="Comic Sans MS" pitchFamily="66" charset="0"/>
              </a:rPr>
              <a:t>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600" b="1" dirty="0" smtClean="0">
                <a:solidFill>
                  <a:srgbClr val="990033"/>
                </a:solidFill>
              </a:rPr>
              <a:t>Только </a:t>
            </a:r>
            <a:r>
              <a:rPr lang="ru-RU" sz="2600" b="1" dirty="0" smtClean="0">
                <a:solidFill>
                  <a:srgbClr val="990033"/>
                </a:solidFill>
              </a:rPr>
              <a:t>в 11 веке таджикский поэт и ученый Омар Хаям впервые решил уравнение </a:t>
            </a:r>
            <a:r>
              <a:rPr lang="en-US" sz="2600" b="1" dirty="0" smtClean="0">
                <a:solidFill>
                  <a:srgbClr val="990033"/>
                </a:solidFill>
              </a:rPr>
              <a:t>III </a:t>
            </a:r>
            <a:r>
              <a:rPr lang="ru-RU" sz="2600" b="1" dirty="0" smtClean="0">
                <a:solidFill>
                  <a:srgbClr val="990033"/>
                </a:solidFill>
              </a:rPr>
              <a:t>степени.</a:t>
            </a:r>
          </a:p>
          <a:p>
            <a:pPr>
              <a:lnSpc>
                <a:spcPct val="80000"/>
              </a:lnSpc>
            </a:pPr>
            <a:r>
              <a:rPr lang="ru-RU" sz="2600" b="1" dirty="0" smtClean="0">
                <a:solidFill>
                  <a:srgbClr val="990033"/>
                </a:solidFill>
              </a:rPr>
              <a:t>Установить, существует ли формула для нахождения корней любого уравнения, пытались многие.</a:t>
            </a:r>
          </a:p>
          <a:p>
            <a:pPr>
              <a:lnSpc>
                <a:spcPct val="80000"/>
              </a:lnSpc>
            </a:pPr>
            <a:r>
              <a:rPr lang="ru-RU" sz="2600" b="1" dirty="0" smtClean="0">
                <a:solidFill>
                  <a:srgbClr val="990033"/>
                </a:solidFill>
              </a:rPr>
              <a:t>Но в конце 18 века французский ученый Луи Лагранж пытался доказать  невозможность алгоритма общих уравнений, а вначале 19 века  француз Галуа развил идею Лагранжа.</a:t>
            </a:r>
          </a:p>
          <a:p>
            <a:pPr>
              <a:lnSpc>
                <a:spcPct val="80000"/>
              </a:lnSpc>
            </a:pPr>
            <a:r>
              <a:rPr lang="ru-RU" sz="2600" b="1" dirty="0" smtClean="0">
                <a:solidFill>
                  <a:srgbClr val="990033"/>
                </a:solidFill>
              </a:rPr>
              <a:t>С тех пор математика пошла другим путем.</a:t>
            </a:r>
          </a:p>
          <a:p>
            <a:pPr>
              <a:lnSpc>
                <a:spcPct val="80000"/>
              </a:lnSpc>
            </a:pPr>
            <a:r>
              <a:rPr lang="ru-RU" sz="2600" b="1" dirty="0" smtClean="0">
                <a:solidFill>
                  <a:srgbClr val="990033"/>
                </a:solidFill>
              </a:rPr>
              <a:t>Ученые стали искать другие методы решения уравнений высших степеней</a:t>
            </a:r>
            <a:r>
              <a:rPr lang="ru-RU" sz="2600" b="1" dirty="0" smtClean="0">
                <a:solidFill>
                  <a:srgbClr val="990033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2600" b="1" dirty="0" smtClean="0">
                <a:solidFill>
                  <a:srgbClr val="990033"/>
                </a:solidFill>
              </a:rPr>
              <a:t>Одним из них является метод разложения многочлена на множители с использованием теоремы Безу.</a:t>
            </a:r>
            <a:endParaRPr lang="ru-RU" sz="2600" b="1" dirty="0" smtClean="0">
              <a:solidFill>
                <a:srgbClr val="990033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advTm="1000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60033"/>
                </a:solidFill>
                <a:latin typeface="Comic Sans MS" pitchFamily="66" charset="0"/>
              </a:rPr>
              <a:t>            Этьен Безу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80CE2"/>
                </a:solidFill>
              </a:rPr>
              <a:t>Французский ученый-математик, член Парижской Академии наук.</a:t>
            </a:r>
          </a:p>
          <a:p>
            <a:r>
              <a:rPr lang="ru-RU" dirty="0" smtClean="0">
                <a:solidFill>
                  <a:srgbClr val="F80CE2"/>
                </a:solidFill>
              </a:rPr>
              <a:t>Годы жизни: 1733-1783гг.</a:t>
            </a:r>
          </a:p>
          <a:p>
            <a:r>
              <a:rPr lang="ru-RU" dirty="0" smtClean="0">
                <a:solidFill>
                  <a:srgbClr val="F80CE2"/>
                </a:solidFill>
              </a:rPr>
              <a:t>Изучал системы алгебраических уравнений высших степеней;</a:t>
            </a:r>
          </a:p>
          <a:p>
            <a:endParaRPr lang="ru-RU" dirty="0" smtClean="0">
              <a:solidFill>
                <a:srgbClr val="F80CE2"/>
              </a:solidFill>
            </a:endParaRPr>
          </a:p>
          <a:p>
            <a:endParaRPr lang="ru-RU" dirty="0">
              <a:solidFill>
                <a:srgbClr val="F80CE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357166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pic>
        <p:nvPicPr>
          <p:cNvPr id="20481" name="Picture 1" descr="C:\Documents and Settings\Admin\Рабочий стол\103px-%d0%91%d0%b5%d0%b7%d1%83_%d0%ad%d1%82%d1%8c%d0%b5%d0%b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928802"/>
            <a:ext cx="4071966" cy="4572032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686800" cy="838200"/>
          </a:xfrm>
        </p:spPr>
        <p:txBody>
          <a:bodyPr/>
          <a:lstStyle/>
          <a:p>
            <a:r>
              <a:rPr lang="ru-RU" b="1" dirty="0" smtClean="0">
                <a:solidFill>
                  <a:srgbClr val="660033"/>
                </a:solidFill>
                <a:latin typeface="Comic Sans MS" pitchFamily="66" charset="0"/>
              </a:rPr>
              <a:t>           Этьен Безу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4651389"/>
          </a:xfrm>
        </p:spPr>
        <p:txBody>
          <a:bodyPr/>
          <a:lstStyle/>
          <a:p>
            <a:r>
              <a:rPr lang="ru-RU" dirty="0" smtClean="0">
                <a:solidFill>
                  <a:srgbClr val="F80CE2"/>
                </a:solidFill>
              </a:rPr>
              <a:t>Установил общие методы решения уравнений высших степеней;</a:t>
            </a:r>
          </a:p>
          <a:p>
            <a:r>
              <a:rPr lang="ru-RU" dirty="0" smtClean="0">
                <a:solidFill>
                  <a:srgbClr val="F80CE2"/>
                </a:solidFill>
              </a:rPr>
              <a:t>Знаменитость  ему принесла  теорема.</a:t>
            </a:r>
          </a:p>
          <a:p>
            <a:r>
              <a:rPr lang="ru-RU" dirty="0" smtClean="0">
                <a:solidFill>
                  <a:srgbClr val="F80CE2"/>
                </a:solidFill>
              </a:rPr>
              <a:t>Алгебраические работы Безу опубликованы в мемуарах Академии</a:t>
            </a:r>
          </a:p>
          <a:p>
            <a:endParaRPr lang="ru-RU" dirty="0">
              <a:solidFill>
                <a:srgbClr val="F80CE2"/>
              </a:solidFill>
            </a:endParaRPr>
          </a:p>
        </p:txBody>
      </p:sp>
    </p:spTree>
  </p:cSld>
  <p:clrMapOvr>
    <a:masterClrMapping/>
  </p:clrMapOvr>
  <p:transition advTm="1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C3399"/>
                </a:solidFill>
                <a:latin typeface="Comic Sans MS" pitchFamily="66" charset="0"/>
              </a:rPr>
              <a:t>Теорема Безу:</a:t>
            </a:r>
            <a:endParaRPr lang="ru-RU" dirty="0"/>
          </a:p>
        </p:txBody>
      </p:sp>
      <p:pic>
        <p:nvPicPr>
          <p:cNvPr id="1843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00108"/>
            <a:ext cx="821537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</a:t>
            </a:r>
            <a:r>
              <a:rPr lang="ru-RU" baseline="30000" dirty="0" smtClean="0"/>
              <a:t>4</a:t>
            </a:r>
            <a:r>
              <a:rPr lang="ru-RU" dirty="0" smtClean="0"/>
              <a:t> +4х</a:t>
            </a:r>
            <a:r>
              <a:rPr lang="ru-RU" baseline="30000" dirty="0" smtClean="0"/>
              <a:t>3</a:t>
            </a:r>
            <a:r>
              <a:rPr lang="ru-RU" dirty="0" smtClean="0"/>
              <a:t>-18х</a:t>
            </a:r>
            <a:r>
              <a:rPr lang="ru-RU" baseline="30000" dirty="0" smtClean="0"/>
              <a:t>2</a:t>
            </a:r>
            <a:r>
              <a:rPr lang="ru-RU" dirty="0" smtClean="0"/>
              <a:t>-12х+9=0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00034" y="4500570"/>
            <a:ext cx="8491566" cy="1824030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Р(-1)=1-4-18+12+9=-22+22=0.</a:t>
            </a:r>
          </a:p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Вывод: «-1»– корень уравнения.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142984"/>
            <a:ext cx="78581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660033"/>
                </a:solidFill>
              </a:rPr>
              <a:t>Найдем делители свободного члена и выясним, при каком из них левая часть равна нулю.</a:t>
            </a:r>
          </a:p>
          <a:p>
            <a:r>
              <a:rPr lang="ru-RU" sz="2400" b="1" dirty="0" smtClean="0">
                <a:solidFill>
                  <a:srgbClr val="FF3300"/>
                </a:solidFill>
              </a:rPr>
              <a:t>Делители:-1;1;-3;3;-9;9.</a:t>
            </a:r>
          </a:p>
          <a:p>
            <a:r>
              <a:rPr lang="ru-RU" sz="2400" dirty="0" smtClean="0">
                <a:solidFill>
                  <a:srgbClr val="993366"/>
                </a:solidFill>
              </a:rPr>
              <a:t>Р(-1)=</a:t>
            </a:r>
          </a:p>
          <a:p>
            <a:r>
              <a:rPr lang="ru-RU" sz="2400" dirty="0" smtClean="0">
                <a:solidFill>
                  <a:srgbClr val="993366"/>
                </a:solidFill>
              </a:rPr>
              <a:t>Р(1)=</a:t>
            </a:r>
          </a:p>
          <a:p>
            <a:r>
              <a:rPr lang="ru-RU" sz="2400" dirty="0" smtClean="0">
                <a:solidFill>
                  <a:srgbClr val="993366"/>
                </a:solidFill>
              </a:rPr>
              <a:t>Р(-3)=</a:t>
            </a:r>
          </a:p>
          <a:p>
            <a:r>
              <a:rPr lang="ru-RU" sz="2400" dirty="0" smtClean="0">
                <a:solidFill>
                  <a:srgbClr val="993366"/>
                </a:solidFill>
              </a:rPr>
              <a:t>Р(3)=  и т.д.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Tm="1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90033"/>
                </a:solidFill>
                <a:latin typeface="Comic Sans MS" pitchFamily="66" charset="0"/>
              </a:rPr>
              <a:t>               </a:t>
            </a:r>
            <a:r>
              <a:rPr lang="ru-RU" dirty="0" smtClean="0"/>
              <a:t>х</a:t>
            </a:r>
            <a:r>
              <a:rPr lang="ru-RU" baseline="30000" dirty="0" smtClean="0"/>
              <a:t>4</a:t>
            </a:r>
            <a:r>
              <a:rPr lang="ru-RU" dirty="0" smtClean="0"/>
              <a:t> +4х</a:t>
            </a:r>
            <a:r>
              <a:rPr lang="ru-RU" baseline="30000" dirty="0" smtClean="0"/>
              <a:t>3</a:t>
            </a:r>
            <a:r>
              <a:rPr lang="ru-RU" dirty="0" smtClean="0"/>
              <a:t>-18х</a:t>
            </a:r>
            <a:r>
              <a:rPr lang="ru-RU" baseline="30000" dirty="0" smtClean="0"/>
              <a:t>2</a:t>
            </a:r>
            <a:r>
              <a:rPr lang="ru-RU" dirty="0" smtClean="0"/>
              <a:t>-12х+9=0        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4" descr="решение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071546"/>
            <a:ext cx="4191000" cy="2617722"/>
          </a:xfrm>
          <a:noFill/>
        </p:spPr>
      </p:pic>
      <p:pic>
        <p:nvPicPr>
          <p:cNvPr id="2355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643182"/>
            <a:ext cx="4343400" cy="1357322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6" name="Picture 4" descr="решение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143340" y="4071942"/>
            <a:ext cx="5000660" cy="264320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60033"/>
                </a:solidFill>
                <a:latin typeface="Comic Sans MS" pitchFamily="66" charset="0"/>
              </a:rPr>
              <a:t>    </a:t>
            </a:r>
            <a:r>
              <a:rPr lang="en-US" b="1" dirty="0" smtClean="0">
                <a:solidFill>
                  <a:srgbClr val="660033"/>
                </a:solidFill>
                <a:latin typeface="Comic Sans MS" pitchFamily="66" charset="0"/>
              </a:rPr>
              <a:t> </a:t>
            </a:r>
            <a:r>
              <a:rPr lang="ru-RU" dirty="0" smtClean="0"/>
              <a:t>х</a:t>
            </a:r>
            <a:r>
              <a:rPr lang="ru-RU" baseline="30000" dirty="0" smtClean="0"/>
              <a:t>4</a:t>
            </a:r>
            <a:r>
              <a:rPr lang="ru-RU" dirty="0" smtClean="0"/>
              <a:t> +4х</a:t>
            </a:r>
            <a:r>
              <a:rPr lang="ru-RU" baseline="30000" dirty="0" smtClean="0"/>
              <a:t>3</a:t>
            </a:r>
            <a:r>
              <a:rPr lang="ru-RU" dirty="0" smtClean="0"/>
              <a:t>-18х</a:t>
            </a:r>
            <a:r>
              <a:rPr lang="ru-RU" baseline="30000" dirty="0" smtClean="0"/>
              <a:t>2</a:t>
            </a:r>
            <a:r>
              <a:rPr lang="ru-RU" dirty="0" smtClean="0"/>
              <a:t>-12х+9=0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81444" y="285728"/>
            <a:ext cx="8576836" cy="102078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Значит, данное уравнение можно разложить на следующие множители</a:t>
            </a:r>
            <a:endParaRPr lang="ru-RU" sz="2000" b="1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14422"/>
            <a:ext cx="757242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6231" y="4450556"/>
            <a:ext cx="5419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349</TotalTime>
  <Words>778</Words>
  <Application>Microsoft Office PowerPoint</Application>
  <PresentationFormat>Экран (4:3)</PresentationFormat>
  <Paragraphs>133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               ПРОЕКТ               ПО                АЛГЕБРЕ                                                                         </vt:lpstr>
      <vt:lpstr>          Цели ПРОЕКТА:                                                                                                                                                                                                  1. овладеть способом решения уравнений высших степеней с помощью теоремы Безу.  2.  использовать  ресурсы интернета.  3.   создать презентацию, используя собранный материал                    </vt:lpstr>
      <vt:lpstr>        </vt:lpstr>
      <vt:lpstr>            Этьен Безу</vt:lpstr>
      <vt:lpstr>           Этьен Безу</vt:lpstr>
      <vt:lpstr>Теорема Безу:</vt:lpstr>
      <vt:lpstr>х4 +4х3-18х2-12х+9=0</vt:lpstr>
      <vt:lpstr>               х4 +4х3-18х2-12х+9=0          </vt:lpstr>
      <vt:lpstr>     х4 +4х3-18х2-12х+9=0</vt:lpstr>
      <vt:lpstr>  как решают эти уравнения:   х 4-2х3-7х2+4х+4=0  </vt:lpstr>
      <vt:lpstr>Ответ:  х₁=4,   х₂,₃=1± </vt:lpstr>
      <vt:lpstr> х3-8х2+13х-2=0                         </vt:lpstr>
      <vt:lpstr> х3-4х2+3х+2=0 </vt:lpstr>
      <vt:lpstr>  х3+2х2+3х+2=0 </vt:lpstr>
      <vt:lpstr>х3+4х2+х-6=0 </vt:lpstr>
      <vt:lpstr>х3+6х2-х-6=0</vt:lpstr>
      <vt:lpstr>х3+4х2-9х-36=0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ПРОЕКТ ПО АЛГЕБРЕ   Решение уравнений высших степеней с помощью теоремы безу.      </dc:title>
  <dc:creator>Администратор</dc:creator>
  <cp:lastModifiedBy>Татьяна Ивановна</cp:lastModifiedBy>
  <cp:revision>27</cp:revision>
  <dcterms:created xsi:type="dcterms:W3CDTF">2010-12-01T18:14:54Z</dcterms:created>
  <dcterms:modified xsi:type="dcterms:W3CDTF">2010-12-09T15:26:20Z</dcterms:modified>
</cp:coreProperties>
</file>