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71" r:id="rId7"/>
    <p:sldId id="267" r:id="rId8"/>
    <p:sldId id="268" r:id="rId9"/>
    <p:sldId id="269" r:id="rId10"/>
    <p:sldId id="270" r:id="rId11"/>
    <p:sldId id="264" r:id="rId12"/>
    <p:sldId id="259" r:id="rId13"/>
    <p:sldId id="262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961" autoAdjust="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83DF-EDCA-4902-9A48-C9B8DE30B03A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8E52-8E5E-4AAD-AF0C-43D77232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83DF-EDCA-4902-9A48-C9B8DE30B03A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8E52-8E5E-4AAD-AF0C-43D77232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83DF-EDCA-4902-9A48-C9B8DE30B03A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8E52-8E5E-4AAD-AF0C-43D77232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83DF-EDCA-4902-9A48-C9B8DE30B03A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8E52-8E5E-4AAD-AF0C-43D77232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83DF-EDCA-4902-9A48-C9B8DE30B03A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8E52-8E5E-4AAD-AF0C-43D77232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83DF-EDCA-4902-9A48-C9B8DE30B03A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8E52-8E5E-4AAD-AF0C-43D77232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83DF-EDCA-4902-9A48-C9B8DE30B03A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8E52-8E5E-4AAD-AF0C-43D77232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83DF-EDCA-4902-9A48-C9B8DE30B03A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8E52-8E5E-4AAD-AF0C-43D77232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83DF-EDCA-4902-9A48-C9B8DE30B03A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8E52-8E5E-4AAD-AF0C-43D77232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83DF-EDCA-4902-9A48-C9B8DE30B03A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8E52-8E5E-4AAD-AF0C-43D77232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83DF-EDCA-4902-9A48-C9B8DE30B03A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8E52-8E5E-4AAD-AF0C-43D77232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983DF-EDCA-4902-9A48-C9B8DE30B03A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C8E52-8E5E-4AAD-AF0C-43D77232E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500306"/>
            <a:ext cx="7772400" cy="2255843"/>
          </a:xfrm>
        </p:spPr>
        <p:txBody>
          <a:bodyPr/>
          <a:lstStyle/>
          <a:p>
            <a:r>
              <a:rPr lang="ru-RU" dirty="0" smtClean="0"/>
              <a:t>Урок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929198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Я слышу – я забываю,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Я вижу – я запоминаю,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Я делаю – я усваиваю. </a:t>
            </a:r>
            <a:r>
              <a:rPr lang="ru-RU" sz="1500" dirty="0" smtClean="0">
                <a:solidFill>
                  <a:schemeClr val="accent2"/>
                </a:solidFill>
              </a:rPr>
              <a:t>Китайская мудрость</a:t>
            </a:r>
            <a:endParaRPr lang="ru-RU" sz="1500" dirty="0">
              <a:solidFill>
                <a:schemeClr val="accent2"/>
              </a:solidFill>
            </a:endParaRPr>
          </a:p>
        </p:txBody>
      </p:sp>
      <p:pic>
        <p:nvPicPr>
          <p:cNvPr id="4" name="Рисунок 3" descr="картинка школьный звонок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642918"/>
            <a:ext cx="3810000" cy="3162300"/>
          </a:xfrm>
          <a:prstGeom prst="rect">
            <a:avLst/>
          </a:prstGeom>
        </p:spPr>
      </p:pic>
      <p:pic>
        <p:nvPicPr>
          <p:cNvPr id="5" name="Рисунок 4" descr="картинка думающий уче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57166"/>
            <a:ext cx="2905125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Базар</a:t>
            </a:r>
            <a:endParaRPr lang="ru-RU" dirty="0"/>
          </a:p>
        </p:txBody>
      </p:sp>
      <p:pic>
        <p:nvPicPr>
          <p:cNvPr id="4" name="Содержимое 3" descr="ба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«купцов».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Встретились купцы на базаре.</a:t>
            </a:r>
          </a:p>
          <a:p>
            <a:r>
              <a:rPr lang="ru-RU" sz="1800" dirty="0" smtClean="0"/>
              <a:t>- Как идут твои дела. Слышал, ты большое наследство получил ? – спросил один другого.  </a:t>
            </a:r>
          </a:p>
          <a:p>
            <a:pPr>
              <a:buNone/>
            </a:pPr>
            <a:r>
              <a:rPr lang="ru-RU" sz="1800" dirty="0" smtClean="0"/>
              <a:t>        - Да как сказать… Получил я наследство от отца. Много торговал по всему свету и через год  состояние мое равнялось наследству в кубе.  Отдал я брату часть состояния, равное полученному наследству. И купил коня за оставшиеся 2 миллиона рублей. </a:t>
            </a:r>
          </a:p>
          <a:p>
            <a:pPr>
              <a:buNone/>
            </a:pPr>
            <a:r>
              <a:rPr lang="ru-RU" sz="1800" dirty="0" smtClean="0"/>
              <a:t>        Вот и посчитай , какое наследство я получил ?</a:t>
            </a:r>
          </a:p>
          <a:p>
            <a:pPr>
              <a:buNone/>
            </a:pPr>
            <a:r>
              <a:rPr lang="ru-RU" sz="1800" dirty="0" smtClean="0"/>
              <a:t>         Составьте уравнение к этой задаче  и решите его.</a:t>
            </a:r>
          </a:p>
        </p:txBody>
      </p:sp>
      <p:pic>
        <p:nvPicPr>
          <p:cNvPr id="5" name="Рисунок 4" descr="купец на лошад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9322" y="4357694"/>
            <a:ext cx="2071702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Теорема 1.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Если число а является корнем многочлена, то этот многочлен делится без остатка на выражение (</a:t>
            </a:r>
            <a:r>
              <a:rPr lang="ru-RU" sz="2800" dirty="0" err="1" smtClean="0"/>
              <a:t>х</a:t>
            </a:r>
            <a:r>
              <a:rPr lang="ru-RU" sz="2800" dirty="0" smtClean="0"/>
              <a:t> – а).</a:t>
            </a:r>
          </a:p>
          <a:p>
            <a:r>
              <a:rPr lang="ru-RU" sz="2800" dirty="0" smtClean="0"/>
              <a:t>Пример. Отношение </a:t>
            </a:r>
            <a:r>
              <a:rPr lang="ru-RU" sz="2800" dirty="0"/>
              <a:t>многочленов можно записать в виде дроби , у которой степень числителя равна степени знаменателя, то есть, дробь неправильная и «целую часть» можно выделить выполнив деление уголком.</a:t>
            </a:r>
            <a:br>
              <a:rPr lang="ru-RU" sz="2800" dirty="0"/>
            </a:br>
            <a:r>
              <a:rPr lang="ru-RU" sz="2800" dirty="0" smtClean="0"/>
              <a:t>Следовательно</a:t>
            </a:r>
            <a:r>
              <a:rPr lang="ru-RU" sz="2800" dirty="0"/>
              <a:t>, целая часть равна двум, остаток от деления многочленов есть двучлен </a:t>
            </a:r>
            <a:r>
              <a:rPr lang="ru-RU" sz="2800" dirty="0" smtClean="0"/>
              <a:t>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Решаем задание №3.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Составить план решения. Решаем задание № 4.</a:t>
            </a:r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2000240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86000" y="2936558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" name="Содержимое 3" descr="картинка думающий учен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214290"/>
            <a:ext cx="1857388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Оцените работу на уроке в технологических картах. Поставьте себе оценку в соответствие с критериями: те, кто решил вперед класса 2-3 задания – ставят себе оценку «5»; те, кто решил 1 задание – оценку «4». </a:t>
            </a:r>
          </a:p>
          <a:p>
            <a:r>
              <a:rPr lang="ru-RU" dirty="0" smtClean="0"/>
              <a:t> Что же нового узнали вы на уроке ?</a:t>
            </a:r>
          </a:p>
          <a:p>
            <a:r>
              <a:rPr lang="ru-RU" dirty="0" smtClean="0"/>
              <a:t>Обобщить несколькими словами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анимация звонк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5214950"/>
            <a:ext cx="952500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Пункт 16 прочитать, выучить формулировки теорем 1 и 2, разобрать доказательство теоремы 2; разобрать примеры 3 и 4 из текста учебника , записать их решение в тетрадь. Подумать над возможной темой следующего урока и над его целями, записать в тетрадь.</a:t>
            </a:r>
          </a:p>
          <a:p>
            <a:r>
              <a:rPr lang="ru-RU" dirty="0" smtClean="0"/>
              <a:t>Решить:  №341, 346(а). Дополнительно на оценку «5» – 348(а).  Спасибо за урок. Сдайте </a:t>
            </a:r>
            <a:r>
              <a:rPr lang="ru-RU" smtClean="0"/>
              <a:t>технологические карты.</a:t>
            </a:r>
            <a:endParaRPr lang="ru-RU" dirty="0"/>
          </a:p>
        </p:txBody>
      </p:sp>
      <p:pic>
        <p:nvPicPr>
          <p:cNvPr id="4" name="Рисунок 3" descr="картинка к домашнему заданию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0"/>
            <a:ext cx="2000232" cy="15716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Повторение некоторых вопросов и постановка целей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Какое уравнение называется целым. 2.Сколько корней может иметь уравнение 1,2,3,</a:t>
            </a:r>
            <a:r>
              <a:rPr lang="en-US" dirty="0" smtClean="0"/>
              <a:t>n</a:t>
            </a:r>
            <a:r>
              <a:rPr lang="ru-RU" dirty="0" smtClean="0"/>
              <a:t>-степени ?</a:t>
            </a:r>
          </a:p>
          <a:p>
            <a:r>
              <a:rPr lang="ru-RU" dirty="0" smtClean="0"/>
              <a:t>3.Какие приемы уже известны для решения уравнений третьей и более высокой степени? Все ли типы уравнений можно решить с помощью этих приемов ?</a:t>
            </a:r>
          </a:p>
        </p:txBody>
      </p:sp>
      <p:pic>
        <p:nvPicPr>
          <p:cNvPr id="4" name="Рисунок 3" descr="картинка ученика и учениц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4356"/>
            <a:ext cx="1000100" cy="10715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Мотивация.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Посмотрите на уравнения, которые записаны ниже. Знаете ли вы способы решения этих уравнений ?</a:t>
            </a:r>
          </a:p>
          <a:p>
            <a:r>
              <a:rPr lang="ru-RU" dirty="0" smtClean="0"/>
              <a:t>1. </a:t>
            </a:r>
            <a:r>
              <a:rPr lang="ru-RU" dirty="0"/>
              <a:t>636х² +635х- 1=0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2. </a:t>
            </a:r>
            <a:r>
              <a:rPr lang="ru-RU" dirty="0"/>
              <a:t>718х² - 717х – 1=0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3. </a:t>
            </a:r>
            <a:r>
              <a:rPr lang="ru-RU" dirty="0" err="1" smtClean="0"/>
              <a:t>х</a:t>
            </a:r>
            <a:r>
              <a:rPr lang="ru-RU" dirty="0" smtClean="0"/>
              <a:t>³ </a:t>
            </a:r>
            <a:r>
              <a:rPr lang="ru-RU" dirty="0"/>
              <a:t>+ </a:t>
            </a:r>
            <a:r>
              <a:rPr lang="ru-RU" dirty="0" err="1"/>
              <a:t>х</a:t>
            </a:r>
            <a:r>
              <a:rPr lang="ru-RU" dirty="0"/>
              <a:t> – 2 = 0.</a:t>
            </a:r>
          </a:p>
          <a:p>
            <a:r>
              <a:rPr lang="ru-RU" dirty="0" smtClean="0"/>
              <a:t>4.  </a:t>
            </a:r>
            <a:r>
              <a:rPr lang="ru-RU" dirty="0" err="1"/>
              <a:t>х</a:t>
            </a:r>
            <a:r>
              <a:rPr lang="ru-RU" dirty="0"/>
              <a:t>³- 4х²+ 3х + 2 = </a:t>
            </a:r>
            <a:r>
              <a:rPr lang="ru-RU" dirty="0" smtClean="0"/>
              <a:t>0 ?</a:t>
            </a:r>
            <a:endParaRPr lang="ru-RU" dirty="0"/>
          </a:p>
          <a:p>
            <a:pPr>
              <a:buNone/>
            </a:pPr>
            <a:r>
              <a:rPr lang="ru-RU" dirty="0" smtClean="0"/>
              <a:t>Не могли бы вы сформулировать цели урока? Как могли бы определить тему урока?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2умн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285728"/>
            <a:ext cx="1066800" cy="1428750"/>
          </a:xfrm>
          <a:prstGeom prst="rect">
            <a:avLst/>
          </a:prstGeom>
        </p:spPr>
      </p:pic>
      <p:pic>
        <p:nvPicPr>
          <p:cNvPr id="7" name="Рисунок 6" descr="девочка читае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571744"/>
            <a:ext cx="2828942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Тема урока, цели урока.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Тема. Некоторые приемы решения целых уравнений.</a:t>
            </a:r>
            <a:endParaRPr lang="ru-RU" dirty="0"/>
          </a:p>
          <a:p>
            <a:r>
              <a:rPr lang="ru-RU" dirty="0" smtClean="0"/>
              <a:t>Цели. Узнать новые приемы решения целых уравнений: познакомиться с теоремой о корне многочлена и теоремой о целых корнях целого уравнения ;применение этих теорем к решению несложных задач.</a:t>
            </a:r>
          </a:p>
        </p:txBody>
      </p:sp>
      <p:pic>
        <p:nvPicPr>
          <p:cNvPr id="10" name="Рисунок 9" descr="картика профессор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02" y="214290"/>
            <a:ext cx="1500198" cy="14287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Теорема 2 о целых корнях целого уравнения.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Если уравнение, в котором левая часть многочлен, а правая часть 0 и все коэффициенты – целые числа, причем свободный член отличен от 0, имеет целый корень, то этот корень является делителем свободного члена.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Решаем задание №1.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Составляем план решения.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Решаем задание №2 по плану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примерный учен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4500570"/>
            <a:ext cx="1428750" cy="14763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Восточный город</a:t>
            </a:r>
            <a:endParaRPr lang="ru-RU" dirty="0"/>
          </a:p>
        </p:txBody>
      </p:sp>
      <p:pic>
        <p:nvPicPr>
          <p:cNvPr id="4" name="Содержимое 3" descr="к презпнтации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094655"/>
            <a:ext cx="5286412" cy="412029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Персидский базар</a:t>
            </a:r>
            <a:endParaRPr lang="ru-RU" dirty="0"/>
          </a:p>
        </p:txBody>
      </p:sp>
      <p:pic>
        <p:nvPicPr>
          <p:cNvPr id="4" name="Содержимое 3" descr="турецкий базар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14422"/>
            <a:ext cx="7500990" cy="553484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ерсидский база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71480"/>
            <a:ext cx="7900825" cy="555468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Базар</a:t>
            </a:r>
            <a:endParaRPr lang="ru-RU" dirty="0"/>
          </a:p>
        </p:txBody>
      </p:sp>
      <p:pic>
        <p:nvPicPr>
          <p:cNvPr id="4" name="Содержимое 3" descr="к презпнтации.jpeg"/>
          <p:cNvPicPr>
            <a:picLocks noGrp="1" noChangeAspect="1"/>
          </p:cNvPicPr>
          <p:nvPr>
            <p:ph idx="1"/>
          </p:nvPr>
        </p:nvPicPr>
        <p:blipFill>
          <a:blip r:embed="rId2">
            <a:lum contrast="-10000"/>
          </a:blip>
          <a:stretch>
            <a:fillRect/>
          </a:stretch>
        </p:blipFill>
        <p:spPr>
          <a:xfrm>
            <a:off x="571472" y="1285860"/>
            <a:ext cx="2571763" cy="2428892"/>
          </a:xfrm>
        </p:spPr>
      </p:pic>
      <p:pic>
        <p:nvPicPr>
          <p:cNvPr id="5" name="Рисунок 4" descr="ба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533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Урок</vt:lpstr>
      <vt:lpstr>Повторение некоторых вопросов и постановка целей урока.</vt:lpstr>
      <vt:lpstr>Мотивация.</vt:lpstr>
      <vt:lpstr>Тема урока, цели урока.</vt:lpstr>
      <vt:lpstr>Теорема 2 о целых корнях целого уравнения.</vt:lpstr>
      <vt:lpstr>Восточный город</vt:lpstr>
      <vt:lpstr>Персидский базар</vt:lpstr>
      <vt:lpstr>Слайд 8</vt:lpstr>
      <vt:lpstr>Базар</vt:lpstr>
      <vt:lpstr>Базар</vt:lpstr>
      <vt:lpstr>Задача «купцов».</vt:lpstr>
      <vt:lpstr>Теорема 1.</vt:lpstr>
      <vt:lpstr>Итоги урока.</vt:lpstr>
      <vt:lpstr>Домашнее задание.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</dc:title>
  <dc:creator>ирина</dc:creator>
  <cp:lastModifiedBy>ирина</cp:lastModifiedBy>
  <cp:revision>38</cp:revision>
  <dcterms:created xsi:type="dcterms:W3CDTF">2012-11-18T10:35:42Z</dcterms:created>
  <dcterms:modified xsi:type="dcterms:W3CDTF">2012-11-25T16:26:32Z</dcterms:modified>
</cp:coreProperties>
</file>