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62" r:id="rId3"/>
    <p:sldId id="305" r:id="rId4"/>
    <p:sldId id="318" r:id="rId5"/>
    <p:sldId id="333" r:id="rId6"/>
    <p:sldId id="334" r:id="rId7"/>
    <p:sldId id="304" r:id="rId8"/>
    <p:sldId id="306" r:id="rId9"/>
    <p:sldId id="335" r:id="rId10"/>
    <p:sldId id="336" r:id="rId11"/>
    <p:sldId id="268" r:id="rId12"/>
    <p:sldId id="35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6D58"/>
    <a:srgbClr val="FF6600"/>
    <a:srgbClr val="0000CC"/>
    <a:srgbClr val="FF8633"/>
    <a:srgbClr val="009900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7" autoAdjust="0"/>
    <p:restoredTop sz="94660"/>
  </p:normalViewPr>
  <p:slideViewPr>
    <p:cSldViewPr>
      <p:cViewPr varScale="1">
        <p:scale>
          <a:sx n="86" d="100"/>
          <a:sy n="86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8F5A-586F-4BCC-A680-89C7AD4F123E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98F5A-586F-4BCC-A680-89C7AD4F123E}" type="datetimeFigureOut">
              <a:rPr lang="ru-RU" smtClean="0"/>
              <a:pPr/>
              <a:t>09.06.2012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72029-3439-4AF3-9FD7-C210BC72CD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2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kart.net/illustration/wildlife/bactrian_camel/" TargetMode="External"/><Relationship Id="rId13" Type="http://schemas.openxmlformats.org/officeDocument/2006/relationships/hyperlink" Target="http://spbjobhan.maykaspbmsk.us.to/catalog-avtoservis/" TargetMode="External"/><Relationship Id="rId18" Type="http://schemas.openxmlformats.org/officeDocument/2006/relationships/hyperlink" Target="http://puzyriki.ru/katalog?mode=product&amp;product_id=144728603" TargetMode="External"/><Relationship Id="rId3" Type="http://schemas.openxmlformats.org/officeDocument/2006/relationships/hyperlink" Target="http://forum.materinstvo.ru/lofiversion/index.php/t526294" TargetMode="External"/><Relationship Id="rId21" Type="http://schemas.openxmlformats.org/officeDocument/2006/relationships/hyperlink" Target="http://www.c-net23.ru/komplect_raduga_tv_krasnodar.html" TargetMode="External"/><Relationship Id="rId7" Type="http://schemas.openxmlformats.org/officeDocument/2006/relationships/hyperlink" Target="http://www.dietaonline.ru/community/post.php?topic_id=25610&amp;page=8" TargetMode="External"/><Relationship Id="rId12" Type="http://schemas.openxmlformats.org/officeDocument/2006/relationships/hyperlink" Target="http://mistergid.ru/lastnews/page/2170/" TargetMode="External"/><Relationship Id="rId17" Type="http://schemas.openxmlformats.org/officeDocument/2006/relationships/hyperlink" Target="http://klimovsk.kvartirniy-vopros.ru/section_view750_page1.html" TargetMode="External"/><Relationship Id="rId2" Type="http://schemas.openxmlformats.org/officeDocument/2006/relationships/hyperlink" Target="http://mod.gov.kz/mod-ru/index.php?option=com_content&amp;view=article&amp;id=237&amp;Itemid=184&amp;lang=ru" TargetMode="External"/><Relationship Id="rId16" Type="http://schemas.openxmlformats.org/officeDocument/2006/relationships/hyperlink" Target="http://vse-skazki.ru/indiyskie?start=15" TargetMode="External"/><Relationship Id="rId20" Type="http://schemas.openxmlformats.org/officeDocument/2006/relationships/hyperlink" Target="http://www.vsetv.com/tvevent_1323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treemchoes.tk/unichel-katalog-obuvi/mattino-obuv-katalog-tufli.html" TargetMode="External"/><Relationship Id="rId11" Type="http://schemas.openxmlformats.org/officeDocument/2006/relationships/hyperlink" Target="http://www.pravda34.info/news/28-08-2009" TargetMode="External"/><Relationship Id="rId5" Type="http://schemas.openxmlformats.org/officeDocument/2006/relationships/hyperlink" Target="http://www.24open.ru/nastyac13/blog/?gotodate=2010-10-12" TargetMode="External"/><Relationship Id="rId15" Type="http://schemas.openxmlformats.org/officeDocument/2006/relationships/hyperlink" Target="http://priroda-foto.ru/kartinki-priroda-osen.html" TargetMode="External"/><Relationship Id="rId10" Type="http://schemas.openxmlformats.org/officeDocument/2006/relationships/hyperlink" Target="http://www.xrest.ru/original/66830/" TargetMode="External"/><Relationship Id="rId19" Type="http://schemas.openxmlformats.org/officeDocument/2006/relationships/hyperlink" Target="http://www.brightminds.co.uk/childrens-toys/build-it-toys/workbench.htm" TargetMode="External"/><Relationship Id="rId4" Type="http://schemas.openxmlformats.org/officeDocument/2006/relationships/hyperlink" Target="http://1space1.ucoz.ru/index/kak_risovat_raketu/0-32" TargetMode="External"/><Relationship Id="rId9" Type="http://schemas.openxmlformats.org/officeDocument/2006/relationships/hyperlink" Target="http://glistof.net/publ/goroda_i_strany/sejshely_sejshelskie_ostrova_foto/16-1-0-805" TargetMode="External"/><Relationship Id="rId14" Type="http://schemas.openxmlformats.org/officeDocument/2006/relationships/hyperlink" Target="http://sobiray.at.ua/forum/22-208-1" TargetMode="External"/><Relationship Id="rId22" Type="http://schemas.openxmlformats.org/officeDocument/2006/relationships/hyperlink" Target="http://www.proff-diar.com/tags/PSD+&#1080;&#1089;&#1093;&#1086;&#1076;&#1085;&#1080;&#1082;/page/4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da.privet.ru/post/105738634" TargetMode="External"/><Relationship Id="rId2" Type="http://schemas.openxmlformats.org/officeDocument/2006/relationships/hyperlink" Target="http://karat773.ru/rubric/1499665/profile/page10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otto.net.u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4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4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2.jpe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3302000" y="603250"/>
            <a:ext cx="2857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Comic Sans MS" pitchFamily="66" charset="0"/>
              </a:rPr>
              <a:t>Словарные </a:t>
            </a:r>
          </a:p>
          <a:p>
            <a:pPr algn="ctr"/>
            <a:r>
              <a:rPr lang="ru-RU" sz="3600" b="1">
                <a:solidFill>
                  <a:schemeClr val="bg1"/>
                </a:solidFill>
                <a:latin typeface="Comic Sans MS" pitchFamily="66" charset="0"/>
              </a:rPr>
              <a:t>слова</a:t>
            </a:r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2900363" y="1803400"/>
            <a:ext cx="3476625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chemeClr val="bg1"/>
                </a:solidFill>
                <a:latin typeface="Comic Sans MS" pitchFamily="66" charset="0"/>
              </a:rPr>
              <a:t> Тренажёр</a:t>
            </a:r>
          </a:p>
          <a:p>
            <a:pPr algn="ctr"/>
            <a:r>
              <a:rPr lang="ru-RU" sz="2400" b="1">
                <a:solidFill>
                  <a:schemeClr val="bg1"/>
                </a:solidFill>
                <a:latin typeface="Comic Sans MS" pitchFamily="66" charset="0"/>
              </a:rPr>
              <a:t>  </a:t>
            </a: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III</a:t>
            </a:r>
            <a:r>
              <a:rPr lang="ru-RU" sz="2400" b="1">
                <a:solidFill>
                  <a:schemeClr val="bg1"/>
                </a:solidFill>
                <a:latin typeface="Comic Sans MS" pitchFamily="66" charset="0"/>
              </a:rPr>
              <a:t> четв.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Comic Sans MS" pitchFamily="66" charset="0"/>
              </a:rPr>
              <a:t>В.В.Воронкова.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Comic Sans MS" pitchFamily="66" charset="0"/>
              </a:rPr>
              <a:t>Русский язык для 5 кл.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Comic Sans MS" pitchFamily="66" charset="0"/>
              </a:rPr>
              <a:t>специальных (коррекц.) образовательных</a:t>
            </a:r>
          </a:p>
          <a:p>
            <a:pPr algn="ctr"/>
            <a:r>
              <a:rPr lang="ru-RU" sz="1400" b="1">
                <a:solidFill>
                  <a:schemeClr val="bg1"/>
                </a:solidFill>
                <a:latin typeface="Comic Sans MS" pitchFamily="66" charset="0"/>
              </a:rPr>
              <a:t> учреждений</a:t>
            </a:r>
            <a:r>
              <a:rPr lang="en-US" sz="1400" b="1">
                <a:solidFill>
                  <a:schemeClr val="bg1"/>
                </a:solidFill>
                <a:latin typeface="Comic Sans MS" pitchFamily="66" charset="0"/>
              </a:rPr>
              <a:t> VIII </a:t>
            </a:r>
            <a:r>
              <a:rPr lang="ru-RU" sz="1400" b="1">
                <a:solidFill>
                  <a:schemeClr val="bg1"/>
                </a:solidFill>
                <a:latin typeface="Comic Sans MS" pitchFamily="66" charset="0"/>
              </a:rPr>
              <a:t>вида.- М., «Просвещение», 2006 </a:t>
            </a:r>
          </a:p>
          <a:p>
            <a:pPr>
              <a:spcBef>
                <a:spcPct val="50000"/>
              </a:spcBef>
            </a:pPr>
            <a:endParaRPr lang="ru-RU" sz="2400" b="1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ru-RU" sz="2400" b="1">
              <a:solidFill>
                <a:schemeClr val="bg1"/>
              </a:solidFill>
              <a:latin typeface="Comic Sans MS" pitchFamily="66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785918" y="357166"/>
            <a:ext cx="5643602" cy="6500834"/>
            <a:chOff x="1785918" y="357166"/>
            <a:chExt cx="5643602" cy="6500834"/>
          </a:xfrm>
        </p:grpSpPr>
        <p:pic>
          <p:nvPicPr>
            <p:cNvPr id="8" name="Picture 6" descr="C:\Users\Админ\Desktop\фото СЕМЬЯ\viewsonic-va916g-black-5ms-5-4.jpg"/>
            <p:cNvPicPr>
              <a:picLocks noChangeAspect="1" noChangeArrowheads="1"/>
            </p:cNvPicPr>
            <p:nvPr/>
          </p:nvPicPr>
          <p:blipFill>
            <a:blip r:embed="rId2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1785918" y="357166"/>
              <a:ext cx="5643602" cy="6500834"/>
            </a:xfrm>
            <a:prstGeom prst="rect">
              <a:avLst/>
            </a:prstGeom>
            <a:noFill/>
          </p:spPr>
        </p:pic>
        <p:sp>
          <p:nvSpPr>
            <p:cNvPr id="9" name="Прямоугольник 8"/>
            <p:cNvSpPr/>
            <p:nvPr/>
          </p:nvSpPr>
          <p:spPr>
            <a:xfrm>
              <a:off x="2071670" y="714356"/>
              <a:ext cx="5072098" cy="42862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Rectangle 19"/>
          <p:cNvSpPr txBox="1">
            <a:spLocks noChangeArrowheads="1"/>
          </p:cNvSpPr>
          <p:nvPr/>
        </p:nvSpPr>
        <p:spPr>
          <a:xfrm>
            <a:off x="2285984" y="3500438"/>
            <a:ext cx="4683125" cy="1412875"/>
          </a:xfrm>
          <a:prstGeom prst="rect">
            <a:avLst/>
          </a:prstGeom>
          <a:noFill/>
        </p:spPr>
        <p:txBody>
          <a:bodyPr anchor="b"/>
          <a:lstStyle/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200" kern="0" dirty="0">
                <a:solidFill>
                  <a:schemeClr val="bg1"/>
                </a:solidFill>
                <a:latin typeface="+mn-lt"/>
              </a:rPr>
              <a:t>Пушкарева Наталья Викторовна</a:t>
            </a:r>
          </a:p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200" kern="0" dirty="0">
                <a:solidFill>
                  <a:schemeClr val="bg1"/>
                </a:solidFill>
                <a:latin typeface="+mn-lt"/>
              </a:rPr>
              <a:t>учитель русского языка</a:t>
            </a:r>
          </a:p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200" kern="0" dirty="0">
                <a:solidFill>
                  <a:schemeClr val="bg1"/>
                </a:solidFill>
                <a:latin typeface="+mn-lt"/>
              </a:rPr>
              <a:t>ГКОУ  СО  «</a:t>
            </a:r>
            <a:r>
              <a:rPr lang="ru-RU" sz="1200" kern="0" dirty="0" err="1">
                <a:solidFill>
                  <a:schemeClr val="bg1"/>
                </a:solidFill>
                <a:latin typeface="+mn-lt"/>
              </a:rPr>
              <a:t>Красноуральская</a:t>
            </a:r>
            <a:r>
              <a:rPr lang="ru-RU" sz="1200" kern="0" dirty="0">
                <a:solidFill>
                  <a:schemeClr val="bg1"/>
                </a:solidFill>
                <a:latin typeface="+mn-lt"/>
              </a:rPr>
              <a:t> специальная</a:t>
            </a:r>
          </a:p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200" kern="0" dirty="0">
                <a:solidFill>
                  <a:schemeClr val="bg1"/>
                </a:solidFill>
                <a:latin typeface="+mn-lt"/>
              </a:rPr>
              <a:t>(коррекционная)  общеобразовательная </a:t>
            </a:r>
          </a:p>
          <a:p>
            <a:pPr marL="342900" indent="-342900" algn="ctr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200" kern="0" dirty="0">
                <a:solidFill>
                  <a:schemeClr val="bg1"/>
                </a:solidFill>
                <a:latin typeface="+mn-lt"/>
              </a:rPr>
              <a:t> школа №4»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928926" y="1785926"/>
            <a:ext cx="34766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omic Sans MS" pitchFamily="66" charset="0"/>
              </a:rPr>
              <a:t>Тренажёр</a:t>
            </a:r>
            <a:endParaRPr lang="ru-RU" sz="2400" b="1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Comic Sans MS" pitchFamily="66" charset="0"/>
              </a:rPr>
              <a:t>В.В.Воронкова</a:t>
            </a:r>
            <a:r>
              <a:rPr lang="ru-RU" sz="1400" b="1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Comic Sans MS" pitchFamily="66" charset="0"/>
              </a:rPr>
              <a:t>Русский язык для 5 </a:t>
            </a:r>
            <a:r>
              <a:rPr lang="ru-RU" sz="1400" b="1" dirty="0" err="1">
                <a:solidFill>
                  <a:schemeClr val="bg1"/>
                </a:solidFill>
                <a:latin typeface="Comic Sans MS" pitchFamily="66" charset="0"/>
              </a:rPr>
              <a:t>кл</a:t>
            </a:r>
            <a:r>
              <a:rPr lang="ru-RU" sz="1400" b="1" dirty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Comic Sans MS" pitchFamily="66" charset="0"/>
              </a:rPr>
              <a:t>специальных (</a:t>
            </a:r>
            <a:r>
              <a:rPr lang="ru-RU" sz="1400" b="1" dirty="0" err="1">
                <a:solidFill>
                  <a:schemeClr val="bg1"/>
                </a:solidFill>
                <a:latin typeface="Comic Sans MS" pitchFamily="66" charset="0"/>
              </a:rPr>
              <a:t>коррекц</a:t>
            </a:r>
            <a:r>
              <a:rPr lang="ru-RU" sz="1400" b="1" dirty="0">
                <a:solidFill>
                  <a:schemeClr val="bg1"/>
                </a:solidFill>
                <a:latin typeface="Comic Sans MS" pitchFamily="66" charset="0"/>
              </a:rPr>
              <a:t>.) образовательных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Comic Sans MS" pitchFamily="66" charset="0"/>
              </a:rPr>
              <a:t> учреждений</a:t>
            </a:r>
            <a:r>
              <a:rPr lang="en-US" sz="1400" b="1" dirty="0">
                <a:solidFill>
                  <a:schemeClr val="bg1"/>
                </a:solidFill>
                <a:latin typeface="Comic Sans MS" pitchFamily="66" charset="0"/>
              </a:rPr>
              <a:t> VIII </a:t>
            </a:r>
            <a:r>
              <a:rPr lang="ru-RU" sz="1400" b="1" dirty="0">
                <a:solidFill>
                  <a:schemeClr val="bg1"/>
                </a:solidFill>
                <a:latin typeface="Comic Sans MS" pitchFamily="66" charset="0"/>
              </a:rPr>
              <a:t>вида.- М., «Просвещение», 2006 </a:t>
            </a:r>
          </a:p>
          <a:p>
            <a:pPr>
              <a:spcBef>
                <a:spcPct val="50000"/>
              </a:spcBef>
            </a:pPr>
            <a:endParaRPr lang="ru-RU" sz="2400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ru-RU" sz="24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3500430" y="642918"/>
            <a:ext cx="226376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Comic Sans MS" pitchFamily="66" charset="0"/>
              </a:rPr>
              <a:t>Словарные </a:t>
            </a:r>
          </a:p>
          <a:p>
            <a:pPr algn="ctr"/>
            <a:r>
              <a:rPr lang="ru-RU" sz="2800" b="1" dirty="0">
                <a:solidFill>
                  <a:schemeClr val="bg1"/>
                </a:solidFill>
                <a:latin typeface="Comic Sans MS" pitchFamily="66" charset="0"/>
              </a:rPr>
              <a:t>слова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67"/>
          <p:cNvGrpSpPr/>
          <p:nvPr/>
        </p:nvGrpSpPr>
        <p:grpSpPr>
          <a:xfrm>
            <a:off x="1357290" y="357166"/>
            <a:ext cx="6357982" cy="6500834"/>
            <a:chOff x="1785918" y="357166"/>
            <a:chExt cx="5643602" cy="6500834"/>
          </a:xfrm>
        </p:grpSpPr>
        <p:pic>
          <p:nvPicPr>
            <p:cNvPr id="69" name="Picture 6" descr="C:\Users\Админ\Desktop\фото СЕМЬЯ\viewsonic-va916g-black-5ms-5-4.jpg"/>
            <p:cNvPicPr>
              <a:picLocks noChangeAspect="1" noChangeArrowheads="1"/>
            </p:cNvPicPr>
            <p:nvPr/>
          </p:nvPicPr>
          <p:blipFill>
            <a:blip r:embed="rId2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1785918" y="357166"/>
              <a:ext cx="5643602" cy="6500834"/>
            </a:xfrm>
            <a:prstGeom prst="rect">
              <a:avLst/>
            </a:prstGeom>
            <a:noFill/>
          </p:spPr>
        </p:pic>
        <p:sp>
          <p:nvSpPr>
            <p:cNvPr id="70" name="Прямоугольник 69"/>
            <p:cNvSpPr/>
            <p:nvPr/>
          </p:nvSpPr>
          <p:spPr>
            <a:xfrm>
              <a:off x="2071670" y="714356"/>
              <a:ext cx="5072098" cy="42862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Скругленный прямоугольник 2"/>
          <p:cNvSpPr/>
          <p:nvPr/>
        </p:nvSpPr>
        <p:spPr>
          <a:xfrm>
            <a:off x="3213994" y="3571876"/>
            <a:ext cx="1285200" cy="1285884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рёвка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214678" y="3571876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14678" y="3571876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856672" y="2214554"/>
            <a:ext cx="1285200" cy="1285884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зап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д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857356" y="2214554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857356" y="2214554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213994" y="857232"/>
            <a:ext cx="1285200" cy="1285884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к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latin typeface="Comic Sans MS" pitchFamily="66" charset="0"/>
              </a:rPr>
              <a:t>ртон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214678" y="857232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214678" y="85723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571316" y="857232"/>
            <a:ext cx="1285200" cy="1285884"/>
          </a:xfrm>
          <a:prstGeom prst="round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рблюд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572000" y="857232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572000" y="85723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213994" y="2214554"/>
            <a:ext cx="1285200" cy="1285884"/>
          </a:xfrm>
          <a:prstGeom prst="roundRect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кета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214678" y="2214554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214678" y="2214554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4572000" y="2214554"/>
            <a:ext cx="1285200" cy="1285884"/>
          </a:xfrm>
          <a:prstGeom prst="roundRect">
            <a:avLst/>
          </a:prstGeom>
          <a:blipFill>
            <a:blip r:embed="rId9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к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нверт</a:t>
            </a:r>
            <a:endParaRPr lang="ru-R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4572000" y="2214554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4572000" y="2214554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571316" y="3571876"/>
            <a:ext cx="1285200" cy="1285884"/>
          </a:xfrm>
          <a:prstGeom prst="round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рблюд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4572000" y="3571876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4572000" y="3571876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928638" y="2214554"/>
            <a:ext cx="1285200" cy="1285884"/>
          </a:xfrm>
          <a:prstGeom prst="roundRect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кета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929322" y="2214554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5929322" y="2214554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1856672" y="857232"/>
            <a:ext cx="1285200" cy="1285884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рёвка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1857356" y="857232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857356" y="85723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5928638" y="3571876"/>
            <a:ext cx="1285200" cy="1285884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зап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д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5929322" y="3571876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5929322" y="3571876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1856672" y="3571876"/>
            <a:ext cx="1285200" cy="1285884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к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latin typeface="Comic Sans MS" pitchFamily="66" charset="0"/>
              </a:rPr>
              <a:t>ртон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1857356" y="3571876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1857356" y="3571876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5929322" y="857232"/>
            <a:ext cx="1285200" cy="1285884"/>
          </a:xfrm>
          <a:prstGeom prst="roundRect">
            <a:avLst/>
          </a:prstGeom>
          <a:blipFill>
            <a:blip r:embed="rId9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к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нверт</a:t>
            </a:r>
            <a:endParaRPr lang="ru-R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5929322" y="857232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5929322" y="85723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071670" y="0"/>
            <a:ext cx="5089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4.Самый внимательный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Прямоугольник 47">
            <a:hlinkClick r:id="" action="ppaction://hlinkshowjump?jump=endshow"/>
          </p:cNvPr>
          <p:cNvSpPr/>
          <p:nvPr/>
        </p:nvSpPr>
        <p:spPr>
          <a:xfrm>
            <a:off x="6858016" y="6000768"/>
            <a:ext cx="1928826" cy="571504"/>
          </a:xfrm>
          <a:prstGeom prst="rect">
            <a:avLst/>
          </a:prstGeom>
          <a:solidFill>
            <a:srgbClr val="FF0000"/>
          </a:solidFill>
          <a:ln>
            <a:solidFill>
              <a:srgbClr val="EE6D58"/>
            </a:solidFill>
          </a:ln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Завершить показ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19" grpId="0" animBg="1"/>
      <p:bldP spid="19" grpId="1" animBg="1"/>
      <p:bldP spid="20" grpId="0" animBg="1"/>
      <p:bldP spid="20" grpId="1" animBg="1"/>
      <p:bldP spid="51" grpId="0" animBg="1"/>
      <p:bldP spid="51" grpId="1" animBg="1"/>
      <p:bldP spid="52" grpId="0" animBg="1"/>
      <p:bldP spid="52" grpId="1" animBg="1"/>
      <p:bldP spid="43" grpId="0" animBg="1"/>
      <p:bldP spid="43" grpId="1" animBg="1"/>
      <p:bldP spid="44" grpId="0" animBg="1"/>
      <p:bldP spid="44" grpId="1" animBg="1"/>
      <p:bldP spid="46" grpId="0" animBg="1"/>
      <p:bldP spid="46" grpId="1" animBg="1"/>
      <p:bldP spid="54" grpId="0" animBg="1"/>
      <p:bldP spid="54" grpId="1" animBg="1"/>
      <p:bldP spid="65" grpId="0" animBg="1"/>
      <p:bldP spid="65" grpId="1" animBg="1"/>
      <p:bldP spid="66" grpId="0" animBg="1"/>
      <p:bldP spid="66" grpId="1" animBg="1"/>
      <p:bldP spid="47" grpId="0" animBg="1"/>
      <p:bldP spid="47" grpId="1" animBg="1"/>
      <p:bldP spid="68" grpId="0" animBg="1"/>
      <p:bldP spid="68" grpId="1" animBg="1"/>
      <p:bldP spid="72" grpId="0" animBg="1"/>
      <p:bldP spid="72" grpId="1" animBg="1"/>
      <p:bldP spid="73" grpId="0" animBg="1"/>
      <p:bldP spid="73" grpId="1" animBg="1"/>
      <p:bldP spid="75" grpId="0" animBg="1"/>
      <p:bldP spid="75" grpId="1" animBg="1"/>
      <p:bldP spid="76" grpId="0" animBg="1"/>
      <p:bldP spid="76" grpId="1" animBg="1"/>
      <p:bldP spid="78" grpId="0" animBg="1"/>
      <p:bldP spid="78" grpId="1" animBg="1"/>
      <p:bldP spid="79" grpId="0" animBg="1"/>
      <p:bldP spid="79" grpId="1" animBg="1"/>
      <p:bldP spid="81" grpId="0" animBg="1"/>
      <p:bldP spid="81" grpId="1" animBg="1"/>
      <p:bldP spid="82" grpId="0" animBg="1"/>
      <p:bldP spid="82" grpId="1" animBg="1"/>
      <p:bldP spid="84" grpId="0" animBg="1"/>
      <p:bldP spid="84" grpId="1" animBg="1"/>
      <p:bldP spid="85" grpId="0" animBg="1"/>
      <p:bldP spid="8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57200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 smtClean="0">
                <a:hlinkClick r:id="rId2"/>
              </a:rPr>
              <a:t>http://mod.gov.kz/mod-ru/index.php?option=com_content&amp;view=article&amp;id=237&amp;Itemid=184&amp;lang=ru</a:t>
            </a:r>
            <a:r>
              <a:rPr lang="ru-RU" dirty="0" smtClean="0"/>
              <a:t> - матрос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71448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http://forum.materinstvo.ru/lofiversion/index.php/t526294</a:t>
            </a:r>
            <a:r>
              <a:rPr lang="ru-RU" dirty="0" smtClean="0"/>
              <a:t> -космос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00024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http://1space1.ucoz.ru/index/kak_risovat_raketu/0-32</a:t>
            </a:r>
            <a:r>
              <a:rPr lang="ru-RU" dirty="0" smtClean="0"/>
              <a:t> - ракета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285992"/>
            <a:ext cx="857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http://www.24open.ru/nastyac13/blog/?gotodate=2010-10-12</a:t>
            </a:r>
            <a:r>
              <a:rPr lang="ru-RU" dirty="0" smtClean="0"/>
              <a:t> - болото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257174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http://www.streemchoes.tk/unichel-katalog-obuvi/mattino-obuv-katalog-tufli.html</a:t>
            </a:r>
            <a:r>
              <a:rPr lang="ru-RU" dirty="0" smtClean="0"/>
              <a:t> - ботинки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2857496"/>
            <a:ext cx="8643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http://www.dietaonline.ru/community/post.php?topic_id=25610&amp;page=8</a:t>
            </a:r>
            <a:r>
              <a:rPr lang="ru-RU" dirty="0" smtClean="0"/>
              <a:t> – творог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314324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http://www.inkart.net/illustration/wildlife/bactrian_camel/</a:t>
            </a:r>
            <a:r>
              <a:rPr lang="ru-RU" dirty="0" smtClean="0"/>
              <a:t> - верблюд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4290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9"/>
              </a:rPr>
              <a:t>http://glistof.net/publ/goroda_i_strany/sejshely_sejshelskie_ostrova_foto/16-1-0-805</a:t>
            </a:r>
            <a:r>
              <a:rPr lang="ru-RU" dirty="0" smtClean="0"/>
              <a:t> - остров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3714752"/>
            <a:ext cx="4583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0"/>
              </a:rPr>
              <a:t>http://www.xrest.ru/original/66830/</a:t>
            </a:r>
            <a:r>
              <a:rPr lang="ru-RU" dirty="0" smtClean="0"/>
              <a:t> - столица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4000504"/>
            <a:ext cx="5309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1"/>
              </a:rPr>
              <a:t>http://www.pravda34.info/news/28-08-2009</a:t>
            </a:r>
            <a:r>
              <a:rPr lang="ru-RU" dirty="0" smtClean="0"/>
              <a:t> - охрана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4286256"/>
            <a:ext cx="5443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2"/>
              </a:rPr>
              <a:t>http://mistergid.ru/lastnews/page/2170/</a:t>
            </a:r>
            <a:r>
              <a:rPr lang="ru-RU" dirty="0" smtClean="0"/>
              <a:t> - физкультура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0" y="114298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3"/>
              </a:rPr>
              <a:t>http://spbjobhan.maykaspbmsk.us.to/catalog-avtoservis/</a:t>
            </a:r>
            <a:r>
              <a:rPr lang="ru-RU" dirty="0" smtClean="0"/>
              <a:t> - рукопожатие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572008"/>
            <a:ext cx="4815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4"/>
              </a:rPr>
              <a:t>http://sobiray.at.ua/forum/22-208-1</a:t>
            </a:r>
            <a:r>
              <a:rPr lang="ru-RU" dirty="0" smtClean="0"/>
              <a:t> - коллекция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142873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5"/>
              </a:rPr>
              <a:t>http://priroda-foto.ru/kartinki-priroda-osen.html</a:t>
            </a:r>
            <a:r>
              <a:rPr lang="ru-RU" dirty="0" smtClean="0"/>
              <a:t> - природа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285728"/>
            <a:ext cx="4950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16"/>
              </a:rPr>
              <a:t>http://vse-skazki.ru/indiyskie?start=15</a:t>
            </a:r>
            <a:r>
              <a:rPr lang="ru-RU" dirty="0" smtClean="0"/>
              <a:t> – охота рис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0" y="57148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7"/>
              </a:rPr>
              <a:t>http://klimovsk.kvartirniy-vopros.ru/section_view750_page1.html</a:t>
            </a:r>
            <a:r>
              <a:rPr lang="ru-RU" dirty="0" smtClean="0"/>
              <a:t> - инструмент строительный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0" y="85723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8"/>
              </a:rPr>
              <a:t>http://puzyriki.ru/katalog?mode=product&amp;product_id=144728603</a:t>
            </a:r>
            <a:r>
              <a:rPr lang="ru-RU" dirty="0" smtClean="0"/>
              <a:t> – инструмент медицинский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3571868" y="0"/>
            <a:ext cx="1440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Источники:</a:t>
            </a:r>
            <a:endParaRPr lang="ru-RU" sz="2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0" y="542926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19"/>
              </a:rPr>
              <a:t>http://www.brightminds.co.uk/childrens-toys/build-it-toys/workbench.htm</a:t>
            </a:r>
            <a:r>
              <a:rPr lang="ru-RU" dirty="0" smtClean="0"/>
              <a:t> - верстак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5786454"/>
            <a:ext cx="6039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0"/>
              </a:rPr>
              <a:t>http://www.vsetv.com/tvevent_1323.html</a:t>
            </a:r>
            <a:r>
              <a:rPr lang="ru-RU" dirty="0" smtClean="0"/>
              <a:t> - логотип «Радуга»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607220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hlinkClick r:id="rId21"/>
              </a:rPr>
              <a:t>http://www.c-net23.ru/komplect_raduga_tv_krasnodar.html</a:t>
            </a:r>
            <a:r>
              <a:rPr lang="ru-RU" dirty="0" smtClean="0"/>
              <a:t> - телеканал «Зоопарк»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hlinkClick r:id="rId22"/>
              </a:rPr>
              <a:t>http://www.proff-diar.com/tags/PSD+</a:t>
            </a:r>
            <a:r>
              <a:rPr lang="ru-RU" dirty="0" err="1" smtClean="0">
                <a:hlinkClick r:id="rId22"/>
              </a:rPr>
              <a:t>исходник</a:t>
            </a:r>
            <a:r>
              <a:rPr lang="ru-RU" dirty="0" smtClean="0">
                <a:hlinkClick r:id="rId22"/>
              </a:rPr>
              <a:t>/</a:t>
            </a:r>
            <a:r>
              <a:rPr lang="en-US" dirty="0" smtClean="0">
                <a:hlinkClick r:id="rId22"/>
              </a:rPr>
              <a:t>page/4/</a:t>
            </a:r>
            <a:r>
              <a:rPr lang="ru-RU" dirty="0" smtClean="0"/>
              <a:t> - фон музыка дождя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7620" y="285728"/>
            <a:ext cx="1291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357298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http://karat773.ru/rubric/1499665/profile/page10.html</a:t>
            </a:r>
            <a:r>
              <a:rPr lang="ru-RU" dirty="0" smtClean="0"/>
              <a:t> - фон (осенний лист)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785794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 smtClean="0">
                <a:hlinkClick r:id="rId3"/>
              </a:rPr>
              <a:t>http://pda.privet.ru/post/105738634</a:t>
            </a:r>
            <a:r>
              <a:rPr lang="ru-RU" dirty="0" smtClean="0"/>
              <a:t> - фон (осенний дождь)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628800"/>
            <a:ext cx="8023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www.motto.net.ua</a:t>
            </a:r>
            <a:r>
              <a:rPr lang="ru-RU" dirty="0" smtClean="0"/>
              <a:t> – фоны сиреневый, синий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785918" y="357166"/>
            <a:ext cx="5643602" cy="6500834"/>
            <a:chOff x="1785918" y="357166"/>
            <a:chExt cx="5643602" cy="6500834"/>
          </a:xfrm>
        </p:grpSpPr>
        <p:pic>
          <p:nvPicPr>
            <p:cNvPr id="7" name="Picture 6" descr="C:\Users\Админ\Desktop\фото СЕМЬЯ\viewsonic-va916g-black-5ms-5-4.jpg"/>
            <p:cNvPicPr>
              <a:picLocks noChangeAspect="1" noChangeArrowheads="1"/>
            </p:cNvPicPr>
            <p:nvPr/>
          </p:nvPicPr>
          <p:blipFill>
            <a:blip r:embed="rId2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1785918" y="357166"/>
              <a:ext cx="5643602" cy="6500834"/>
            </a:xfrm>
            <a:prstGeom prst="rect">
              <a:avLst/>
            </a:prstGeom>
            <a:noFill/>
          </p:spPr>
        </p:pic>
        <p:sp>
          <p:nvSpPr>
            <p:cNvPr id="8" name="Прямоугольник 7"/>
            <p:cNvSpPr/>
            <p:nvPr/>
          </p:nvSpPr>
          <p:spPr>
            <a:xfrm>
              <a:off x="2071670" y="714356"/>
              <a:ext cx="5072098" cy="42862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143108" y="785794"/>
            <a:ext cx="492922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/>
              <a:t>     В данной работе использован шаблон Г.О. </a:t>
            </a:r>
            <a:r>
              <a:rPr lang="ru-RU" sz="1400" dirty="0" err="1" smtClean="0"/>
              <a:t>Аствацатурова</a:t>
            </a:r>
            <a:r>
              <a:rPr lang="ru-RU" sz="1400" dirty="0" smtClean="0"/>
              <a:t>. Анимированный вариант </a:t>
            </a:r>
            <a:r>
              <a:rPr lang="ru-RU" sz="1400" dirty="0" err="1" smtClean="0"/>
              <a:t>сорбонки</a:t>
            </a:r>
            <a:r>
              <a:rPr lang="ru-RU" sz="1400" dirty="0" smtClean="0"/>
              <a:t> поможет сделать </a:t>
            </a:r>
            <a:r>
              <a:rPr lang="ru-RU" sz="1400" dirty="0" smtClean="0"/>
              <a:t>процесс </a:t>
            </a:r>
            <a:r>
              <a:rPr lang="ru-RU" sz="1400" dirty="0" smtClean="0"/>
              <a:t>запоминания </a:t>
            </a:r>
            <a:r>
              <a:rPr lang="ru-RU" sz="1400" dirty="0" smtClean="0"/>
              <a:t> правописания словарных слов более </a:t>
            </a:r>
            <a:r>
              <a:rPr lang="ru-RU" sz="1400" dirty="0" smtClean="0"/>
              <a:t>у</a:t>
            </a:r>
            <a:r>
              <a:rPr lang="ru-RU" sz="1400" dirty="0" smtClean="0"/>
              <a:t>влекательным </a:t>
            </a:r>
            <a:r>
              <a:rPr lang="ru-RU" sz="1400" dirty="0" smtClean="0"/>
              <a:t>и разнообразным.</a:t>
            </a:r>
          </a:p>
          <a:p>
            <a:pPr algn="just"/>
            <a:r>
              <a:rPr lang="ru-RU" sz="1400" dirty="0" smtClean="0"/>
              <a:t>     Данный прием педагогической техники предназначен для заучивания словарных слов, отработки навыка правописания словарных слов. </a:t>
            </a:r>
          </a:p>
          <a:p>
            <a:pPr algn="just"/>
            <a:r>
              <a:rPr lang="ru-RU" sz="1400" dirty="0" smtClean="0"/>
              <a:t>     На экране </a:t>
            </a:r>
            <a:r>
              <a:rPr lang="ru-RU" sz="1400" dirty="0" smtClean="0"/>
              <a:t>–карточки со словарными словами. </a:t>
            </a:r>
            <a:r>
              <a:rPr lang="ru-RU" sz="1400" dirty="0" smtClean="0"/>
              <a:t>Щ</a:t>
            </a:r>
            <a:r>
              <a:rPr lang="ru-RU" sz="1400" dirty="0" smtClean="0"/>
              <a:t>елкнув </a:t>
            </a:r>
            <a:r>
              <a:rPr lang="ru-RU" sz="1400" dirty="0" smtClean="0"/>
              <a:t>левой кнопкой мыши по </a:t>
            </a:r>
            <a:r>
              <a:rPr lang="ru-RU" sz="1400" dirty="0" smtClean="0"/>
              <a:t>карточке, она переворачивается, повторный щелчок – снова закрывается. Обучающиеся должны запомнить местонахождение предмета, изображенного на карточке, и найти ему пару. Выигрывает тот, кто за меньшее количество ходов нашёл все пары. Далее обучающиеся работают со словарными словами, выполняя задания на усмотрение учителя.</a:t>
            </a:r>
            <a:endParaRPr lang="ru-RU" sz="1400" dirty="0" smtClean="0"/>
          </a:p>
          <a:p>
            <a:pPr algn="just"/>
            <a:r>
              <a:rPr lang="ru-RU" sz="1400" dirty="0" smtClean="0"/>
              <a:t>И</a:t>
            </a:r>
            <a:r>
              <a:rPr lang="ru-RU" sz="1400" dirty="0" smtClean="0"/>
              <a:t>гра </a:t>
            </a:r>
            <a:r>
              <a:rPr lang="ru-RU" sz="1400" dirty="0" smtClean="0"/>
              <a:t>«Самый внимательный», тренирует память, внимание, формирует пространственную ориентацию.</a:t>
            </a:r>
          </a:p>
          <a:p>
            <a:pPr algn="just"/>
            <a:r>
              <a:rPr lang="ru-RU" sz="1600" dirty="0" smtClean="0"/>
              <a:t>     </a:t>
            </a:r>
          </a:p>
          <a:p>
            <a:pPr algn="just"/>
            <a:r>
              <a:rPr lang="ru-RU" sz="1600" dirty="0" smtClean="0"/>
              <a:t>     </a:t>
            </a:r>
          </a:p>
          <a:p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Группа 21"/>
          <p:cNvGrpSpPr/>
          <p:nvPr/>
        </p:nvGrpSpPr>
        <p:grpSpPr>
          <a:xfrm>
            <a:off x="2214546" y="1142984"/>
            <a:ext cx="4857784" cy="4857784"/>
            <a:chOff x="1785918" y="357166"/>
            <a:chExt cx="5643602" cy="6500834"/>
          </a:xfrm>
        </p:grpSpPr>
        <p:pic>
          <p:nvPicPr>
            <p:cNvPr id="23" name="Picture 6" descr="C:\Users\Админ\Desktop\фото СЕМЬЯ\viewsonic-va916g-black-5ms-5-4.jpg"/>
            <p:cNvPicPr>
              <a:picLocks noChangeAspect="1" noChangeArrowheads="1"/>
            </p:cNvPicPr>
            <p:nvPr/>
          </p:nvPicPr>
          <p:blipFill>
            <a:blip r:embed="rId2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1785918" y="357166"/>
              <a:ext cx="5643602" cy="6500834"/>
            </a:xfrm>
            <a:prstGeom prst="rect">
              <a:avLst/>
            </a:prstGeom>
            <a:noFill/>
          </p:spPr>
        </p:pic>
        <p:sp>
          <p:nvSpPr>
            <p:cNvPr id="24" name="Прямоугольник 23"/>
            <p:cNvSpPr/>
            <p:nvPr/>
          </p:nvSpPr>
          <p:spPr>
            <a:xfrm>
              <a:off x="2071670" y="714356"/>
              <a:ext cx="5072098" cy="42862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Скругленный прямоугольник 2"/>
          <p:cNvSpPr/>
          <p:nvPr/>
        </p:nvSpPr>
        <p:spPr>
          <a:xfrm>
            <a:off x="3999812" y="1714488"/>
            <a:ext cx="1285200" cy="1285884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FF86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кета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000496" y="1714488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FF86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071934" y="1714488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57134" y="1714488"/>
            <a:ext cx="1285200" cy="1285884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FF86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рстак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357818" y="1714488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FF86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86380" y="1785926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642490" y="1714488"/>
            <a:ext cx="1285200" cy="1285884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FF86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latin typeface="Comic Sans MS" pitchFamily="66" charset="0"/>
              </a:rPr>
              <a:t>б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тинки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2643174" y="1714488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FF86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571736" y="1643050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642490" y="3071810"/>
            <a:ext cx="1285200" cy="1285884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FF86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кета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643174" y="3071810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FF86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714612" y="3071810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357134" y="3071810"/>
            <a:ext cx="1285200" cy="1285884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FF86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latin typeface="Comic Sans MS" pitchFamily="66" charset="0"/>
              </a:rPr>
              <a:t>б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тинки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357818" y="3071810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FF86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429256" y="3071810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999812" y="3071810"/>
            <a:ext cx="1285200" cy="1285884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FF86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рстак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4000496" y="3071810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FF8633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071934" y="3071810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00232" y="0"/>
            <a:ext cx="5224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Самый внимательный</a:t>
            </a:r>
            <a:endParaRPr lang="ru-RU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19" grpId="0" animBg="1"/>
      <p:bldP spid="19" grpId="1" animBg="1"/>
      <p:bldP spid="20" grpId="0" animBg="1"/>
      <p:bldP spid="20" grpId="1" animBg="1"/>
      <p:bldP spid="51" grpId="0" animBg="1"/>
      <p:bldP spid="51" grpId="1" animBg="1"/>
      <p:bldP spid="52" grpId="0" animBg="1"/>
      <p:bldP spid="52" grpId="1" animBg="1"/>
      <p:bldP spid="46" grpId="0" animBg="1"/>
      <p:bldP spid="46" grpId="1" animBg="1"/>
      <p:bldP spid="54" grpId="0" animBg="1"/>
      <p:bldP spid="54" grpId="1" animBg="1"/>
      <p:bldP spid="59" grpId="0" animBg="1"/>
      <p:bldP spid="59" grpId="1" animBg="1"/>
      <p:bldP spid="60" grpId="0" animBg="1"/>
      <p:bldP spid="60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21"/>
          <p:cNvGrpSpPr/>
          <p:nvPr/>
        </p:nvGrpSpPr>
        <p:grpSpPr>
          <a:xfrm>
            <a:off x="2214546" y="1142984"/>
            <a:ext cx="4857784" cy="4857784"/>
            <a:chOff x="1785918" y="357166"/>
            <a:chExt cx="5643602" cy="6500834"/>
          </a:xfrm>
        </p:grpSpPr>
        <p:pic>
          <p:nvPicPr>
            <p:cNvPr id="23" name="Picture 6" descr="C:\Users\Админ\Desktop\фото СЕМЬЯ\viewsonic-va916g-black-5ms-5-4.jpg"/>
            <p:cNvPicPr>
              <a:picLocks noChangeAspect="1" noChangeArrowheads="1"/>
            </p:cNvPicPr>
            <p:nvPr/>
          </p:nvPicPr>
          <p:blipFill>
            <a:blip r:embed="rId2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1785918" y="357166"/>
              <a:ext cx="5643602" cy="6500834"/>
            </a:xfrm>
            <a:prstGeom prst="rect">
              <a:avLst/>
            </a:prstGeom>
            <a:noFill/>
          </p:spPr>
        </p:pic>
        <p:sp>
          <p:nvSpPr>
            <p:cNvPr id="24" name="Прямоугольник 23"/>
            <p:cNvSpPr/>
            <p:nvPr/>
          </p:nvSpPr>
          <p:spPr>
            <a:xfrm>
              <a:off x="2071670" y="714356"/>
              <a:ext cx="5072098" cy="42862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Скругленный прямоугольник 2"/>
          <p:cNvSpPr/>
          <p:nvPr/>
        </p:nvSpPr>
        <p:spPr>
          <a:xfrm>
            <a:off x="2642490" y="3071810"/>
            <a:ext cx="1285200" cy="1285884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кета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643174" y="3071810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43174" y="3071810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999812" y="3071810"/>
            <a:ext cx="1285200" cy="1285884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рстак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000496" y="3071810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000496" y="3071810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357134" y="1714488"/>
            <a:ext cx="1285200" cy="1285884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latin typeface="Comic Sans MS" pitchFamily="66" charset="0"/>
              </a:rPr>
              <a:t>б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тинки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357818" y="1714488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357818" y="1643050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357134" y="3071810"/>
            <a:ext cx="1285200" cy="1285884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кета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5357818" y="3071810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429256" y="3071810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999812" y="1714488"/>
            <a:ext cx="1285200" cy="1285884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latin typeface="Comic Sans MS" pitchFamily="66" charset="0"/>
              </a:rPr>
              <a:t>б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тинки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000496" y="1714488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000496" y="1643050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642490" y="1714488"/>
            <a:ext cx="1285200" cy="1285884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рстак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643174" y="1714488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2643174" y="1714488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00232" y="0"/>
            <a:ext cx="5224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Самый внимательный</a:t>
            </a:r>
            <a:endParaRPr lang="ru-RU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Прямоугольник 25">
            <a:hlinkClick r:id="" action="ppaction://hlinkshowjump?jump=endshow"/>
          </p:cNvPr>
          <p:cNvSpPr/>
          <p:nvPr/>
        </p:nvSpPr>
        <p:spPr>
          <a:xfrm>
            <a:off x="6858016" y="6000768"/>
            <a:ext cx="1928826" cy="57150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9900"/>
                </a:solidFill>
              </a:rPr>
              <a:t>Завершить показ</a:t>
            </a:r>
            <a:endParaRPr lang="ru-RU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19" grpId="0" animBg="1"/>
      <p:bldP spid="19" grpId="1" animBg="1"/>
      <p:bldP spid="20" grpId="0" animBg="1"/>
      <p:bldP spid="20" grpId="1" animBg="1"/>
      <p:bldP spid="51" grpId="0" animBg="1"/>
      <p:bldP spid="51" grpId="1" animBg="1"/>
      <p:bldP spid="52" grpId="0" animBg="1"/>
      <p:bldP spid="52" grpId="1" animBg="1"/>
      <p:bldP spid="46" grpId="0" animBg="1"/>
      <p:bldP spid="46" grpId="1" animBg="1"/>
      <p:bldP spid="54" grpId="0" animBg="1"/>
      <p:bldP spid="54" grpId="1" animBg="1"/>
      <p:bldP spid="59" grpId="0" animBg="1"/>
      <p:bldP spid="59" grpId="1" animBg="1"/>
      <p:bldP spid="60" grpId="0" animBg="1"/>
      <p:bldP spid="60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21"/>
          <p:cNvGrpSpPr/>
          <p:nvPr/>
        </p:nvGrpSpPr>
        <p:grpSpPr>
          <a:xfrm>
            <a:off x="2214546" y="1142984"/>
            <a:ext cx="4857784" cy="4857784"/>
            <a:chOff x="1785918" y="357166"/>
            <a:chExt cx="5643602" cy="6500834"/>
          </a:xfrm>
        </p:grpSpPr>
        <p:pic>
          <p:nvPicPr>
            <p:cNvPr id="23" name="Picture 6" descr="C:\Users\Админ\Desktop\фото СЕМЬЯ\viewsonic-va916g-black-5ms-5-4.jpg"/>
            <p:cNvPicPr>
              <a:picLocks noChangeAspect="1" noChangeArrowheads="1"/>
            </p:cNvPicPr>
            <p:nvPr/>
          </p:nvPicPr>
          <p:blipFill>
            <a:blip r:embed="rId2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1785918" y="357166"/>
              <a:ext cx="5643602" cy="6500834"/>
            </a:xfrm>
            <a:prstGeom prst="rect">
              <a:avLst/>
            </a:prstGeom>
            <a:noFill/>
          </p:spPr>
        </p:pic>
        <p:sp>
          <p:nvSpPr>
            <p:cNvPr id="24" name="Прямоугольник 23"/>
            <p:cNvSpPr/>
            <p:nvPr/>
          </p:nvSpPr>
          <p:spPr>
            <a:xfrm>
              <a:off x="2071670" y="714356"/>
              <a:ext cx="5072098" cy="42862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Скругленный прямоугольник 2"/>
          <p:cNvSpPr/>
          <p:nvPr/>
        </p:nvSpPr>
        <p:spPr>
          <a:xfrm>
            <a:off x="3999812" y="1714488"/>
            <a:ext cx="1285200" cy="1285884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3737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кета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000496" y="1714488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7171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000496" y="1714488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57134" y="1714488"/>
            <a:ext cx="1285200" cy="1285884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4B4B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рстак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357818" y="1714488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4B4B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86380" y="1714488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7" name="Прямоугольник 46">
            <a:hlinkClick r:id="" action="ppaction://hlinkshowjump?jump=endshow"/>
          </p:cNvPr>
          <p:cNvSpPr/>
          <p:nvPr/>
        </p:nvSpPr>
        <p:spPr>
          <a:xfrm>
            <a:off x="6858016" y="6000768"/>
            <a:ext cx="1928826" cy="571504"/>
          </a:xfrm>
          <a:prstGeom prst="rect">
            <a:avLst/>
          </a:prstGeom>
          <a:solidFill>
            <a:srgbClr val="7171FF"/>
          </a:solidFill>
          <a:ln>
            <a:solidFill>
              <a:srgbClr val="3737FF"/>
            </a:solidFill>
          </a:ln>
          <a:scene3d>
            <a:camera prst="orthographicFront"/>
            <a:lightRig rig="threePt" dir="t"/>
          </a:scene3d>
          <a:sp3d contourW="12700">
            <a:contourClr>
              <a:srgbClr val="4B4B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Завершить показ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642490" y="1714488"/>
            <a:ext cx="1285200" cy="1285884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3737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latin typeface="Comic Sans MS" pitchFamily="66" charset="0"/>
              </a:rPr>
              <a:t>б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тинки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2643174" y="1714488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4B4B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643174" y="1714488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642490" y="3071810"/>
            <a:ext cx="1285200" cy="1285884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3737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кета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643174" y="3071810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3737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643174" y="3071810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357134" y="3071810"/>
            <a:ext cx="1285200" cy="1285884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4B4B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latin typeface="Comic Sans MS" pitchFamily="66" charset="0"/>
              </a:rPr>
              <a:t>б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тинки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5357818" y="3071810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3737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5429256" y="3071810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999812" y="3071810"/>
            <a:ext cx="1285200" cy="1285884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3737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рстак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4000496" y="3071810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4B4B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071934" y="3071810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00232" y="0"/>
            <a:ext cx="5707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Comic Sans MS" pitchFamily="66" charset="0"/>
              </a:rPr>
              <a:t>1.Самый внимательный</a:t>
            </a:r>
            <a:endParaRPr lang="ru-RU" sz="36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19" grpId="0" animBg="1"/>
      <p:bldP spid="19" grpId="1" animBg="1"/>
      <p:bldP spid="20" grpId="0" animBg="1"/>
      <p:bldP spid="20" grpId="1" animBg="1"/>
      <p:bldP spid="51" grpId="0" animBg="1"/>
      <p:bldP spid="51" grpId="1" animBg="1"/>
      <p:bldP spid="52" grpId="0" animBg="1"/>
      <p:bldP spid="52" grpId="1" animBg="1"/>
      <p:bldP spid="46" grpId="0" animBg="1"/>
      <p:bldP spid="46" grpId="1" animBg="1"/>
      <p:bldP spid="54" grpId="0" animBg="1"/>
      <p:bldP spid="54" grpId="1" animBg="1"/>
      <p:bldP spid="59" grpId="0" animBg="1"/>
      <p:bldP spid="59" grpId="1" animBg="1"/>
      <p:bldP spid="60" grpId="0" animBg="1"/>
      <p:bldP spid="60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21"/>
          <p:cNvGrpSpPr/>
          <p:nvPr/>
        </p:nvGrpSpPr>
        <p:grpSpPr>
          <a:xfrm>
            <a:off x="2214546" y="1142984"/>
            <a:ext cx="4857784" cy="4857784"/>
            <a:chOff x="1785918" y="357166"/>
            <a:chExt cx="5643602" cy="6500834"/>
          </a:xfrm>
        </p:grpSpPr>
        <p:pic>
          <p:nvPicPr>
            <p:cNvPr id="23" name="Picture 6" descr="C:\Users\Админ\Desktop\фото СЕМЬЯ\viewsonic-va916g-black-5ms-5-4.jpg"/>
            <p:cNvPicPr>
              <a:picLocks noChangeAspect="1" noChangeArrowheads="1"/>
            </p:cNvPicPr>
            <p:nvPr/>
          </p:nvPicPr>
          <p:blipFill>
            <a:blip r:embed="rId2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1785918" y="357166"/>
              <a:ext cx="5643602" cy="6500834"/>
            </a:xfrm>
            <a:prstGeom prst="rect">
              <a:avLst/>
            </a:prstGeom>
            <a:noFill/>
          </p:spPr>
        </p:pic>
        <p:sp>
          <p:nvSpPr>
            <p:cNvPr id="24" name="Прямоугольник 23"/>
            <p:cNvSpPr/>
            <p:nvPr/>
          </p:nvSpPr>
          <p:spPr>
            <a:xfrm>
              <a:off x="2071670" y="714356"/>
              <a:ext cx="5072098" cy="42862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Скругленный прямоугольник 2"/>
          <p:cNvSpPr/>
          <p:nvPr/>
        </p:nvSpPr>
        <p:spPr>
          <a:xfrm>
            <a:off x="2642490" y="3071810"/>
            <a:ext cx="1285200" cy="1285884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7171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кета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643174" y="3071810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4B4B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71736" y="3071810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999812" y="3071810"/>
            <a:ext cx="1285200" cy="1285884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7171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рстак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000496" y="3071810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4B4B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29058" y="3071810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357134" y="1714488"/>
            <a:ext cx="1285200" cy="1285884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7171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latin typeface="Comic Sans MS" pitchFamily="66" charset="0"/>
              </a:rPr>
              <a:t>б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тинки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357818" y="1714488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4B4B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286380" y="1714488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357134" y="3071810"/>
            <a:ext cx="1285200" cy="1285884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7171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кета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5357818" y="3071810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4B4B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5357818" y="3071810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999812" y="1714488"/>
            <a:ext cx="1285200" cy="1285884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7171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latin typeface="Comic Sans MS" pitchFamily="66" charset="0"/>
              </a:rPr>
              <a:t>б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тинки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000496" y="1714488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3737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4000496" y="1714488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642490" y="1714488"/>
            <a:ext cx="1285200" cy="1285884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7171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рстак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643174" y="1714488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4B4B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2643174" y="1643050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00232" y="0"/>
            <a:ext cx="5707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CC"/>
                </a:solidFill>
                <a:latin typeface="Comic Sans MS" pitchFamily="66" charset="0"/>
              </a:rPr>
              <a:t>2.Самый внимательный</a:t>
            </a:r>
            <a:endParaRPr lang="ru-RU" sz="3600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5" name="Прямоугольник 24">
            <a:hlinkClick r:id="" action="ppaction://hlinkshowjump?jump=endshow"/>
          </p:cNvPr>
          <p:cNvSpPr/>
          <p:nvPr/>
        </p:nvSpPr>
        <p:spPr>
          <a:xfrm>
            <a:off x="7010416" y="6153168"/>
            <a:ext cx="1928826" cy="571504"/>
          </a:xfrm>
          <a:prstGeom prst="rect">
            <a:avLst/>
          </a:prstGeom>
          <a:solidFill>
            <a:srgbClr val="7171FF"/>
          </a:solidFill>
          <a:ln>
            <a:solidFill>
              <a:srgbClr val="3737FF"/>
            </a:solidFill>
          </a:ln>
          <a:scene3d>
            <a:camera prst="orthographicFront"/>
            <a:lightRig rig="threePt" dir="t"/>
          </a:scene3d>
          <a:sp3d contourW="12700">
            <a:contourClr>
              <a:srgbClr val="4B4B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Завершить показ</a:t>
            </a:r>
            <a:endParaRPr lang="ru-RU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19" grpId="0" animBg="1"/>
      <p:bldP spid="19" grpId="1" animBg="1"/>
      <p:bldP spid="20" grpId="0" animBg="1"/>
      <p:bldP spid="20" grpId="1" animBg="1"/>
      <p:bldP spid="51" grpId="0" animBg="1"/>
      <p:bldP spid="51" grpId="1" animBg="1"/>
      <p:bldP spid="52" grpId="0" animBg="1"/>
      <p:bldP spid="52" grpId="1" animBg="1"/>
      <p:bldP spid="46" grpId="0" animBg="1"/>
      <p:bldP spid="46" grpId="1" animBg="1"/>
      <p:bldP spid="54" grpId="0" animBg="1"/>
      <p:bldP spid="54" grpId="1" animBg="1"/>
      <p:bldP spid="59" grpId="0" animBg="1"/>
      <p:bldP spid="59" grpId="1" animBg="1"/>
      <p:bldP spid="60" grpId="0" animBg="1"/>
      <p:bldP spid="60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Группа 67"/>
          <p:cNvGrpSpPr/>
          <p:nvPr/>
        </p:nvGrpSpPr>
        <p:grpSpPr>
          <a:xfrm>
            <a:off x="1357290" y="357166"/>
            <a:ext cx="6357982" cy="6500834"/>
            <a:chOff x="1785918" y="357166"/>
            <a:chExt cx="5643602" cy="6500834"/>
          </a:xfrm>
        </p:grpSpPr>
        <p:pic>
          <p:nvPicPr>
            <p:cNvPr id="69" name="Picture 6" descr="C:\Users\Админ\Desktop\фото СЕМЬЯ\viewsonic-va916g-black-5ms-5-4.jpg"/>
            <p:cNvPicPr>
              <a:picLocks noChangeAspect="1" noChangeArrowheads="1"/>
            </p:cNvPicPr>
            <p:nvPr/>
          </p:nvPicPr>
          <p:blipFill>
            <a:blip r:embed="rId2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1785918" y="357166"/>
              <a:ext cx="5643602" cy="6500834"/>
            </a:xfrm>
            <a:prstGeom prst="rect">
              <a:avLst/>
            </a:prstGeom>
            <a:noFill/>
          </p:spPr>
        </p:pic>
        <p:sp>
          <p:nvSpPr>
            <p:cNvPr id="70" name="Прямоугольник 69"/>
            <p:cNvSpPr/>
            <p:nvPr/>
          </p:nvSpPr>
          <p:spPr>
            <a:xfrm>
              <a:off x="2071670" y="714356"/>
              <a:ext cx="5072098" cy="42862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Скругленный прямоугольник 2"/>
          <p:cNvSpPr/>
          <p:nvPr/>
        </p:nvSpPr>
        <p:spPr>
          <a:xfrm>
            <a:off x="4571316" y="857232"/>
            <a:ext cx="1285200" cy="1285884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кета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572000" y="857232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3438" y="85723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14678" y="3571876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ст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лица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14678" y="3571876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14678" y="3571876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928638" y="857232"/>
            <a:ext cx="1285200" cy="1285884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рстак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929322" y="857232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929322" y="85723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5929322" y="2214554"/>
            <a:ext cx="1285200" cy="1285884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б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лото</a:t>
            </a:r>
            <a:endParaRPr lang="ru-R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5929322" y="2214554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000760" y="2214554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5928638" y="3571876"/>
            <a:ext cx="1285200" cy="1285884"/>
          </a:xfrm>
          <a:prstGeom prst="round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рблюд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929322" y="3571876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857884" y="3571876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213994" y="857232"/>
            <a:ext cx="1285200" cy="1285884"/>
          </a:xfrm>
          <a:prstGeom prst="roundRect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latin typeface="Comic Sans MS" pitchFamily="66" charset="0"/>
              </a:rPr>
              <a:t>б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тинки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214678" y="857232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214678" y="85723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856672" y="2214554"/>
            <a:ext cx="1285200" cy="1285884"/>
          </a:xfrm>
          <a:prstGeom prst="round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рблюд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857356" y="2214554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785918" y="2214554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213994" y="2214554"/>
            <a:ext cx="1285200" cy="1285884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кета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214678" y="2214554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286116" y="2214554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572000" y="2214554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ст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лица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572000" y="2214554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572000" y="2214554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1856672" y="3571876"/>
            <a:ext cx="1285200" cy="1285884"/>
          </a:xfrm>
          <a:prstGeom prst="roundRect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latin typeface="Comic Sans MS" pitchFamily="66" charset="0"/>
              </a:rPr>
              <a:t>б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тинки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857356" y="3571876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1857356" y="3571876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4571316" y="3571876"/>
            <a:ext cx="1285200" cy="1285884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рстак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4572000" y="3571876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4572000" y="3571876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857356" y="857232"/>
            <a:ext cx="1285200" cy="1285884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б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лото</a:t>
            </a:r>
            <a:endParaRPr lang="ru-R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1857356" y="857232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1928794" y="85723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28794" y="-142900"/>
            <a:ext cx="5224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9900"/>
                </a:solidFill>
                <a:latin typeface="Comic Sans MS" pitchFamily="66" charset="0"/>
              </a:rPr>
              <a:t>Самый внимательный</a:t>
            </a:r>
            <a:endParaRPr lang="ru-RU" sz="3600" b="1" dirty="0">
              <a:solidFill>
                <a:srgbClr val="0099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9" grpId="0" animBg="1"/>
      <p:bldP spid="9" grpId="1" animBg="1"/>
      <p:bldP spid="10" grpId="0" animBg="1"/>
      <p:bldP spid="10" grpId="1" animBg="1"/>
      <p:bldP spid="19" grpId="0" animBg="1"/>
      <p:bldP spid="19" grpId="1" animBg="1"/>
      <p:bldP spid="20" grpId="0" animBg="1"/>
      <p:bldP spid="20" grpId="1" animBg="1"/>
      <p:bldP spid="40" grpId="0" animBg="1"/>
      <p:bldP spid="40" grpId="1" animBg="1"/>
      <p:bldP spid="41" grpId="0" animBg="1"/>
      <p:bldP spid="41" grpId="1" animBg="1"/>
      <p:bldP spid="48" grpId="0" animBg="1"/>
      <p:bldP spid="48" grpId="1" animBg="1"/>
      <p:bldP spid="49" grpId="0" animBg="1"/>
      <p:bldP spid="49" grpId="1" animBg="1"/>
      <p:bldP spid="51" grpId="0" animBg="1"/>
      <p:bldP spid="51" grpId="1" animBg="1"/>
      <p:bldP spid="52" grpId="0" animBg="1"/>
      <p:bldP spid="52" grpId="1" animBg="1"/>
      <p:bldP spid="43" grpId="0" animBg="1"/>
      <p:bldP spid="43" grpId="1" animBg="1"/>
      <p:bldP spid="44" grpId="0" animBg="1"/>
      <p:bldP spid="44" grpId="1" animBg="1"/>
      <p:bldP spid="46" grpId="0" animBg="1"/>
      <p:bldP spid="46" grpId="1" animBg="1"/>
      <p:bldP spid="54" grpId="0" animBg="1"/>
      <p:bldP spid="54" grpId="1" animBg="1"/>
      <p:bldP spid="56" grpId="0" animBg="1"/>
      <p:bldP spid="56" grpId="1" animBg="1"/>
      <p:bldP spid="57" grpId="0" animBg="1"/>
      <p:bldP spid="57" grpId="1" animBg="1"/>
      <p:bldP spid="59" grpId="0" animBg="1"/>
      <p:bldP spid="59" grpId="1" animBg="1"/>
      <p:bldP spid="60" grpId="0" animBg="1"/>
      <p:bldP spid="60" grpId="1" animBg="1"/>
      <p:bldP spid="62" grpId="0" animBg="1"/>
      <p:bldP spid="62" grpId="1" animBg="1"/>
      <p:bldP spid="63" grpId="0" animBg="1"/>
      <p:bldP spid="63" grpId="1" animBg="1"/>
      <p:bldP spid="65" grpId="0" animBg="1"/>
      <p:bldP spid="65" grpId="1" animBg="1"/>
      <p:bldP spid="66" grpId="0" animBg="1"/>
      <p:bldP spid="6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Группа 67"/>
          <p:cNvGrpSpPr/>
          <p:nvPr/>
        </p:nvGrpSpPr>
        <p:grpSpPr>
          <a:xfrm>
            <a:off x="1357290" y="357166"/>
            <a:ext cx="6357982" cy="6500834"/>
            <a:chOff x="1785918" y="357166"/>
            <a:chExt cx="5643602" cy="6500834"/>
          </a:xfrm>
        </p:grpSpPr>
        <p:pic>
          <p:nvPicPr>
            <p:cNvPr id="69" name="Picture 6" descr="C:\Users\Админ\Desktop\фото СЕМЬЯ\viewsonic-va916g-black-5ms-5-4.jpg"/>
            <p:cNvPicPr>
              <a:picLocks noChangeAspect="1" noChangeArrowheads="1"/>
            </p:cNvPicPr>
            <p:nvPr/>
          </p:nvPicPr>
          <p:blipFill>
            <a:blip r:embed="rId2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1785918" y="357166"/>
              <a:ext cx="5643602" cy="6500834"/>
            </a:xfrm>
            <a:prstGeom prst="rect">
              <a:avLst/>
            </a:prstGeom>
            <a:noFill/>
          </p:spPr>
        </p:pic>
        <p:sp>
          <p:nvSpPr>
            <p:cNvPr id="70" name="Прямоугольник 69"/>
            <p:cNvSpPr/>
            <p:nvPr/>
          </p:nvSpPr>
          <p:spPr>
            <a:xfrm>
              <a:off x="2071670" y="714356"/>
              <a:ext cx="5072098" cy="42862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Скругленный прямоугольник 2"/>
          <p:cNvSpPr/>
          <p:nvPr/>
        </p:nvSpPr>
        <p:spPr>
          <a:xfrm>
            <a:off x="4571316" y="857232"/>
            <a:ext cx="1285200" cy="1285884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кета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572000" y="857232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3438" y="85723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57356" y="857232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ст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лица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56" y="857232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57356" y="85723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928638" y="2214554"/>
            <a:ext cx="1285200" cy="1285884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рстак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929322" y="2214554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929322" y="2214554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857356" y="3571876"/>
            <a:ext cx="1285200" cy="1285884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б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лото</a:t>
            </a:r>
            <a:endParaRPr lang="ru-R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857356" y="3571876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928794" y="3571876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7" name="Прямоугольник 46">
            <a:hlinkClick r:id="" action="ppaction://hlinkshowjump?jump=endshow"/>
          </p:cNvPr>
          <p:cNvSpPr/>
          <p:nvPr/>
        </p:nvSpPr>
        <p:spPr>
          <a:xfrm>
            <a:off x="6858016" y="6000768"/>
            <a:ext cx="1928826" cy="57150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9900"/>
                </a:solidFill>
              </a:rPr>
              <a:t>Завершить показ</a:t>
            </a:r>
            <a:endParaRPr lang="ru-RU" dirty="0">
              <a:solidFill>
                <a:srgbClr val="009900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571316" y="3571876"/>
            <a:ext cx="1285200" cy="1285884"/>
          </a:xfrm>
          <a:prstGeom prst="round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рблюд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572000" y="3571876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500562" y="3571876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213994" y="2214554"/>
            <a:ext cx="1285200" cy="1285884"/>
          </a:xfrm>
          <a:prstGeom prst="roundRect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latin typeface="Comic Sans MS" pitchFamily="66" charset="0"/>
              </a:rPr>
              <a:t>б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тинки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214678" y="2214554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214678" y="2214554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928638" y="857232"/>
            <a:ext cx="1285200" cy="1285884"/>
          </a:xfrm>
          <a:prstGeom prst="round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рблюд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929322" y="857232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5857884" y="85723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213994" y="3571876"/>
            <a:ext cx="1285200" cy="1285884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кета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214678" y="3571876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286116" y="3571876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572000" y="2214554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ст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лица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4572000" y="2214554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572000" y="2214554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1856672" y="2214554"/>
            <a:ext cx="1285200" cy="1285884"/>
          </a:xfrm>
          <a:prstGeom prst="roundRect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latin typeface="Comic Sans MS" pitchFamily="66" charset="0"/>
              </a:rPr>
              <a:t>б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latin typeface="Comic Sans MS" pitchFamily="66" charset="0"/>
              </a:rPr>
              <a:t>тинки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1857356" y="2214554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1857356" y="2214554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3213994" y="857232"/>
            <a:ext cx="1285200" cy="1285884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рстак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3214678" y="857232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3214678" y="85723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5929322" y="3571876"/>
            <a:ext cx="1285200" cy="1285884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б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лото</a:t>
            </a:r>
            <a:endParaRPr lang="ru-R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5929322" y="3571876"/>
            <a:ext cx="1285200" cy="1285884"/>
          </a:xfrm>
          <a:prstGeom prst="roundRect">
            <a:avLst/>
          </a:prstGeom>
          <a:solidFill>
            <a:srgbClr val="0099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0099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6000760" y="3571876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28794" y="-142900"/>
            <a:ext cx="5224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9900"/>
                </a:solidFill>
                <a:latin typeface="Comic Sans MS" pitchFamily="66" charset="0"/>
              </a:rPr>
              <a:t>Самый внимательный</a:t>
            </a:r>
            <a:endParaRPr lang="ru-RU" sz="3600" b="1" dirty="0">
              <a:solidFill>
                <a:srgbClr val="0099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9" grpId="0" animBg="1"/>
      <p:bldP spid="9" grpId="1" animBg="1"/>
      <p:bldP spid="10" grpId="0" animBg="1"/>
      <p:bldP spid="10" grpId="1" animBg="1"/>
      <p:bldP spid="19" grpId="0" animBg="1"/>
      <p:bldP spid="19" grpId="1" animBg="1"/>
      <p:bldP spid="20" grpId="0" animBg="1"/>
      <p:bldP spid="20" grpId="1" animBg="1"/>
      <p:bldP spid="40" grpId="0" animBg="1"/>
      <p:bldP spid="40" grpId="1" animBg="1"/>
      <p:bldP spid="41" grpId="0" animBg="1"/>
      <p:bldP spid="41" grpId="1" animBg="1"/>
      <p:bldP spid="48" grpId="0" animBg="1"/>
      <p:bldP spid="48" grpId="1" animBg="1"/>
      <p:bldP spid="49" grpId="0" animBg="1"/>
      <p:bldP spid="49" grpId="1" animBg="1"/>
      <p:bldP spid="51" grpId="0" animBg="1"/>
      <p:bldP spid="51" grpId="1" animBg="1"/>
      <p:bldP spid="52" grpId="0" animBg="1"/>
      <p:bldP spid="52" grpId="1" animBg="1"/>
      <p:bldP spid="43" grpId="0" animBg="1"/>
      <p:bldP spid="43" grpId="1" animBg="1"/>
      <p:bldP spid="44" grpId="0" animBg="1"/>
      <p:bldP spid="44" grpId="1" animBg="1"/>
      <p:bldP spid="46" grpId="0" animBg="1"/>
      <p:bldP spid="46" grpId="1" animBg="1"/>
      <p:bldP spid="54" grpId="0" animBg="1"/>
      <p:bldP spid="54" grpId="1" animBg="1"/>
      <p:bldP spid="56" grpId="0" animBg="1"/>
      <p:bldP spid="56" grpId="1" animBg="1"/>
      <p:bldP spid="57" grpId="0" animBg="1"/>
      <p:bldP spid="57" grpId="1" animBg="1"/>
      <p:bldP spid="59" grpId="0" animBg="1"/>
      <p:bldP spid="59" grpId="1" animBg="1"/>
      <p:bldP spid="60" grpId="0" animBg="1"/>
      <p:bldP spid="60" grpId="1" animBg="1"/>
      <p:bldP spid="62" grpId="0" animBg="1"/>
      <p:bldP spid="62" grpId="1" animBg="1"/>
      <p:bldP spid="63" grpId="0" animBg="1"/>
      <p:bldP spid="63" grpId="1" animBg="1"/>
      <p:bldP spid="65" grpId="0" animBg="1"/>
      <p:bldP spid="65" grpId="1" animBg="1"/>
      <p:bldP spid="66" grpId="0" animBg="1"/>
      <p:bldP spid="6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67"/>
          <p:cNvGrpSpPr/>
          <p:nvPr/>
        </p:nvGrpSpPr>
        <p:grpSpPr>
          <a:xfrm>
            <a:off x="1357290" y="357166"/>
            <a:ext cx="6357982" cy="6500834"/>
            <a:chOff x="1785918" y="357166"/>
            <a:chExt cx="5643602" cy="6500834"/>
          </a:xfrm>
        </p:grpSpPr>
        <p:pic>
          <p:nvPicPr>
            <p:cNvPr id="69" name="Picture 6" descr="C:\Users\Админ\Desktop\фото СЕМЬЯ\viewsonic-va916g-black-5ms-5-4.jpg"/>
            <p:cNvPicPr>
              <a:picLocks noChangeAspect="1" noChangeArrowheads="1"/>
            </p:cNvPicPr>
            <p:nvPr/>
          </p:nvPicPr>
          <p:blipFill>
            <a:blip r:embed="rId2" cstate="print">
              <a:lum contrast="40000"/>
            </a:blip>
            <a:srcRect/>
            <a:stretch>
              <a:fillRect/>
            </a:stretch>
          </p:blipFill>
          <p:spPr bwMode="auto">
            <a:xfrm>
              <a:off x="1785918" y="357166"/>
              <a:ext cx="5643602" cy="6500834"/>
            </a:xfrm>
            <a:prstGeom prst="rect">
              <a:avLst/>
            </a:prstGeom>
            <a:noFill/>
          </p:spPr>
        </p:pic>
        <p:sp>
          <p:nvSpPr>
            <p:cNvPr id="70" name="Прямоугольник 69"/>
            <p:cNvSpPr/>
            <p:nvPr/>
          </p:nvSpPr>
          <p:spPr>
            <a:xfrm>
              <a:off x="2071670" y="714356"/>
              <a:ext cx="5072098" cy="428628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9525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Скругленный прямоугольник 2"/>
          <p:cNvSpPr/>
          <p:nvPr/>
        </p:nvSpPr>
        <p:spPr>
          <a:xfrm>
            <a:off x="4571316" y="857232"/>
            <a:ext cx="1285200" cy="1285884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рёвка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4572000" y="857232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0" y="85723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928638" y="857232"/>
            <a:ext cx="1285200" cy="1285884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зап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д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929322" y="857232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929322" y="85723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213994" y="857232"/>
            <a:ext cx="1285200" cy="1285884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к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latin typeface="Comic Sans MS" pitchFamily="66" charset="0"/>
              </a:rPr>
              <a:t>ртон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3214678" y="857232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214678" y="85723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856672" y="2214554"/>
            <a:ext cx="1285200" cy="1285884"/>
          </a:xfrm>
          <a:prstGeom prst="round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рблюд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1857356" y="2214554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1857356" y="2214554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213994" y="2214554"/>
            <a:ext cx="1285200" cy="1285884"/>
          </a:xfrm>
          <a:prstGeom prst="roundRect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кета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3214678" y="2214554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214678" y="2214554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857356" y="857232"/>
            <a:ext cx="1285200" cy="1285884"/>
          </a:xfrm>
          <a:prstGeom prst="roundRect">
            <a:avLst/>
          </a:prstGeom>
          <a:blipFill>
            <a:blip r:embed="rId9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к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нверт</a:t>
            </a:r>
            <a:endParaRPr lang="ru-R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1857356" y="857232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1857356" y="857232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071670" y="0"/>
            <a:ext cx="50898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Comic Sans MS" pitchFamily="66" charset="0"/>
              </a:rPr>
              <a:t>3.Самый внимательный</a:t>
            </a:r>
            <a:endParaRPr lang="ru-RU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571316" y="3571876"/>
            <a:ext cx="1285200" cy="1285884"/>
          </a:xfrm>
          <a:prstGeom prst="roundRect">
            <a:avLst/>
          </a:prstGeom>
          <a:blipFill>
            <a:blip r:embed="rId7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endParaRPr lang="ru-RU" b="1" dirty="0" smtClean="0"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рблюд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4572000" y="3571876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4572000" y="3571876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5928638" y="3571876"/>
            <a:ext cx="1285200" cy="1285884"/>
          </a:xfrm>
          <a:prstGeom prst="roundRect">
            <a:avLst/>
          </a:prstGeom>
          <a:blipFill>
            <a:blip r:embed="rId8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кета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5929322" y="3571876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5929322" y="3571876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4571316" y="2214554"/>
            <a:ext cx="1285200" cy="1285884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в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е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рёвка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4572000" y="2214554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4572000" y="2214554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856672" y="3571876"/>
            <a:ext cx="1285200" cy="1285884"/>
          </a:xfrm>
          <a:prstGeom prst="round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зап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solidFill>
                  <a:srgbClr val="0000CC"/>
                </a:solidFill>
                <a:latin typeface="Comic Sans MS" pitchFamily="66" charset="0"/>
              </a:rPr>
              <a:t>д</a:t>
            </a:r>
            <a:endParaRPr lang="ru-RU" b="1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1857356" y="3571876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1857356" y="3571876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5928638" y="2214554"/>
            <a:ext cx="1285200" cy="1285884"/>
          </a:xfrm>
          <a:prstGeom prst="roundRect">
            <a:avLst/>
          </a:prstGeom>
          <a:blipFill>
            <a:blip r:embed="rId6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itchFamily="66" charset="0"/>
              </a:rPr>
              <a:t>к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а</a:t>
            </a:r>
            <a:r>
              <a:rPr lang="ru-RU" b="1" dirty="0" smtClean="0">
                <a:latin typeface="Comic Sans MS" pitchFamily="66" charset="0"/>
              </a:rPr>
              <a:t>ртон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5929322" y="2214554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5929322" y="2214554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3214678" y="3571876"/>
            <a:ext cx="1285200" cy="1285884"/>
          </a:xfrm>
          <a:prstGeom prst="roundRect">
            <a:avLst/>
          </a:prstGeom>
          <a:blipFill>
            <a:blip r:embed="rId9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endParaRPr lang="ru-RU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к</a:t>
            </a:r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о</a:t>
            </a:r>
            <a:r>
              <a:rPr lang="ru-RU" b="1" dirty="0" smtClean="0">
                <a:solidFill>
                  <a:schemeClr val="bg1"/>
                </a:solidFill>
                <a:latin typeface="Comic Sans MS" pitchFamily="66" charset="0"/>
              </a:rPr>
              <a:t>нверт</a:t>
            </a:r>
            <a:endParaRPr lang="ru-RU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3214678" y="3571876"/>
            <a:ext cx="1285200" cy="128588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 extrusionH="69850" contourW="50800">
            <a:bevelT w="190500"/>
            <a:bevelB w="88900" h="133350"/>
            <a:contourClr>
              <a:srgbClr val="CC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3214678" y="3571876"/>
            <a:ext cx="1285200" cy="1285884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000" dirty="0">
              <a:latin typeface="Bookman Old Style" pitchFamily="18" charset="0"/>
            </a:endParaRPr>
          </a:p>
        </p:txBody>
      </p:sp>
      <p:sp>
        <p:nvSpPr>
          <p:cNvPr id="42" name="Прямоугольник 41">
            <a:hlinkClick r:id="" action="ppaction://hlinkshowjump?jump=endshow"/>
          </p:cNvPr>
          <p:cNvSpPr/>
          <p:nvPr/>
        </p:nvSpPr>
        <p:spPr>
          <a:xfrm>
            <a:off x="6858016" y="6000768"/>
            <a:ext cx="1928826" cy="571504"/>
          </a:xfrm>
          <a:prstGeom prst="rect">
            <a:avLst/>
          </a:prstGeom>
          <a:solidFill>
            <a:srgbClr val="FF0000"/>
          </a:solidFill>
          <a:ln>
            <a:solidFill>
              <a:srgbClr val="EE6D58"/>
            </a:solidFill>
          </a:ln>
          <a:scene3d>
            <a:camera prst="orthographicFront"/>
            <a:lightRig rig="threePt" dir="t"/>
          </a:scene3d>
          <a:sp3d contourW="12700">
            <a:contourClr>
              <a:srgbClr val="92D05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Завершить показ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2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5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6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6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ntr" presetSubtype="1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9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2" grpId="0" animBg="1"/>
      <p:bldP spid="2" grpId="1" animBg="1"/>
      <p:bldP spid="19" grpId="0" animBg="1"/>
      <p:bldP spid="19" grpId="1" animBg="1"/>
      <p:bldP spid="20" grpId="0" animBg="1"/>
      <p:bldP spid="20" grpId="1" animBg="1"/>
      <p:bldP spid="51" grpId="0" animBg="1"/>
      <p:bldP spid="51" grpId="1" animBg="1"/>
      <p:bldP spid="52" grpId="0" animBg="1"/>
      <p:bldP spid="52" grpId="1" animBg="1"/>
      <p:bldP spid="43" grpId="0" animBg="1"/>
      <p:bldP spid="43" grpId="1" animBg="1"/>
      <p:bldP spid="44" grpId="0" animBg="1"/>
      <p:bldP spid="44" grpId="1" animBg="1"/>
      <p:bldP spid="46" grpId="0" animBg="1"/>
      <p:bldP spid="46" grpId="1" animBg="1"/>
      <p:bldP spid="54" grpId="0" animBg="1"/>
      <p:bldP spid="54" grpId="1" animBg="1"/>
      <p:bldP spid="65" grpId="0" animBg="1"/>
      <p:bldP spid="65" grpId="1" animBg="1"/>
      <p:bldP spid="66" grpId="0" animBg="1"/>
      <p:bldP spid="66" grpId="1" animBg="1"/>
      <p:bldP spid="47" grpId="0" animBg="1"/>
      <p:bldP spid="47" grpId="1" animBg="1"/>
      <p:bldP spid="68" grpId="0" animBg="1"/>
      <p:bldP spid="68" grpId="1" animBg="1"/>
      <p:bldP spid="72" grpId="0" animBg="1"/>
      <p:bldP spid="72" grpId="1" animBg="1"/>
      <p:bldP spid="73" grpId="0" animBg="1"/>
      <p:bldP spid="73" grpId="1" animBg="1"/>
      <p:bldP spid="75" grpId="0" animBg="1"/>
      <p:bldP spid="75" grpId="1" animBg="1"/>
      <p:bldP spid="76" grpId="0" animBg="1"/>
      <p:bldP spid="76" grpId="1" animBg="1"/>
      <p:bldP spid="78" grpId="0" animBg="1"/>
      <p:bldP spid="78" grpId="1" animBg="1"/>
      <p:bldP spid="79" grpId="0" animBg="1"/>
      <p:bldP spid="79" grpId="1" animBg="1"/>
      <p:bldP spid="81" grpId="0" animBg="1"/>
      <p:bldP spid="81" grpId="1" animBg="1"/>
      <p:bldP spid="82" grpId="0" animBg="1"/>
      <p:bldP spid="82" grpId="1" animBg="1"/>
      <p:bldP spid="84" grpId="0" animBg="1"/>
      <p:bldP spid="84" grpId="1" animBg="1"/>
      <p:bldP spid="85" grpId="0" animBg="1"/>
      <p:bldP spid="85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459</Words>
  <Application>Microsoft Office PowerPoint</Application>
  <PresentationFormat>Экран (4:3)</PresentationFormat>
  <Paragraphs>256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Админ</cp:lastModifiedBy>
  <cp:revision>174</cp:revision>
  <dcterms:created xsi:type="dcterms:W3CDTF">2010-11-17T07:51:36Z</dcterms:created>
  <dcterms:modified xsi:type="dcterms:W3CDTF">2012-06-08T19:59:42Z</dcterms:modified>
</cp:coreProperties>
</file>