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6"/>
  </p:notesMasterIdLst>
  <p:handoutMasterIdLst>
    <p:handoutMasterId r:id="rId17"/>
  </p:handoutMasterIdLst>
  <p:sldIdLst>
    <p:sldId id="260" r:id="rId2"/>
    <p:sldId id="256" r:id="rId3"/>
    <p:sldId id="257" r:id="rId4"/>
    <p:sldId id="258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73" r:id="rId14"/>
    <p:sldId id="272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185768-4502-4401-A48F-425434F1C846}" type="datetimeFigureOut">
              <a:rPr lang="ru-RU" smtClean="0"/>
              <a:pPr/>
              <a:t>27.03.2013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C2C4DB-3855-4EBE-9380-D322D38EF9D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B725A3-7D99-4CD8-A7B7-95BC89D7B508}" type="datetimeFigureOut">
              <a:rPr lang="ru-RU" smtClean="0"/>
              <a:pPr/>
              <a:t>27.03.2013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F40667-DCA8-4A14-BDB4-429E85D1335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D8E37-3B5C-40F5-B842-78A804A261D3}" type="datetime1">
              <a:rPr lang="ru-RU" smtClean="0"/>
              <a:pPr/>
              <a:t>27.03.2013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2D3FE-A44E-453B-BA27-A5D658EB75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B3F6A-309B-4810-8904-E5AB384B489F}" type="datetime1">
              <a:rPr lang="ru-RU" smtClean="0"/>
              <a:pPr/>
              <a:t>27.03.2013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2D3FE-A44E-453B-BA27-A5D658EB75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28352-3CB1-4EAA-AB96-A0EDA2EF7873}" type="datetime1">
              <a:rPr lang="ru-RU" smtClean="0"/>
              <a:pPr/>
              <a:t>27.03.2013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2D3FE-A44E-453B-BA27-A5D658EB75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25581-6A27-4A2E-BB4C-8169411EA788}" type="datetime1">
              <a:rPr lang="ru-RU" smtClean="0"/>
              <a:pPr/>
              <a:t>27.03.2013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2D3FE-A44E-453B-BA27-A5D658EB75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C91F6-463F-4670-8D5F-9307DEDBDBBB}" type="datetime1">
              <a:rPr lang="ru-RU" smtClean="0"/>
              <a:pPr/>
              <a:t>27.03.2013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2D3FE-A44E-453B-BA27-A5D658EB75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36C50-79FA-4473-A345-ACC33FB1EC0A}" type="datetime1">
              <a:rPr lang="ru-RU" smtClean="0"/>
              <a:pPr/>
              <a:t>27.03.2013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2D3FE-A44E-453B-BA27-A5D658EB75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DA827-5FB8-4066-92AB-525E565CE75A}" type="datetime1">
              <a:rPr lang="ru-RU" smtClean="0"/>
              <a:pPr/>
              <a:t>27.03.2013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2D3FE-A44E-453B-BA27-A5D658EB75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0B506-9C78-4465-B570-8E37F7615C85}" type="datetime1">
              <a:rPr lang="ru-RU" smtClean="0"/>
              <a:pPr/>
              <a:t>27.03.2013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2D3FE-A44E-453B-BA27-A5D658EB75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D8C2A-6CFC-4330-B383-D34554C20CF3}" type="datetime1">
              <a:rPr lang="ru-RU" smtClean="0"/>
              <a:pPr/>
              <a:t>27.03.2013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2D3FE-A44E-453B-BA27-A5D658EB75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C2DF3-C5A0-41A4-A27A-A8F12DCA56A2}" type="datetime1">
              <a:rPr lang="ru-RU" smtClean="0"/>
              <a:pPr/>
              <a:t>27.03.2013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2D3FE-A44E-453B-BA27-A5D658EB75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355B8-C510-4356-973F-9515967931C5}" type="datetime1">
              <a:rPr lang="ru-RU" smtClean="0"/>
              <a:pPr/>
              <a:t>27.03.2013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2D3FE-A44E-453B-BA27-A5D658EB75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C86807-DE3E-493A-B009-E6420041C7FD}" type="datetime1">
              <a:rPr lang="ru-RU" smtClean="0"/>
              <a:pPr/>
              <a:t>27.03.2013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22D3FE-A44E-453B-BA27-A5D658EB757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Андрей\Desktop\кареинки обувь\244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29190" y="142852"/>
            <a:ext cx="4000528" cy="3657625"/>
          </a:xfrm>
          <a:prstGeom prst="rect">
            <a:avLst/>
          </a:prstGeom>
          <a:noFill/>
        </p:spPr>
      </p:pic>
      <p:pic>
        <p:nvPicPr>
          <p:cNvPr id="1026" name="Picture 2" descr="C:\Users\Андрей\Desktop\кареинки обувь\578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2918994"/>
            <a:ext cx="3714776" cy="3734224"/>
          </a:xfrm>
          <a:prstGeom prst="rect">
            <a:avLst/>
          </a:prstGeom>
          <a:noFill/>
        </p:spPr>
      </p:pic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6786578" y="6286520"/>
            <a:ext cx="2133600" cy="365125"/>
          </a:xfrm>
        </p:spPr>
        <p:txBody>
          <a:bodyPr/>
          <a:lstStyle/>
          <a:p>
            <a:fld id="{BB22D3FE-A44E-453B-BA27-A5D658EB7570}" type="slidenum">
              <a:rPr lang="ru-RU" sz="1800" b="1" smtClean="0">
                <a:solidFill>
                  <a:schemeClr val="tx1"/>
                </a:solidFill>
              </a:rPr>
              <a:pPr/>
              <a:t>1</a:t>
            </a:fld>
            <a:endParaRPr lang="ru-RU" sz="1800" b="1" dirty="0">
              <a:solidFill>
                <a:schemeClr val="tx1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71472" y="214291"/>
            <a:ext cx="5072098" cy="1857387"/>
          </a:xfrm>
        </p:spPr>
        <p:txBody>
          <a:bodyPr/>
          <a:lstStyle/>
          <a:p>
            <a:endParaRPr lang="ru-RU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Урок обувного дела в 9 классе на тему:</a:t>
            </a:r>
          </a:p>
          <a:p>
            <a:endParaRPr lang="ru-RU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4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«ДЕТАЛИ ОБУВИ»</a:t>
            </a:r>
            <a:endParaRPr lang="ru-RU" sz="40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888960" y="5429264"/>
            <a:ext cx="33976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4214778" y="5214950"/>
            <a:ext cx="471494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Составил: Луконин Андрей Владимирович</a:t>
            </a:r>
          </a:p>
          <a:p>
            <a:pPr algn="ctr"/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Учитель обувного дела </a:t>
            </a: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Пучежской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специальной (коррекционной) общеобразовательной </a:t>
            </a: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школы-интернат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VIII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вида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2D3FE-A44E-453B-BA27-A5D658EB7570}" type="slidenum">
              <a:rPr lang="ru-RU" sz="1800" b="1" smtClean="0">
                <a:solidFill>
                  <a:schemeClr val="tx1"/>
                </a:solidFill>
              </a:rPr>
              <a:pPr/>
              <a:t>10</a:t>
            </a:fld>
            <a:endParaRPr lang="ru-RU" sz="1800" b="1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00034" y="1714488"/>
            <a:ext cx="8278677" cy="230832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7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7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 Послушай </a:t>
            </a:r>
          </a:p>
          <a:p>
            <a:r>
              <a:rPr lang="ru-RU" sz="7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и  покажи </a:t>
            </a:r>
            <a:endParaRPr lang="ru-RU" sz="7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2D3FE-A44E-453B-BA27-A5D658EB7570}" type="slidenum">
              <a:rPr lang="ru-RU" sz="1800" b="1" smtClean="0">
                <a:solidFill>
                  <a:schemeClr val="tx1"/>
                </a:solidFill>
              </a:rPr>
              <a:pPr/>
              <a:t>11</a:t>
            </a:fld>
            <a:endParaRPr lang="ru-RU" sz="1800" b="1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85720" y="214290"/>
            <a:ext cx="7705379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5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6. «Вопрос на засыпку».</a:t>
            </a:r>
          </a:p>
        </p:txBody>
      </p:sp>
      <p:sp>
        <p:nvSpPr>
          <p:cNvPr id="8193" name="Rectangle 1"/>
          <p:cNvSpPr>
            <a:spLocks noChangeArrowheads="1"/>
          </p:cNvSpPr>
          <p:nvPr/>
        </p:nvSpPr>
        <p:spPr bwMode="auto">
          <a:xfrm>
            <a:off x="0" y="1071546"/>
            <a:ext cx="8858280" cy="24314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000" b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1вопрос</a:t>
            </a:r>
            <a:r>
              <a:rPr kumimoji="0" lang="ru-RU" sz="3000" b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– Детали обуви, которые можно увидеть на обуви называются: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000" b="1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             </a:t>
            </a:r>
            <a:r>
              <a:rPr kumimoji="0" lang="ru-RU" sz="3000" b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а) красивые детали ; </a:t>
            </a:r>
            <a:endParaRPr kumimoji="0" lang="ru-RU" sz="3000" b="1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000" b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             б) наружные детали;</a:t>
            </a:r>
            <a:endParaRPr kumimoji="0" lang="ru-RU" sz="3000" b="1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000" b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             в) поверхностные детали </a:t>
            </a:r>
            <a:r>
              <a:rPr kumimoji="0" lang="ru-RU" sz="320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;</a:t>
            </a:r>
            <a:endParaRPr kumimoji="0" lang="ru-RU" sz="320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142844" y="3643314"/>
            <a:ext cx="8358246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000" b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 вопрос </a:t>
            </a:r>
            <a:r>
              <a:rPr kumimoji="0" lang="ru-RU" sz="3000" b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 Детали обуви, которые находятся внутри обуви и большинство из них не видно, называются:                                                                 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000" b="1" dirty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3000" b="1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         </a:t>
            </a:r>
            <a:r>
              <a:rPr kumimoji="0" lang="ru-RU" sz="3000" b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а) невидимые детали;</a:t>
            </a:r>
            <a:endParaRPr kumimoji="0" lang="ru-RU" sz="3000" b="1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000" b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          б) неважные детали;</a:t>
            </a:r>
            <a:endParaRPr kumimoji="0" lang="ru-RU" sz="3000" b="1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000" b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          в) внутренние детали;    </a:t>
            </a:r>
            <a:endParaRPr kumimoji="0" lang="ru-RU" sz="3000" b="1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Блок-схема: процесс 8"/>
          <p:cNvSpPr/>
          <p:nvPr/>
        </p:nvSpPr>
        <p:spPr>
          <a:xfrm>
            <a:off x="4143372" y="2571744"/>
            <a:ext cx="3214710" cy="428628"/>
          </a:xfrm>
          <a:prstGeom prst="flowChartProcess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Блок-схема: процесс 9"/>
          <p:cNvSpPr/>
          <p:nvPr/>
        </p:nvSpPr>
        <p:spPr>
          <a:xfrm>
            <a:off x="4000496" y="6000768"/>
            <a:ext cx="3643338" cy="428628"/>
          </a:xfrm>
          <a:prstGeom prst="flowChartProcess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1000"/>
                                        <p:tgtEl>
                                          <p:spTgt spid="8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1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193" grpId="0"/>
      <p:bldP spid="8194" grpId="0"/>
      <p:bldP spid="9" grpId="0" animBg="1"/>
      <p:bldP spid="10" grpId="0" animBg="1"/>
      <p:bldP spid="10" grpId="1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2D3FE-A44E-453B-BA27-A5D658EB7570}" type="slidenum">
              <a:rPr lang="ru-RU" sz="1800" b="1" smtClean="0">
                <a:solidFill>
                  <a:schemeClr val="tx1"/>
                </a:solidFill>
              </a:rPr>
              <a:pPr/>
              <a:t>12</a:t>
            </a:fld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142844" y="1285860"/>
            <a:ext cx="5000660" cy="4832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60425" algn="l"/>
              </a:tabLs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союзка   	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60425" algn="l"/>
              </a:tabLst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каблук	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60425" algn="l"/>
              </a:tabLst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носок	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60425" algn="l"/>
              </a:tabLst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	шнурки	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60425" algn="l"/>
              </a:tabLst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набойка	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60425" algn="l"/>
              </a:tabLst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задник	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60425" algn="l"/>
              </a:tabLst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язычок	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60425" algn="l"/>
              </a:tabLst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задний наружный ремень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60425" algn="l"/>
              </a:tabLst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голенище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60425" algn="l"/>
              </a:tabLst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блочки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60425" algn="l"/>
              </a:tabLst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берца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072066" y="1428736"/>
            <a:ext cx="392909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860425" algn="l"/>
              </a:tabLst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стелька основная	                                      стелька вкладная	                                        полустелька 	                                              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простилка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860425" algn="l"/>
              </a:tabLst>
            </a:pP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подклад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	                                             жёсткий задник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860425" algn="l"/>
              </a:tabLst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жёсткий 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подносочник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                                         внутренний задник	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860425" algn="l"/>
              </a:tabLst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супинатор</a:t>
            </a: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42910" y="285729"/>
            <a:ext cx="3100079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0" lang="ru-RU" sz="4400" b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Наружные:</a:t>
            </a:r>
            <a:endParaRPr lang="ru-RU" sz="44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4786314" y="214291"/>
            <a:ext cx="343119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860425" algn="l"/>
              </a:tabLst>
            </a:pPr>
            <a:r>
              <a:rPr kumimoji="0" lang="ru-RU" sz="4400" b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Внутренние:</a:t>
            </a:r>
            <a:endParaRPr kumimoji="0" lang="ru-RU" sz="4400" b="1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7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9" grpId="0"/>
      <p:bldP spid="7" grpId="0"/>
      <p:bldP spid="8" grpId="0"/>
      <p:bldP spid="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Итоги урока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Что мы повторили сегодня на уроке?</a:t>
            </a:r>
          </a:p>
          <a:p>
            <a:pPr>
              <a:buNone/>
            </a:pPr>
            <a:endParaRPr lang="ru-RU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Какой вид ремонта обуви вы уже можете сделать сами?</a:t>
            </a:r>
          </a:p>
          <a:p>
            <a:pPr>
              <a:buNone/>
            </a:pPr>
            <a:endParaRPr lang="ru-RU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Для чего вам нужны уроки обувного дела?</a:t>
            </a:r>
          </a:p>
          <a:p>
            <a:pPr>
              <a:buFont typeface="Wingdings" pitchFamily="2" charset="2"/>
              <a:buChar char="Ø"/>
            </a:pP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2D3FE-A44E-453B-BA27-A5D658EB7570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500230" y="1785926"/>
            <a:ext cx="8229600" cy="2071694"/>
          </a:xfrm>
        </p:spPr>
        <p:txBody>
          <a:bodyPr>
            <a:noAutofit/>
          </a:bodyPr>
          <a:lstStyle/>
          <a:p>
            <a:r>
              <a:rPr lang="ru-RU" sz="5400" b="1" i="1" dirty="0" smtClean="0">
                <a:solidFill>
                  <a:srgbClr val="FF0000"/>
                </a:solidFill>
              </a:rPr>
              <a:t>        Спасибо </a:t>
            </a:r>
            <a:br>
              <a:rPr lang="ru-RU" sz="5400" b="1" i="1" dirty="0" smtClean="0">
                <a:solidFill>
                  <a:srgbClr val="FF0000"/>
                </a:solidFill>
              </a:rPr>
            </a:br>
            <a:r>
              <a:rPr lang="ru-RU" sz="5400" b="1" i="1" dirty="0" smtClean="0">
                <a:solidFill>
                  <a:srgbClr val="FF0000"/>
                </a:solidFill>
              </a:rPr>
              <a:t>                     за</a:t>
            </a:r>
            <a:br>
              <a:rPr lang="ru-RU" sz="5400" b="1" i="1" dirty="0" smtClean="0">
                <a:solidFill>
                  <a:srgbClr val="FF0000"/>
                </a:solidFill>
              </a:rPr>
            </a:br>
            <a:r>
              <a:rPr lang="ru-RU" sz="5400" b="1" i="1" dirty="0" smtClean="0">
                <a:solidFill>
                  <a:srgbClr val="FF0000"/>
                </a:solidFill>
              </a:rPr>
              <a:t>                                 работу!</a:t>
            </a:r>
            <a:endParaRPr lang="ru-RU" sz="5400" b="1" i="1" dirty="0">
              <a:solidFill>
                <a:srgbClr val="FF0000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2D3FE-A44E-453B-BA27-A5D658EB7570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2D3FE-A44E-453B-BA27-A5D658EB7570}" type="slidenum">
              <a:rPr lang="ru-RU" sz="1800" b="1" smtClean="0">
                <a:solidFill>
                  <a:schemeClr val="tx1"/>
                </a:solidFill>
              </a:rPr>
              <a:pPr/>
              <a:t>2</a:t>
            </a:fld>
            <a:endParaRPr lang="ru-RU" sz="1800" b="1" dirty="0">
              <a:solidFill>
                <a:schemeClr val="tx1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745" name="Rectangle 1"/>
          <p:cNvSpPr>
            <a:spLocks noChangeArrowheads="1"/>
          </p:cNvSpPr>
          <p:nvPr/>
        </p:nvSpPr>
        <p:spPr bwMode="auto">
          <a:xfrm>
            <a:off x="428596" y="1500174"/>
            <a:ext cx="8143932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1143000" marR="0" lvl="0" indent="-11430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8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5  6  20  1  13  10</a:t>
            </a:r>
          </a:p>
          <a:p>
            <a:pPr marL="1143000" marR="0" lvl="0" indent="-11430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8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</a:t>
            </a:r>
          </a:p>
          <a:p>
            <a:pPr marL="457200" marR="0" lvl="0" indent="-4572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8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16  2  21  3  10.</a:t>
            </a:r>
            <a:endParaRPr kumimoji="0" lang="ru-RU" sz="88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2D3FE-A44E-453B-BA27-A5D658EB7570}" type="slidenum">
              <a:rPr lang="ru-RU" sz="1800" b="1" smtClean="0">
                <a:solidFill>
                  <a:schemeClr val="tx1"/>
                </a:solidFill>
              </a:rPr>
              <a:pPr/>
              <a:t>3</a:t>
            </a:fld>
            <a:endParaRPr lang="ru-RU" sz="1800" b="1" dirty="0">
              <a:solidFill>
                <a:schemeClr val="tx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214414" y="1214422"/>
            <a:ext cx="657229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1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Детали  </a:t>
            </a:r>
            <a:endParaRPr lang="ru-RU" sz="120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обуви»</a:t>
            </a:r>
            <a:endParaRPr lang="ru-RU" sz="120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3E660-E2EE-4C1D-ADB5-8C0000EE769C}" type="slidenum">
              <a:rPr lang="ru-RU" sz="1800" b="1" smtClean="0">
                <a:solidFill>
                  <a:schemeClr val="tx1"/>
                </a:solidFill>
              </a:rPr>
              <a:pPr/>
              <a:t>4</a:t>
            </a:fld>
            <a:endParaRPr lang="ru-RU" sz="1800" b="1" dirty="0">
              <a:solidFill>
                <a:schemeClr val="tx1"/>
              </a:solidFill>
            </a:endParaRPr>
          </a:p>
        </p:txBody>
      </p:sp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0" y="142852"/>
            <a:ext cx="9144000" cy="600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         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План  урока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.Организационный момент.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II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.Расшифровка темы.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III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Повторение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1. Вспомним детали.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2. Назови детали.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3. Угадай детали.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4. Мешок с сюрпризом.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5. Послушай и покажи.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6. «Вопрос на засыпку».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IV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Итоги урока. Оценки.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 Домашнее задание.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2D3FE-A44E-453B-BA27-A5D658EB7570}" type="slidenum">
              <a:rPr lang="ru-RU" sz="1800" b="1" smtClean="0">
                <a:solidFill>
                  <a:schemeClr val="tx1"/>
                </a:solidFill>
              </a:rPr>
              <a:pPr/>
              <a:t>5</a:t>
            </a:fld>
            <a:endParaRPr lang="ru-RU" sz="1800" b="1" dirty="0">
              <a:solidFill>
                <a:schemeClr val="tx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59946" y="0"/>
            <a:ext cx="7838749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6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6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 Назови   детали </a:t>
            </a:r>
            <a:endParaRPr lang="ru-RU" sz="72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357158" y="1071546"/>
            <a:ext cx="8429684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sng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Задание 1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Эти детали расположены выше ступни ноги или на уровне ступни ноги  и их называют:                              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800" b="1" dirty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</a:t>
            </a:r>
            <a:r>
              <a:rPr kumimoji="0" lang="ru-RU" sz="2800" b="1" i="0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а)детали верха обуви; </a:t>
            </a:r>
            <a:endParaRPr kumimoji="0" lang="ru-RU" sz="2800" b="1" i="0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б)детали верховые; 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в) детали высокие;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285720" y="3857628"/>
            <a:ext cx="8572560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</a:t>
            </a:r>
            <a:r>
              <a:rPr kumimoji="0" lang="ru-RU" sz="2800" b="1" i="0" u="sng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Задание 2.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Эти детали расположены под ступнёй ноги , некоторые из них касаются земли и их называют:                 а)детали низкие; 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          </a:t>
            </a:r>
            <a:r>
              <a:rPr kumimoji="0" lang="ru-RU" sz="2800" b="1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б)детали низа обуви; </a:t>
            </a:r>
            <a:endParaRPr kumimoji="0" lang="ru-RU" sz="2800" b="1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          в)детали ходьбы;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Блок-схема: процесс 6"/>
          <p:cNvSpPr/>
          <p:nvPr/>
        </p:nvSpPr>
        <p:spPr>
          <a:xfrm>
            <a:off x="3714744" y="2071678"/>
            <a:ext cx="3429024" cy="357190"/>
          </a:xfrm>
          <a:prstGeom prst="flowChartProcess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Блок-схема: процесс 7"/>
          <p:cNvSpPr/>
          <p:nvPr/>
        </p:nvSpPr>
        <p:spPr>
          <a:xfrm>
            <a:off x="3786182" y="5286388"/>
            <a:ext cx="3429024" cy="357190"/>
          </a:xfrm>
          <a:prstGeom prst="flowChartProcess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1000"/>
                                        <p:tgtEl>
                                          <p:spTgt spid="16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10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6385" grpId="0"/>
      <p:bldP spid="16386" grpId="0"/>
      <p:bldP spid="7" grpId="0" animBg="1"/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2D3FE-A44E-453B-BA27-A5D658EB7570}" type="slidenum">
              <a:rPr lang="ru-RU" sz="1800" b="1" smtClean="0">
                <a:solidFill>
                  <a:schemeClr val="tx1"/>
                </a:solidFill>
              </a:rPr>
              <a:pPr/>
              <a:t>6</a:t>
            </a:fld>
            <a:endParaRPr lang="ru-RU" sz="1800" b="1" dirty="0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42844" y="214290"/>
            <a:ext cx="8791766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6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6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 Угадай</a:t>
            </a:r>
            <a:r>
              <a:rPr lang="ru-RU" sz="6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что за деталь?</a:t>
            </a:r>
            <a:endParaRPr lang="ru-RU" sz="60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13" name="Rectangle 1"/>
          <p:cNvSpPr>
            <a:spLocks noChangeArrowheads="1"/>
          </p:cNvSpPr>
          <p:nvPr/>
        </p:nvSpPr>
        <p:spPr bwMode="auto">
          <a:xfrm>
            <a:off x="214282" y="1285860"/>
            <a:ext cx="8501122" cy="2123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1. Эта деталь низа обуви, она защищает стопу от вредных воздействий окружающей среды, когда вы наступаете, идёте, прыгаете или бегаете -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14282" y="3786190"/>
            <a:ext cx="8929718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Эта </a:t>
            </a:r>
            <a:r>
              <a:rPr lang="ru-RU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деталь обуви чаще всего встречается на женской обуви, предохраняет каблук от повреждения, крепится к </a:t>
            </a: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каблуку </a:t>
            </a:r>
          </a:p>
          <a:p>
            <a:pPr algn="just"/>
            <a:r>
              <a:rPr lang="ru-RU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</a:t>
            </a: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воздями – </a:t>
            </a:r>
            <a:endParaRPr lang="ru-RU" sz="32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143240" y="2714620"/>
            <a:ext cx="20002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0" lang="ru-RU" sz="3600" b="1" i="0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подошва</a:t>
            </a:r>
            <a:endParaRPr lang="ru-RU" sz="3600" dirty="0"/>
          </a:p>
        </p:txBody>
      </p:sp>
      <p:sp>
        <p:nvSpPr>
          <p:cNvPr id="11" name="TextBox 10"/>
          <p:cNvSpPr txBox="1"/>
          <p:nvPr/>
        </p:nvSpPr>
        <p:spPr>
          <a:xfrm>
            <a:off x="2643174" y="5286388"/>
            <a:ext cx="23574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набойка.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1000"/>
                                        <p:tgtEl>
                                          <p:spTgt spid="13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3313" grpId="0"/>
      <p:bldP spid="9" grpId="0"/>
      <p:bldP spid="10" grpId="0"/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2D3FE-A44E-453B-BA27-A5D658EB7570}" type="slidenum">
              <a:rPr lang="ru-RU" sz="1800" b="1" smtClean="0">
                <a:solidFill>
                  <a:schemeClr val="tx1"/>
                </a:solidFill>
              </a:rPr>
              <a:pPr/>
              <a:t>7</a:t>
            </a:fld>
            <a:endParaRPr lang="ru-RU" sz="1800" b="1" dirty="0">
              <a:solidFill>
                <a:schemeClr val="tx1"/>
              </a:solidFill>
            </a:endParaRPr>
          </a:p>
        </p:txBody>
      </p:sp>
      <p:sp>
        <p:nvSpPr>
          <p:cNvPr id="12289" name="Rectangle 1"/>
          <p:cNvSpPr>
            <a:spLocks noChangeArrowheads="1"/>
          </p:cNvSpPr>
          <p:nvPr/>
        </p:nvSpPr>
        <p:spPr bwMode="auto">
          <a:xfrm>
            <a:off x="142844" y="714356"/>
            <a:ext cx="8786874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  <a:tabLst>
                <a:tab pos="936625" algn="l"/>
              </a:tabLst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3. Эта деталь обуви прикрывает переднюю часть стопы, вместе с носком образует переднюю часть обуви, чаще всего обувь встречается только с этой деталью впереди, без носка</a:t>
            </a:r>
            <a:r>
              <a:rPr kumimoji="0" lang="ru-RU" sz="3200" b="1" i="0" u="none" strike="noStrike" cap="none" normalizeH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-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500298" y="2643182"/>
            <a:ext cx="18573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союзка</a:t>
            </a:r>
            <a:endParaRPr lang="ru-RU" sz="36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85720" y="4286256"/>
            <a:ext cx="850112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Эта </a:t>
            </a:r>
            <a:r>
              <a:rPr lang="ru-RU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деталь обуви предохраняет ногу от давления шнурков, проникновения холода, пыли, грязи, снега и </a:t>
            </a: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песка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-</a:t>
            </a:r>
            <a:endParaRPr lang="ru-RU" sz="32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643570" y="5214950"/>
            <a:ext cx="22145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язычок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12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89" grpId="0"/>
      <p:bldP spid="7" grpId="0"/>
      <p:bldP spid="8" grpId="0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2D3FE-A44E-453B-BA27-A5D658EB7570}" type="slidenum">
              <a:rPr lang="ru-RU" sz="1800" b="1" smtClean="0">
                <a:solidFill>
                  <a:schemeClr val="tx1"/>
                </a:solidFill>
              </a:rPr>
              <a:pPr/>
              <a:t>8</a:t>
            </a:fld>
            <a:endParaRPr lang="ru-RU" sz="1800" b="1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28596" y="3071810"/>
            <a:ext cx="814393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Эта </a:t>
            </a:r>
            <a:r>
              <a:rPr lang="ru-RU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деталь обуви находится </a:t>
            </a:r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под пяткой, служит для </a:t>
            </a:r>
            <a:r>
              <a:rPr lang="ru-RU" sz="36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подёма</a:t>
            </a:r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стопы, человек в обуви с этой деталью выглядит выше - </a:t>
            </a:r>
            <a:endParaRPr lang="ru-RU" sz="3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143372" y="4714884"/>
            <a:ext cx="30003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каблук</a:t>
            </a:r>
            <a:endParaRPr lang="ru-RU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929058" y="2357430"/>
            <a:ext cx="20002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подклад</a:t>
            </a:r>
            <a:endParaRPr lang="ru-RU" sz="36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36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500034" y="214291"/>
            <a:ext cx="842968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4. Эта деталь обуви находится внутри обуви, изготавливается из разных материалов, в летней обуви она из кожи, а зимой из меха и предохраняет ногу от холода -</a:t>
            </a:r>
            <a:endParaRPr lang="ru-RU" sz="3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2D3FE-A44E-453B-BA27-A5D658EB7570}" type="slidenum">
              <a:rPr lang="ru-RU" sz="1800" b="1" smtClean="0">
                <a:solidFill>
                  <a:schemeClr val="tx1"/>
                </a:solidFill>
              </a:rPr>
              <a:pPr/>
              <a:t>9</a:t>
            </a:fld>
            <a:endParaRPr lang="ru-RU" sz="1800" b="1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14282" y="1928802"/>
            <a:ext cx="8700908" cy="230832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7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4. Мешок </a:t>
            </a:r>
          </a:p>
          <a:p>
            <a:r>
              <a:rPr lang="ru-RU" sz="7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7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с  сюрпризом</a:t>
            </a:r>
            <a:r>
              <a:rPr lang="ru-RU" sz="7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7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399</TotalTime>
  <Words>499</Words>
  <Application>Microsoft Office PowerPoint</Application>
  <PresentationFormat>Экран (4:3)</PresentationFormat>
  <Paragraphs>97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Итоги урока</vt:lpstr>
      <vt:lpstr>        Спасибо                       за                                  работу!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О! Привет!</dc:creator>
  <cp:lastModifiedBy>Андрей</cp:lastModifiedBy>
  <cp:revision>62</cp:revision>
  <dcterms:created xsi:type="dcterms:W3CDTF">2012-02-29T18:32:50Z</dcterms:created>
  <dcterms:modified xsi:type="dcterms:W3CDTF">2013-03-27T17:40:03Z</dcterms:modified>
</cp:coreProperties>
</file>