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70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A8BDEB-5027-403C-BA79-F3C2A24424C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F4DA8E-772A-463A-8D1F-B4444B399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57163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Разработала: мастер </a:t>
            </a:r>
            <a:r>
              <a:rPr lang="ru-RU" sz="2000" dirty="0" err="1" smtClean="0"/>
              <a:t>п</a:t>
            </a:r>
            <a:r>
              <a:rPr lang="ru-RU" sz="2000" dirty="0" smtClean="0"/>
              <a:t>/о Макеева Ирина Владимировна</a:t>
            </a:r>
          </a:p>
          <a:p>
            <a:pPr algn="l"/>
            <a:r>
              <a:rPr lang="ru-RU" sz="2000" dirty="0" smtClean="0"/>
              <a:t>ГАОУ СПО КСТ</a:t>
            </a:r>
          </a:p>
          <a:p>
            <a:pPr algn="l"/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428604"/>
            <a:ext cx="4579696" cy="1143008"/>
          </a:xfrm>
          <a:scene3d>
            <a:camera prst="isometricOffAxis2Left"/>
            <a:lightRig rig="threePt" dir="t"/>
          </a:scene3d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каши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dmin\Рабочий стол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6143668" cy="2928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bg1"/>
                </a:solidFill>
                <a:effectLst/>
              </a:rPr>
              <a:t>Перловая каша</a:t>
            </a:r>
            <a:endParaRPr lang="ru-RU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Перловую крупу </a:t>
            </a:r>
          </a:p>
          <a:p>
            <a:pPr>
              <a:buNone/>
            </a:pPr>
            <a:r>
              <a:rPr lang="ru-RU" dirty="0" smtClean="0"/>
              <a:t>подсушивают, ошпаривают, </a:t>
            </a:r>
          </a:p>
          <a:p>
            <a:pPr>
              <a:buNone/>
            </a:pPr>
            <a:r>
              <a:rPr lang="ru-RU" dirty="0" smtClean="0"/>
              <a:t>затем закладывают в кипящую</a:t>
            </a:r>
          </a:p>
          <a:p>
            <a:pPr>
              <a:buNone/>
            </a:pPr>
            <a:r>
              <a:rPr lang="ru-RU" dirty="0" smtClean="0"/>
              <a:t>подсоленную воду и варят</a:t>
            </a:r>
          </a:p>
          <a:p>
            <a:pPr>
              <a:buNone/>
            </a:pPr>
            <a:r>
              <a:rPr lang="ru-RU" dirty="0" smtClean="0"/>
              <a:t>кашу до </a:t>
            </a:r>
            <a:r>
              <a:rPr lang="ru-RU" dirty="0" err="1" smtClean="0"/>
              <a:t>загустения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периодически помешивая.</a:t>
            </a:r>
          </a:p>
          <a:p>
            <a:pPr>
              <a:buNone/>
            </a:pPr>
            <a:r>
              <a:rPr lang="ru-RU" dirty="0" smtClean="0"/>
              <a:t>Закрытую посуду ставят в</a:t>
            </a:r>
          </a:p>
          <a:p>
            <a:pPr>
              <a:buNone/>
            </a:pPr>
            <a:r>
              <a:rPr lang="ru-RU" dirty="0" smtClean="0"/>
              <a:t> жарочный шкаф или на водяную баню на 2-2,5ч до полной готовности каши.</a:t>
            </a:r>
            <a:endParaRPr lang="ru-RU" dirty="0"/>
          </a:p>
        </p:txBody>
      </p:sp>
      <p:pic>
        <p:nvPicPr>
          <p:cNvPr id="3075" name="Picture 3" descr="C:\Documents and Settings\Admin\Рабочий стол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28802"/>
            <a:ext cx="341948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Блюда из каши</a:t>
            </a:r>
            <a:endParaRPr lang="ru-RU" dirty="0"/>
          </a:p>
        </p:txBody>
      </p:sp>
      <p:pic>
        <p:nvPicPr>
          <p:cNvPr id="3" name="Рисунок 2" descr="биточки ман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2928958" cy="2928958"/>
          </a:xfrm>
          <a:prstGeom prst="rect">
            <a:avLst/>
          </a:prstGeom>
        </p:spPr>
      </p:pic>
      <p:pic>
        <p:nvPicPr>
          <p:cNvPr id="4" name="Рисунок 3" descr="рис би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1285860"/>
            <a:ext cx="2857520" cy="2786082"/>
          </a:xfrm>
          <a:prstGeom prst="rect">
            <a:avLst/>
          </a:prstGeom>
        </p:spPr>
      </p:pic>
      <p:pic>
        <p:nvPicPr>
          <p:cNvPr id="5" name="Рисунок 4" descr="манны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3500438"/>
            <a:ext cx="2714644" cy="2428892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500034" y="4929198"/>
            <a:ext cx="2214578" cy="898400"/>
          </a:xfrm>
          <a:prstGeom prst="wedgeRoundRectCallout">
            <a:avLst>
              <a:gd name="adj1" fmla="val 1063"/>
              <a:gd name="adj2" fmla="val -1271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Манные ….?</a:t>
            </a:r>
            <a:endParaRPr lang="ru-RU" sz="2800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571868" y="1500174"/>
            <a:ext cx="2057408" cy="1112714"/>
          </a:xfrm>
          <a:prstGeom prst="wedgeRoundRectCallout">
            <a:avLst>
              <a:gd name="adj1" fmla="val -2652"/>
              <a:gd name="adj2" fmla="val 1347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Манные</a:t>
            </a:r>
            <a:r>
              <a:rPr lang="ru-RU" sz="2800" dirty="0" smtClean="0"/>
              <a:t> …….?</a:t>
            </a:r>
            <a:endParaRPr lang="ru-RU" sz="280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6858016" y="4643446"/>
            <a:ext cx="2071702" cy="1469904"/>
          </a:xfrm>
          <a:prstGeom prst="wedgeRoundRectCallout">
            <a:avLst>
              <a:gd name="adj1" fmla="val -12150"/>
              <a:gd name="adj2" fmla="val -949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Рисовые….?</a:t>
            </a:r>
            <a:endParaRPr lang="ru-RU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/>
              </a:rPr>
              <a:t>Запеканка рисовая, пшенная, манная</a:t>
            </a:r>
            <a:endParaRPr lang="ru-RU" sz="3600" dirty="0">
              <a:solidFill>
                <a:schemeClr val="bg1"/>
              </a:solidFill>
              <a:effectLst/>
            </a:endParaRPr>
          </a:p>
        </p:txBody>
      </p:sp>
      <p:pic>
        <p:nvPicPr>
          <p:cNvPr id="3" name="Рисунок 2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3071834" cy="2857520"/>
          </a:xfrm>
          <a:prstGeom prst="rect">
            <a:avLst/>
          </a:prstGeom>
        </p:spPr>
      </p:pic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3643314"/>
            <a:ext cx="2857520" cy="2857519"/>
          </a:xfrm>
          <a:prstGeom prst="rect">
            <a:avLst/>
          </a:prstGeom>
        </p:spPr>
      </p:pic>
      <p:pic>
        <p:nvPicPr>
          <p:cNvPr id="5" name="Рисунок 4" descr="зап ма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1285860"/>
            <a:ext cx="2786082" cy="2643182"/>
          </a:xfrm>
          <a:prstGeom prst="rect">
            <a:avLst/>
          </a:prstGeom>
        </p:spPr>
      </p:pic>
      <p:pic>
        <p:nvPicPr>
          <p:cNvPr id="6" name="Рисунок 5" descr="запе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0826" y="3786190"/>
            <a:ext cx="2500330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/>
              </a:rPr>
              <a:t>Крупеник</a:t>
            </a:r>
            <a:endParaRPr lang="ru-RU" sz="3600" dirty="0">
              <a:solidFill>
                <a:schemeClr val="bg1"/>
              </a:solidFill>
              <a:effectLst/>
            </a:endParaRPr>
          </a:p>
        </p:txBody>
      </p:sp>
      <p:pic>
        <p:nvPicPr>
          <p:cNvPr id="3" name="Рисунок 2" descr="круп м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857364"/>
            <a:ext cx="5143536" cy="35718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2457450" cy="2143140"/>
          </a:xfrm>
          <a:prstGeom prst="rect">
            <a:avLst/>
          </a:prstGeom>
        </p:spPr>
      </p:pic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1357298"/>
            <a:ext cx="2214578" cy="2286016"/>
          </a:xfrm>
          <a:prstGeom prst="rect">
            <a:avLst/>
          </a:prstGeom>
        </p:spPr>
      </p:pic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57166"/>
            <a:ext cx="2357454" cy="2143140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2285992"/>
            <a:ext cx="2285984" cy="1785940"/>
          </a:xfrm>
          <a:prstGeom prst="rect">
            <a:avLst/>
          </a:prstGeom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3286124"/>
            <a:ext cx="2728916" cy="2428892"/>
          </a:xfrm>
          <a:prstGeom prst="rect">
            <a:avLst/>
          </a:prstGeom>
        </p:spPr>
      </p:pic>
      <p:pic>
        <p:nvPicPr>
          <p:cNvPr id="7" name="Рисунок 6" descr="i (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00562" y="3357562"/>
            <a:ext cx="2643206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ЩИ ДА </a:t>
            </a:r>
            <a:r>
              <a:rPr lang="ru-RU" u="sng" dirty="0" smtClean="0">
                <a:solidFill>
                  <a:schemeClr val="tx2">
                    <a:lumMod val="25000"/>
                  </a:schemeClr>
                </a:solidFill>
                <a:effectLst/>
              </a:rPr>
              <a:t>КАША</a:t>
            </a:r>
            <a:r>
              <a:rPr lang="ru-RU" u="sng" dirty="0" smtClean="0">
                <a:effectLst/>
              </a:rPr>
              <a:t> – ПИЩА НАША</a:t>
            </a:r>
            <a:r>
              <a:rPr lang="ru-RU" dirty="0" smtClean="0">
                <a:effectLst/>
              </a:rPr>
              <a:t>!</a:t>
            </a:r>
            <a:endParaRPr lang="ru-RU" dirty="0">
              <a:effectLst/>
            </a:endParaRPr>
          </a:p>
        </p:txBody>
      </p:sp>
      <p:pic>
        <p:nvPicPr>
          <p:cNvPr id="4" name="Содержимое 3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857364"/>
            <a:ext cx="5286412" cy="45720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/>
              </a:rPr>
              <a:t>Каши жидкие</a:t>
            </a:r>
            <a:endParaRPr lang="ru-RU" sz="40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</a:rPr>
              <a:t>Каша овсяная из Геркулеса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В кипящую смесь молока и воды добавляют соль и сахар, размешивают и засыпают крупу. Варят при слабом кипении, помешивая, 5-15 мин в зависимости от вида крупы.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Каши используют для завтраков.</a:t>
            </a:r>
          </a:p>
          <a:p>
            <a:r>
              <a:rPr lang="ru-RU" dirty="0" smtClean="0"/>
              <a:t>Жидкие каши готовят с большим количеством жидкости. На 1кг крупы получают 5-6 кг жидкой каши. Их отпускают со сливочным маслом, сахаром, медом, вареньем.</a:t>
            </a:r>
            <a:endParaRPr lang="ru-RU" dirty="0"/>
          </a:p>
        </p:txBody>
      </p:sp>
      <p:pic>
        <p:nvPicPr>
          <p:cNvPr id="2050" name="Picture 2" descr="C:\Documents and Settings\Admin\Рабочий стол\овся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85728"/>
            <a:ext cx="442915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</a:rPr>
              <a:t>Вязкие каши</a:t>
            </a:r>
            <a:endParaRPr lang="ru-RU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71546"/>
            <a:ext cx="3008313" cy="50546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u="sng" dirty="0" smtClean="0"/>
              <a:t>Рисовая каша молочная.</a:t>
            </a:r>
          </a:p>
          <a:p>
            <a:pPr>
              <a:buNone/>
            </a:pPr>
            <a:r>
              <a:rPr lang="ru-RU" sz="3200" dirty="0" smtClean="0"/>
              <a:t>В кипящую подсоленную воду засыпают подготовленную крупу и варят 5-7 мин, затем заливают горячим молоком и варят кашу до готовности. В готовую кашу добавляют сахар, сливочное масло, тщательно перемешивают и подают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рис моло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071546"/>
            <a:ext cx="3143272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u="sng" dirty="0" smtClean="0"/>
              <a:t>Манная каша молочная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Цельное молоко или молоко, разбавленное с водой, кипятят, добавляют соль, сахар и быстро всыпают при постоянном помешивании тонкой струей манную крупу, чтобы не образовалось комков, т.к. манная крупа заваривается через 20-30с, и варят 5 мин. Готовую манную кашу отпускают с маслом, сахаром, вареньем.</a:t>
            </a:r>
            <a:endParaRPr lang="ru-RU" dirty="0"/>
          </a:p>
        </p:txBody>
      </p:sp>
      <p:pic>
        <p:nvPicPr>
          <p:cNvPr id="5" name="Рисунок 4" descr="манная моло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3000396" cy="2428892"/>
          </a:xfrm>
          <a:prstGeom prst="rect">
            <a:avLst/>
          </a:prstGeom>
        </p:spPr>
      </p:pic>
      <p:pic>
        <p:nvPicPr>
          <p:cNvPr id="6" name="Рисунок 5" descr="мол м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000372"/>
            <a:ext cx="300039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428604"/>
            <a:ext cx="3008313" cy="56975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Каша пуховая гречневая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Гречневую крупу перебирают, соединяют с сырыми яйцами, перемешивают, высушивают в жарочном шкафу на противне при </a:t>
            </a:r>
            <a:r>
              <a:rPr lang="en-US" dirty="0" smtClean="0"/>
              <a:t>t</a:t>
            </a:r>
            <a:r>
              <a:rPr lang="ru-RU" dirty="0" smtClean="0"/>
              <a:t> 60-70, помешивая. В готовой крупе разминают комки и варят вязкую кашу на молоке с добавлением сливочного масла, затем протирают через сито.</a:t>
            </a:r>
          </a:p>
          <a:p>
            <a:pPr>
              <a:buNone/>
            </a:pPr>
            <a:r>
              <a:rPr lang="ru-RU" dirty="0" smtClean="0"/>
              <a:t>Прогретую кашу подают с холодным молоком или сливками, или молочным сладким соусом.</a:t>
            </a:r>
            <a:endParaRPr lang="ru-RU" dirty="0"/>
          </a:p>
        </p:txBody>
      </p:sp>
      <p:pic>
        <p:nvPicPr>
          <p:cNvPr id="5" name="Рисунок 4" descr="пух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3000396" cy="2428892"/>
          </a:xfrm>
          <a:prstGeom prst="rect">
            <a:avLst/>
          </a:prstGeom>
        </p:spPr>
      </p:pic>
      <p:pic>
        <p:nvPicPr>
          <p:cNvPr id="6" name="Рисунок 5" descr="пухов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000372"/>
            <a:ext cx="3071834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</a:rPr>
              <a:t>Рассыпчатые каши.</a:t>
            </a:r>
            <a:endParaRPr lang="ru-RU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Каши приготавливают на воде или бульоне, реже с добавлением молока из гречневой, рисовой, перловой, пшенной и других круп. Подают как самостоятельное блюдо или как гарнир.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u="sng" dirty="0" smtClean="0"/>
              <a:t>Гречневая каша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кипящую воду вводят соль и подготовленную крупу, варят, помешивая до </a:t>
            </a:r>
            <a:r>
              <a:rPr lang="ru-RU" dirty="0" err="1" smtClean="0"/>
              <a:t>загустения</a:t>
            </a:r>
            <a:r>
              <a:rPr lang="ru-RU" dirty="0" smtClean="0"/>
              <a:t>. Добавляют масло и продолжают варить при слабом нагреве до полного распаривания крупы, закрыв посуду крышкой.</a:t>
            </a:r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929066"/>
            <a:ext cx="4143404" cy="25003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u="sng" dirty="0" smtClean="0">
                <a:solidFill>
                  <a:schemeClr val="bg1"/>
                </a:solidFill>
                <a:effectLst/>
              </a:rPr>
              <a:t>Рисовая каша рассыпчатая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Первый способ. В кипящую подсоленную воду, добавляют жир, засыпают подготовленную рисовую крупу и варят, помешивая, до </a:t>
            </a:r>
            <a:r>
              <a:rPr lang="ru-RU" dirty="0" err="1" smtClean="0"/>
              <a:t>загустения</a:t>
            </a:r>
            <a:r>
              <a:rPr lang="ru-RU" dirty="0" smtClean="0"/>
              <a:t>, затем кашу уваривают до готовности в закрытой крышкой посуде  в жарочном шкафу при слабом нагреве около 1 ч или водяной бане.</a:t>
            </a:r>
          </a:p>
          <a:p>
            <a:r>
              <a:rPr lang="ru-RU" dirty="0" smtClean="0"/>
              <a:t>Второй способ. Варят в мясном или курином бульоне, лучше на пару.</a:t>
            </a:r>
            <a:endParaRPr lang="ru-RU" dirty="0"/>
          </a:p>
        </p:txBody>
      </p:sp>
      <p:pic>
        <p:nvPicPr>
          <p:cNvPr id="5" name="Содержимое 4" descr="рис ра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3429024" cy="2143140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857628"/>
            <a:ext cx="3429024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972320" cy="9413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/>
              </a:rPr>
              <a:t>Пшенная каша</a:t>
            </a:r>
            <a:r>
              <a:rPr lang="ru-RU" sz="3200" dirty="0" smtClean="0">
                <a:effectLst/>
              </a:rPr>
              <a:t>.</a:t>
            </a:r>
            <a:endParaRPr lang="ru-RU" sz="32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500174"/>
            <a:ext cx="3929090" cy="4143404"/>
          </a:xfrm>
        </p:spPr>
      </p:pic>
      <p:pic>
        <p:nvPicPr>
          <p:cNvPr id="7" name="Рисунок 6" descr="пшенная ра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500174"/>
            <a:ext cx="3857652" cy="40719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444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каши</vt:lpstr>
      <vt:lpstr>ЩИ ДА КАША – ПИЩА НАША!</vt:lpstr>
      <vt:lpstr>Каши жидкие</vt:lpstr>
      <vt:lpstr>Вязкие каши</vt:lpstr>
      <vt:lpstr>Слайд 5</vt:lpstr>
      <vt:lpstr>Слайд 6</vt:lpstr>
      <vt:lpstr>Рассыпчатые каши.</vt:lpstr>
      <vt:lpstr>Рисовая каша рассыпчатая</vt:lpstr>
      <vt:lpstr>Пшенная каша.</vt:lpstr>
      <vt:lpstr>Перловая каша</vt:lpstr>
      <vt:lpstr>Блюда из каши</vt:lpstr>
      <vt:lpstr>Запеканка рисовая, пшенная, манная</vt:lpstr>
      <vt:lpstr>Крупеник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каши</dc:title>
  <dc:creator>Admin</dc:creator>
  <cp:lastModifiedBy>Admin</cp:lastModifiedBy>
  <cp:revision>14</cp:revision>
  <dcterms:created xsi:type="dcterms:W3CDTF">2012-10-22T18:42:20Z</dcterms:created>
  <dcterms:modified xsi:type="dcterms:W3CDTF">2013-06-05T19:40:43Z</dcterms:modified>
</cp:coreProperties>
</file>