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99D60-D870-4562-A537-7B34EBEBAA30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23022-E03C-4685-A926-CD25168E3D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200">
                <a:solidFill>
                  <a:srgbClr val="990033"/>
                </a:solidFill>
                <a:latin typeface="Times New Roman" pitchFamily="18" charset="0"/>
              </a:rPr>
              <a:t>Выводы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62250" y="2586038"/>
            <a:ext cx="112713" cy="458787"/>
            <a:chOff x="1740" y="1629"/>
            <a:chExt cx="71" cy="289"/>
          </a:xfrm>
        </p:grpSpPr>
        <p:graphicFrame>
          <p:nvGraphicFramePr>
            <p:cNvPr id="2081" name="Object 3"/>
            <p:cNvGraphicFramePr>
              <a:graphicFrameLocks noChangeAspect="1"/>
            </p:cNvGraphicFramePr>
            <p:nvPr/>
          </p:nvGraphicFramePr>
          <p:xfrm>
            <a:off x="1740" y="1629"/>
            <a:ext cx="72" cy="136"/>
          </p:xfrm>
          <a:graphic>
            <a:graphicData uri="http://schemas.openxmlformats.org/presentationml/2006/ole">
              <p:oleObj spid="_x0000_s1029" r:id="rId4" imgW="114150" imgH="215612" progId="">
                <p:embed/>
              </p:oleObj>
            </a:graphicData>
          </a:graphic>
        </p:graphicFrame>
        <p:sp>
          <p:nvSpPr>
            <p:cNvPr id="2082" name="Text Box 4"/>
            <p:cNvSpPr txBox="1">
              <a:spLocks noChangeArrowheads="1"/>
            </p:cNvSpPr>
            <p:nvPr/>
          </p:nvSpPr>
          <p:spPr bwMode="auto">
            <a:xfrm>
              <a:off x="1740" y="1629"/>
              <a:ext cx="72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724650" y="2586038"/>
            <a:ext cx="112713" cy="458787"/>
            <a:chOff x="4236" y="1629"/>
            <a:chExt cx="71" cy="289"/>
          </a:xfrm>
        </p:grpSpPr>
        <p:graphicFrame>
          <p:nvGraphicFramePr>
            <p:cNvPr id="2079" name="Object 6"/>
            <p:cNvGraphicFramePr>
              <a:graphicFrameLocks noChangeAspect="1"/>
            </p:cNvGraphicFramePr>
            <p:nvPr/>
          </p:nvGraphicFramePr>
          <p:xfrm>
            <a:off x="4236" y="1629"/>
            <a:ext cx="72" cy="136"/>
          </p:xfrm>
          <a:graphic>
            <a:graphicData uri="http://schemas.openxmlformats.org/presentationml/2006/ole">
              <p:oleObj spid="_x0000_s1028" r:id="rId5" imgW="114150" imgH="215612" progId="">
                <p:embed/>
              </p:oleObj>
            </a:graphicData>
          </a:graphic>
        </p:graphicFrame>
        <p:sp>
          <p:nvSpPr>
            <p:cNvPr id="2080" name="Text Box 7"/>
            <p:cNvSpPr txBox="1">
              <a:spLocks noChangeArrowheads="1"/>
            </p:cNvSpPr>
            <p:nvPr/>
          </p:nvSpPr>
          <p:spPr bwMode="auto">
            <a:xfrm>
              <a:off x="4236" y="1629"/>
              <a:ext cx="72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762250" y="4927600"/>
            <a:ext cx="112713" cy="458788"/>
            <a:chOff x="1740" y="3104"/>
            <a:chExt cx="71" cy="289"/>
          </a:xfrm>
        </p:grpSpPr>
        <p:graphicFrame>
          <p:nvGraphicFramePr>
            <p:cNvPr id="2077" name="Object 9"/>
            <p:cNvGraphicFramePr>
              <a:graphicFrameLocks noChangeAspect="1"/>
            </p:cNvGraphicFramePr>
            <p:nvPr/>
          </p:nvGraphicFramePr>
          <p:xfrm>
            <a:off x="1740" y="3104"/>
            <a:ext cx="72" cy="136"/>
          </p:xfrm>
          <a:graphic>
            <a:graphicData uri="http://schemas.openxmlformats.org/presentationml/2006/ole">
              <p:oleObj spid="_x0000_s1027" r:id="rId6" imgW="114150" imgH="215612" progId="">
                <p:embed/>
              </p:oleObj>
            </a:graphicData>
          </a:graphic>
        </p:graphicFrame>
        <p:sp>
          <p:nvSpPr>
            <p:cNvPr id="2078" name="Text Box 10"/>
            <p:cNvSpPr txBox="1">
              <a:spLocks noChangeArrowheads="1"/>
            </p:cNvSpPr>
            <p:nvPr/>
          </p:nvSpPr>
          <p:spPr bwMode="auto">
            <a:xfrm>
              <a:off x="1740" y="3104"/>
              <a:ext cx="72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15371" name="Group 11"/>
          <p:cNvGraphicFramePr>
            <a:graphicFrameLocks noGrp="1"/>
          </p:cNvGraphicFramePr>
          <p:nvPr/>
        </p:nvGraphicFramePr>
        <p:xfrm>
          <a:off x="971550" y="1557338"/>
          <a:ext cx="7705725" cy="4940301"/>
        </p:xfrm>
        <a:graphic>
          <a:graphicData uri="http://schemas.openxmlformats.org/drawingml/2006/table">
            <a:tbl>
              <a:tblPr/>
              <a:tblGrid>
                <a:gridCol w="2232025"/>
                <a:gridCol w="547370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Функция</a:t>
                      </a:r>
                    </a:p>
                  </a:txBody>
                  <a:tcPr marL="90000" marR="90000" marT="6444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Преобразование графика функции у=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f(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у=-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f(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0000" marR="90000" marT="6444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Симметрия относительно оси ОХ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у=а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f(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</a:t>
                      </a:r>
                    </a:p>
                  </a:txBody>
                  <a:tcPr marL="90000" marR="90000" marT="67968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Растяжение графика вдоль оси ОУ в к раз, если а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1, сжатие в 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а раз, если 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1. 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у=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f(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+а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0000" marR="90000" marT="67968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Сдвиг вдоль оси ОУ на а единиц вверх, если 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0; на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единиц вниз, если 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0.</a:t>
                      </a: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у=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f(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х-а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0000" marR="90000" marT="67968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Сдвиг вдоль оси ОХ на а единиц вправо, если а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0; на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единиц влево, если а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0.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0000" marR="90000" marT="6444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724650" y="4927600"/>
            <a:ext cx="112713" cy="434975"/>
            <a:chOff x="4236" y="3104"/>
            <a:chExt cx="71" cy="274"/>
          </a:xfrm>
        </p:grpSpPr>
        <p:graphicFrame>
          <p:nvGraphicFramePr>
            <p:cNvPr id="2075" name="Object 50"/>
            <p:cNvGraphicFramePr>
              <a:graphicFrameLocks noChangeAspect="1"/>
            </p:cNvGraphicFramePr>
            <p:nvPr/>
          </p:nvGraphicFramePr>
          <p:xfrm>
            <a:off x="4236" y="3104"/>
            <a:ext cx="72" cy="136"/>
          </p:xfrm>
          <a:graphic>
            <a:graphicData uri="http://schemas.openxmlformats.org/presentationml/2006/ole">
              <p:oleObj spid="_x0000_s1026" r:id="rId7" imgW="114150" imgH="215612" progId="">
                <p:embed/>
              </p:oleObj>
            </a:graphicData>
          </a:graphic>
        </p:graphicFrame>
        <p:sp>
          <p:nvSpPr>
            <p:cNvPr id="2076" name="Text Box 51"/>
            <p:cNvSpPr txBox="1">
              <a:spLocks noChangeArrowheads="1"/>
            </p:cNvSpPr>
            <p:nvPr/>
          </p:nvSpPr>
          <p:spPr bwMode="auto">
            <a:xfrm>
              <a:off x="4236" y="3104"/>
              <a:ext cx="72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27088" y="0"/>
            <a:ext cx="7858125" cy="1125538"/>
          </a:xfrm>
        </p:spPr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  <a:ea typeface="MS Gothic" charset="-128"/>
              </a:rPr>
              <a:t>         Домашнее задание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07375" cy="4824413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ru-RU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1.Построить в одной системе координат графики функций:</a:t>
            </a:r>
            <a:endParaRPr lang="ru-RU" sz="2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а) у=1/2х</a:t>
            </a:r>
            <a:r>
              <a:rPr lang="ru-RU" baseline="3000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 ;            б) у=-1/2(х-3)</a:t>
            </a:r>
            <a:r>
              <a:rPr lang="ru-RU" baseline="3000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 ;            в) у=1/2(х+3)</a:t>
            </a:r>
            <a:r>
              <a:rPr lang="ru-RU" baseline="3000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-2.</a:t>
            </a:r>
            <a:endParaRPr lang="ru-RU" sz="2400" smtClean="0">
              <a:latin typeface="Calibri" pitchFamily="34" charset="0"/>
              <a:ea typeface="MS Gothic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Times New Roman" pitchFamily="18" charset="0"/>
              <a:buAutoNum type="arabicPeriod" startAt="2"/>
            </a:pPr>
            <a:r>
              <a:rPr lang="ru-RU" smtClean="0">
                <a:latin typeface="Times New Roman" pitchFamily="18" charset="0"/>
                <a:ea typeface="MS Gothic" charset="-128"/>
              </a:rPr>
              <a:t>Укажите координаты вершины параболы и направление ветвей: а)y = -3x</a:t>
            </a:r>
            <a:r>
              <a:rPr lang="ru-RU" baseline="3000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</a:rPr>
              <a:t>+5;</a:t>
            </a:r>
            <a:br>
              <a:rPr lang="ru-RU" smtClean="0">
                <a:latin typeface="Times New Roman" pitchFamily="18" charset="0"/>
                <a:ea typeface="MS Gothic" charset="-128"/>
              </a:rPr>
            </a:br>
            <a:r>
              <a:rPr lang="ru-RU" smtClean="0">
                <a:latin typeface="Times New Roman" pitchFamily="18" charset="0"/>
                <a:ea typeface="MS Gothic" charset="-128"/>
              </a:rPr>
              <a:t>б)y = (x+5)</a:t>
            </a:r>
            <a:r>
              <a:rPr lang="ru-RU" baseline="3000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</a:rPr>
              <a:t>+2;            в)y = -0,5(x-2)</a:t>
            </a:r>
            <a:r>
              <a:rPr lang="ru-RU" baseline="3000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</a:rPr>
              <a:t>+3;             г)y = 2(x-3)</a:t>
            </a:r>
            <a:r>
              <a:rPr lang="ru-RU" baseline="3000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smtClean="0">
                <a:latin typeface="Times New Roman" pitchFamily="18" charset="0"/>
                <a:ea typeface="MS Gothic" charset="-128"/>
              </a:rPr>
              <a:t>.</a:t>
            </a:r>
            <a:endParaRPr lang="ru-RU" sz="2400" smtClean="0">
              <a:latin typeface="Calibri" pitchFamily="34" charset="0"/>
              <a:ea typeface="MS Gothic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latin typeface="Times New Roman" pitchFamily="18" charset="0"/>
                <a:ea typeface="MS Gothic" charset="-128"/>
              </a:rPr>
              <a:t> </a:t>
            </a:r>
            <a:endParaRPr lang="ru-RU" sz="2400" smtClean="0">
              <a:latin typeface="Calibri" pitchFamily="34" charset="0"/>
              <a:ea typeface="MS Gothic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latin typeface="Times New Roman" pitchFamily="18" charset="0"/>
                <a:ea typeface="MS Gothic" charset="-128"/>
              </a:rPr>
              <a:t> </a:t>
            </a:r>
            <a:endParaRPr lang="ru-RU" sz="2400" smtClean="0">
              <a:latin typeface="Calibri" pitchFamily="34" charset="0"/>
              <a:ea typeface="MS Gothic" charset="-128"/>
            </a:endParaRPr>
          </a:p>
          <a:p>
            <a:endParaRPr lang="ru-RU" smtClean="0">
              <a:ea typeface="MS Gothic" charset="-128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749800"/>
            <a:ext cx="3103563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428625"/>
            <a:ext cx="7885112" cy="1266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1714500"/>
            <a:ext cx="6897687" cy="336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7629525" cy="285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График какой функции , изображенной на рисунках </a:t>
            </a:r>
            <a:r>
              <a:rPr lang="en-US" sz="2000" smtClean="0">
                <a:solidFill>
                  <a:schemeClr val="tx1"/>
                </a:solidFill>
                <a:ea typeface="MS Gothic" charset="-128"/>
              </a:rPr>
              <a:t/>
            </a:r>
            <a:br>
              <a:rPr lang="en-US" sz="2000" smtClean="0">
                <a:solidFill>
                  <a:schemeClr val="tx1"/>
                </a:solidFill>
                <a:ea typeface="MS Gothic" charset="-128"/>
              </a:rPr>
            </a:br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соответствует  указанной формуле</a:t>
            </a:r>
            <a:r>
              <a:rPr lang="ru-RU" sz="2000" b="1" i="1" smtClean="0">
                <a:solidFill>
                  <a:schemeClr val="tx1"/>
                </a:solidFill>
                <a:ea typeface="MS Gothic" charset="-128"/>
              </a:rPr>
              <a:t> </a:t>
            </a:r>
            <a:r>
              <a:rPr lang="en-US" sz="2000" b="1" i="1" smtClean="0">
                <a:solidFill>
                  <a:schemeClr val="tx1"/>
                </a:solidFill>
                <a:ea typeface="MS Gothic" charset="-128"/>
              </a:rPr>
              <a:t>    </a:t>
            </a:r>
            <a:r>
              <a:rPr lang="en-US" sz="1600" b="1" i="1" smtClean="0">
                <a:solidFill>
                  <a:schemeClr val="tx1"/>
                </a:solidFill>
                <a:ea typeface="MS Gothic" charset="-128"/>
              </a:rPr>
              <a:t>        </a:t>
            </a:r>
            <a:r>
              <a:rPr lang="ru-RU" sz="3200" b="1" i="1" smtClean="0">
                <a:solidFill>
                  <a:schemeClr val="tx1"/>
                </a:solidFill>
                <a:ea typeface="MS Gothic" charset="-128"/>
              </a:rPr>
              <a:t>у</a:t>
            </a:r>
            <a:r>
              <a:rPr lang="en-US" sz="3200" b="1" i="1" smtClean="0">
                <a:solidFill>
                  <a:schemeClr val="tx1"/>
                </a:solidFill>
                <a:ea typeface="MS Gothic" charset="-128"/>
              </a:rPr>
              <a:t>=3</a:t>
            </a:r>
            <a:r>
              <a:rPr lang="ru-RU" sz="3200" b="1" i="1" smtClean="0">
                <a:solidFill>
                  <a:schemeClr val="tx1"/>
                </a:solidFill>
                <a:ea typeface="MS Gothic" charset="-128"/>
              </a:rPr>
              <a:t>х</a:t>
            </a:r>
            <a:r>
              <a:rPr lang="en-US" sz="3200" b="1" i="1" baseline="30000" smtClean="0">
                <a:solidFill>
                  <a:schemeClr val="tx1"/>
                </a:solidFill>
                <a:ea typeface="MS Gothic" charset="-128"/>
              </a:rPr>
              <a:t>2</a:t>
            </a:r>
            <a:r>
              <a:rPr lang="en-US" sz="3200" b="1" i="1" smtClean="0">
                <a:solidFill>
                  <a:schemeClr val="tx1"/>
                </a:solidFill>
                <a:ea typeface="MS Gothic" charset="-128"/>
              </a:rPr>
              <a:t>+1</a:t>
            </a:r>
            <a:r>
              <a:rPr lang="ru-RU" sz="3200" b="1" i="1" smtClean="0">
                <a:solidFill>
                  <a:schemeClr val="tx1"/>
                </a:solidFill>
                <a:ea typeface="MS Gothic" charset="-128"/>
              </a:rPr>
              <a:t>    </a:t>
            </a:r>
            <a:r>
              <a:rPr lang="ru-RU" sz="1600" b="1" i="1" smtClean="0">
                <a:solidFill>
                  <a:schemeClr val="tx1"/>
                </a:solidFill>
                <a:ea typeface="MS Gothic" charset="-128"/>
              </a:rPr>
              <a:t>                        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571625"/>
            <a:ext cx="35814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1600" smtClean="0"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600" smtClean="0">
                <a:ea typeface="MS Gothic" charset="-128"/>
              </a:rPr>
              <a:t>  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4</a:t>
            </a: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1</a:t>
            </a: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  1</a:t>
            </a:r>
            <a:endParaRPr lang="ru-RU" sz="18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447800"/>
            <a:ext cx="3429000" cy="4343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</a:t>
            </a: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1</a:t>
            </a:r>
          </a:p>
          <a:p>
            <a:pPr marL="0" indent="0" eaLnBrk="1" hangingPunct="1"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       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1</a:t>
            </a:r>
            <a:endParaRPr lang="ru-RU" sz="1800" b="1" smtClean="0">
              <a:solidFill>
                <a:srgbClr val="6600CC"/>
              </a:solidFill>
              <a:ea typeface="MS Gothic" charset="-128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85800" y="1524000"/>
            <a:ext cx="2695575" cy="2438400"/>
            <a:chOff x="672" y="960"/>
            <a:chExt cx="1698" cy="1536"/>
          </a:xfrm>
        </p:grpSpPr>
        <p:sp>
          <p:nvSpPr>
            <p:cNvPr id="4130" name="Line 5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6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3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34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572000" y="1524000"/>
            <a:ext cx="2695575" cy="2438400"/>
            <a:chOff x="672" y="960"/>
            <a:chExt cx="1698" cy="1536"/>
          </a:xfrm>
        </p:grpSpPr>
        <p:sp>
          <p:nvSpPr>
            <p:cNvPr id="4125" name="Line 55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Line 56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28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29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905000" y="4038600"/>
            <a:ext cx="2695575" cy="2438400"/>
            <a:chOff x="672" y="960"/>
            <a:chExt cx="1698" cy="1536"/>
          </a:xfrm>
        </p:grpSpPr>
        <p:sp>
          <p:nvSpPr>
            <p:cNvPr id="4120" name="Line 61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62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23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24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867400" y="3962400"/>
            <a:ext cx="2695575" cy="2438400"/>
            <a:chOff x="672" y="960"/>
            <a:chExt cx="1698" cy="1536"/>
          </a:xfrm>
        </p:grpSpPr>
        <p:sp>
          <p:nvSpPr>
            <p:cNvPr id="4115" name="Line 67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68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18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19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4105" name="Line 72"/>
          <p:cNvSpPr>
            <a:spLocks noChangeShapeType="1"/>
          </p:cNvSpPr>
          <p:nvPr/>
        </p:nvSpPr>
        <p:spPr bwMode="auto">
          <a:xfrm>
            <a:off x="1828800" y="1752600"/>
            <a:ext cx="457200" cy="16002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Arc 73"/>
          <p:cNvSpPr>
            <a:spLocks/>
          </p:cNvSpPr>
          <p:nvPr/>
        </p:nvSpPr>
        <p:spPr bwMode="auto">
          <a:xfrm flipH="1">
            <a:off x="5486400" y="1752600"/>
            <a:ext cx="609600" cy="9144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rc 74"/>
          <p:cNvSpPr>
            <a:spLocks/>
          </p:cNvSpPr>
          <p:nvPr/>
        </p:nvSpPr>
        <p:spPr bwMode="auto">
          <a:xfrm flipH="1">
            <a:off x="3048000" y="4495800"/>
            <a:ext cx="609600" cy="9144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rc 75"/>
          <p:cNvSpPr>
            <a:spLocks/>
          </p:cNvSpPr>
          <p:nvPr/>
        </p:nvSpPr>
        <p:spPr bwMode="auto">
          <a:xfrm flipH="1" flipV="1">
            <a:off x="6781800" y="50292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WordArt 76"/>
          <p:cNvSpPr>
            <a:spLocks noChangeArrowheads="1" noChangeShapeType="1" noTextEdit="1"/>
          </p:cNvSpPr>
          <p:nvPr/>
        </p:nvSpPr>
        <p:spPr bwMode="auto">
          <a:xfrm>
            <a:off x="785813" y="1571625"/>
            <a:ext cx="1428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4110" name="WordArt 77"/>
          <p:cNvSpPr>
            <a:spLocks noChangeArrowheads="1" noChangeShapeType="1" noTextEdit="1"/>
          </p:cNvSpPr>
          <p:nvPr/>
        </p:nvSpPr>
        <p:spPr bwMode="auto">
          <a:xfrm>
            <a:off x="4714875" y="1643063"/>
            <a:ext cx="228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4111" name="WordArt 78"/>
          <p:cNvSpPr>
            <a:spLocks noChangeArrowheads="1" noChangeShapeType="1" noTextEdit="1"/>
          </p:cNvSpPr>
          <p:nvPr/>
        </p:nvSpPr>
        <p:spPr bwMode="auto">
          <a:xfrm>
            <a:off x="2133600" y="4286250"/>
            <a:ext cx="2381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4112" name="WordArt 79"/>
          <p:cNvSpPr>
            <a:spLocks noChangeArrowheads="1" noChangeShapeType="1" noTextEdit="1"/>
          </p:cNvSpPr>
          <p:nvPr/>
        </p:nvSpPr>
        <p:spPr bwMode="auto">
          <a:xfrm>
            <a:off x="6143625" y="4143375"/>
            <a:ext cx="228600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4113" name="Rectangle 80"/>
          <p:cNvSpPr>
            <a:spLocks noChangeArrowheads="1"/>
          </p:cNvSpPr>
          <p:nvPr/>
        </p:nvSpPr>
        <p:spPr bwMode="auto">
          <a:xfrm>
            <a:off x="5500688" y="500063"/>
            <a:ext cx="2714625" cy="5715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WordArt 82"/>
          <p:cNvSpPr>
            <a:spLocks noChangeArrowheads="1" noChangeShapeType="1" noTextEdit="1"/>
          </p:cNvSpPr>
          <p:nvPr/>
        </p:nvSpPr>
        <p:spPr bwMode="auto">
          <a:xfrm>
            <a:off x="7924800" y="304800"/>
            <a:ext cx="647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Click="0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7815262" cy="12287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i="1" smtClean="0">
                <a:solidFill>
                  <a:srgbClr val="6600CC"/>
                </a:solidFill>
                <a:ea typeface="MS Gothic" charset="-128"/>
              </a:rPr>
              <a:t> </a:t>
            </a:r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График какой функции изображенной на </a:t>
            </a:r>
            <a:r>
              <a:rPr lang="en-US" sz="2000" smtClean="0">
                <a:solidFill>
                  <a:schemeClr val="tx1"/>
                </a:solidFill>
                <a:ea typeface="MS Gothic" charset="-128"/>
              </a:rPr>
              <a:t/>
            </a:r>
            <a:br>
              <a:rPr lang="en-US" sz="2000" smtClean="0">
                <a:solidFill>
                  <a:schemeClr val="tx1"/>
                </a:solidFill>
                <a:ea typeface="MS Gothic" charset="-128"/>
              </a:rPr>
            </a:br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рисунках соответствует  указанной формуле</a:t>
            </a:r>
            <a:r>
              <a:rPr lang="en-US" sz="2000" i="1" smtClean="0">
                <a:solidFill>
                  <a:schemeClr val="tx1"/>
                </a:solidFill>
                <a:ea typeface="MS Gothic" charset="-128"/>
              </a:rPr>
              <a:t> </a:t>
            </a:r>
            <a:r>
              <a:rPr lang="en-US" i="1" smtClean="0">
                <a:solidFill>
                  <a:schemeClr val="tx1"/>
                </a:solidFill>
                <a:ea typeface="MS Gothic" charset="-128"/>
              </a:rPr>
              <a:t> </a:t>
            </a:r>
            <a:r>
              <a:rPr lang="ru-RU" i="1" smtClean="0">
                <a:solidFill>
                  <a:schemeClr val="tx1"/>
                </a:solidFill>
                <a:ea typeface="MS Gothic" charset="-128"/>
              </a:rPr>
              <a:t> </a:t>
            </a:r>
            <a:r>
              <a:rPr lang="ru-RU" sz="3200" i="1" smtClean="0">
                <a:solidFill>
                  <a:schemeClr val="tx1"/>
                </a:solidFill>
                <a:ea typeface="MS Gothic" charset="-128"/>
              </a:rPr>
              <a:t>у</a:t>
            </a:r>
            <a:r>
              <a:rPr lang="en-US" sz="3200" i="1" smtClean="0">
                <a:solidFill>
                  <a:schemeClr val="tx1"/>
                </a:solidFill>
                <a:ea typeface="MS Gothic" charset="-128"/>
              </a:rPr>
              <a:t>= -</a:t>
            </a:r>
            <a:r>
              <a:rPr lang="en-US" sz="3200" b="1" i="1" smtClean="0">
                <a:solidFill>
                  <a:schemeClr val="tx1"/>
                </a:solidFill>
                <a:ea typeface="MS Gothic" charset="-128"/>
              </a:rPr>
              <a:t>0,5</a:t>
            </a:r>
            <a:r>
              <a:rPr lang="ru-RU" sz="3200" b="1" i="1" smtClean="0">
                <a:solidFill>
                  <a:schemeClr val="tx1"/>
                </a:solidFill>
                <a:ea typeface="MS Gothic" charset="-128"/>
              </a:rPr>
              <a:t>х</a:t>
            </a:r>
            <a:r>
              <a:rPr lang="en-US" sz="3200" b="1" i="1" baseline="30000" smtClean="0">
                <a:solidFill>
                  <a:schemeClr val="tx1"/>
                </a:solidFill>
                <a:ea typeface="MS Gothic" charset="-128"/>
              </a:rPr>
              <a:t>2</a:t>
            </a:r>
            <a:r>
              <a:rPr lang="en-US" sz="3200" b="1" i="1" smtClean="0">
                <a:solidFill>
                  <a:schemeClr val="tx1"/>
                </a:solidFill>
                <a:ea typeface="MS Gothic" charset="-128"/>
              </a:rPr>
              <a:t>-3</a:t>
            </a:r>
            <a:endParaRPr lang="ru-RU" sz="3200" b="1" i="1" smtClean="0">
              <a:solidFill>
                <a:schemeClr val="tx1"/>
              </a:solidFill>
              <a:ea typeface="MS Gothic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676400"/>
            <a:ext cx="3581400" cy="5181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-3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ea typeface="MS Gothic" charset="-128"/>
              </a:rPr>
              <a:t>                   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-3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447800"/>
            <a:ext cx="3429000" cy="5029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 3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</a:t>
            </a: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     </a:t>
            </a: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                       </a:t>
            </a:r>
          </a:p>
          <a:p>
            <a:pPr marL="0" indent="0" eaLnBrk="1" hangingPunct="1">
              <a:buFontTx/>
              <a:buNone/>
            </a:pPr>
            <a:endParaRPr lang="en-US" sz="18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solidFill>
                  <a:srgbClr val="6600CC"/>
                </a:solidFill>
                <a:ea typeface="MS Gothic" charset="-128"/>
              </a:rPr>
              <a:t>         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-3</a:t>
            </a:r>
            <a:endParaRPr lang="ru-RU" sz="1800" b="1" smtClean="0">
              <a:solidFill>
                <a:srgbClr val="6600CC"/>
              </a:solidFill>
              <a:ea typeface="MS Gothic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1524000"/>
            <a:ext cx="2695575" cy="2438400"/>
            <a:chOff x="672" y="960"/>
            <a:chExt cx="1698" cy="1536"/>
          </a:xfrm>
        </p:grpSpPr>
        <p:sp>
          <p:nvSpPr>
            <p:cNvPr id="5154" name="Line 6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Line 7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5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5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72000" y="1524000"/>
            <a:ext cx="2695575" cy="2438400"/>
            <a:chOff x="672" y="960"/>
            <a:chExt cx="1698" cy="1536"/>
          </a:xfrm>
        </p:grpSpPr>
        <p:sp>
          <p:nvSpPr>
            <p:cNvPr id="5149" name="Line 12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13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5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53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905000" y="4038600"/>
            <a:ext cx="2695575" cy="2438400"/>
            <a:chOff x="672" y="960"/>
            <a:chExt cx="1698" cy="1536"/>
          </a:xfrm>
        </p:grpSpPr>
        <p:sp>
          <p:nvSpPr>
            <p:cNvPr id="5144" name="Line 18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19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4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48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867400" y="3962400"/>
            <a:ext cx="2695575" cy="2438400"/>
            <a:chOff x="672" y="960"/>
            <a:chExt cx="1698" cy="1536"/>
          </a:xfrm>
        </p:grpSpPr>
        <p:sp>
          <p:nvSpPr>
            <p:cNvPr id="5139" name="Line 24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Line 25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42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143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5129" name="Arc 30"/>
          <p:cNvSpPr>
            <a:spLocks/>
          </p:cNvSpPr>
          <p:nvPr/>
        </p:nvSpPr>
        <p:spPr bwMode="auto">
          <a:xfrm flipH="1" flipV="1">
            <a:off x="5486400" y="24384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rc 31"/>
          <p:cNvSpPr>
            <a:spLocks/>
          </p:cNvSpPr>
          <p:nvPr/>
        </p:nvSpPr>
        <p:spPr bwMode="auto">
          <a:xfrm flipH="1" flipV="1">
            <a:off x="2819400" y="5791200"/>
            <a:ext cx="609600" cy="9144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rc 32"/>
          <p:cNvSpPr>
            <a:spLocks/>
          </p:cNvSpPr>
          <p:nvPr/>
        </p:nvSpPr>
        <p:spPr bwMode="auto">
          <a:xfrm flipH="1">
            <a:off x="6781800" y="48768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WordArt 33"/>
          <p:cNvSpPr>
            <a:spLocks noChangeArrowheads="1" noChangeShapeType="1" noTextEdit="1"/>
          </p:cNvSpPr>
          <p:nvPr/>
        </p:nvSpPr>
        <p:spPr bwMode="auto">
          <a:xfrm>
            <a:off x="714375" y="1571625"/>
            <a:ext cx="1428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5133" name="WordArt 34"/>
          <p:cNvSpPr>
            <a:spLocks noChangeArrowheads="1" noChangeShapeType="1" noTextEdit="1"/>
          </p:cNvSpPr>
          <p:nvPr/>
        </p:nvSpPr>
        <p:spPr bwMode="auto">
          <a:xfrm>
            <a:off x="4648200" y="1571625"/>
            <a:ext cx="2286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5134" name="WordArt 35"/>
          <p:cNvSpPr>
            <a:spLocks noChangeArrowheads="1" noChangeShapeType="1" noTextEdit="1"/>
          </p:cNvSpPr>
          <p:nvPr/>
        </p:nvSpPr>
        <p:spPr bwMode="auto">
          <a:xfrm>
            <a:off x="2143125" y="4286250"/>
            <a:ext cx="2286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5135" name="WordArt 36"/>
          <p:cNvSpPr>
            <a:spLocks noChangeArrowheads="1" noChangeShapeType="1" noTextEdit="1"/>
          </p:cNvSpPr>
          <p:nvPr/>
        </p:nvSpPr>
        <p:spPr bwMode="auto">
          <a:xfrm>
            <a:off x="6072188" y="4143375"/>
            <a:ext cx="2286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5136" name="Rectangle 37"/>
          <p:cNvSpPr>
            <a:spLocks noChangeArrowheads="1"/>
          </p:cNvSpPr>
          <p:nvPr/>
        </p:nvSpPr>
        <p:spPr bwMode="auto">
          <a:xfrm>
            <a:off x="6000750" y="714375"/>
            <a:ext cx="2471738" cy="6858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rc 38"/>
          <p:cNvSpPr>
            <a:spLocks/>
          </p:cNvSpPr>
          <p:nvPr/>
        </p:nvSpPr>
        <p:spPr bwMode="auto">
          <a:xfrm flipH="1" flipV="1">
            <a:off x="1066800" y="28956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WordArt 39"/>
          <p:cNvSpPr>
            <a:spLocks noChangeArrowheads="1" noChangeShapeType="1" noTextEdit="1"/>
          </p:cNvSpPr>
          <p:nvPr/>
        </p:nvSpPr>
        <p:spPr bwMode="auto">
          <a:xfrm>
            <a:off x="7848600" y="457200"/>
            <a:ext cx="704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</p:txBody>
      </p:sp>
    </p:spTree>
  </p:cSld>
  <p:clrMapOvr>
    <a:masterClrMapping/>
  </p:clrMapOvr>
  <p:transition advClick="0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85725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График какой функции изображенной на рисунках</a:t>
            </a:r>
            <a:br>
              <a:rPr lang="ru-RU" sz="2000" smtClean="0">
                <a:solidFill>
                  <a:schemeClr val="tx1"/>
                </a:solidFill>
                <a:ea typeface="MS Gothic" charset="-128"/>
              </a:rPr>
            </a:br>
            <a:r>
              <a:rPr lang="en-US" sz="2000" smtClean="0">
                <a:solidFill>
                  <a:schemeClr val="tx1"/>
                </a:solidFill>
                <a:ea typeface="MS Gothic" charset="-128"/>
              </a:rPr>
              <a:t>        </a:t>
            </a:r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соответствует  указанной формуле</a:t>
            </a:r>
            <a:r>
              <a:rPr lang="en-US" sz="2000" b="1" i="1" smtClean="0">
                <a:solidFill>
                  <a:schemeClr val="tx1"/>
                </a:solidFill>
                <a:ea typeface="MS Gothic" charset="-128"/>
              </a:rPr>
              <a:t> </a:t>
            </a:r>
            <a:endParaRPr lang="ru-RU" sz="2000" b="1" i="1" smtClean="0">
              <a:solidFill>
                <a:schemeClr val="tx1"/>
              </a:solidFill>
              <a:ea typeface="MS Gothic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3581400" cy="5181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           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     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ea typeface="MS Gothic" charset="-128"/>
              </a:rPr>
              <a:t>                   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86375" y="1428750"/>
            <a:ext cx="3657600" cy="5029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-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1524000"/>
            <a:ext cx="2695575" cy="2438400"/>
            <a:chOff x="672" y="960"/>
            <a:chExt cx="1698" cy="1536"/>
          </a:xfrm>
        </p:grpSpPr>
        <p:sp>
          <p:nvSpPr>
            <p:cNvPr id="6178" name="Line 6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7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8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72000" y="1524000"/>
            <a:ext cx="2695575" cy="2438400"/>
            <a:chOff x="672" y="960"/>
            <a:chExt cx="1698" cy="1536"/>
          </a:xfrm>
        </p:grpSpPr>
        <p:sp>
          <p:nvSpPr>
            <p:cNvPr id="6173" name="Line 12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13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76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7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905000" y="4038600"/>
            <a:ext cx="2695575" cy="2438400"/>
            <a:chOff x="672" y="960"/>
            <a:chExt cx="1698" cy="1536"/>
          </a:xfrm>
        </p:grpSpPr>
        <p:sp>
          <p:nvSpPr>
            <p:cNvPr id="6168" name="Line 18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19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7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7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867400" y="3962400"/>
            <a:ext cx="2695575" cy="2438400"/>
            <a:chOff x="672" y="960"/>
            <a:chExt cx="1698" cy="1536"/>
          </a:xfrm>
        </p:grpSpPr>
        <p:sp>
          <p:nvSpPr>
            <p:cNvPr id="6163" name="Line 24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5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66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616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6153" name="Arc 29"/>
          <p:cNvSpPr>
            <a:spLocks/>
          </p:cNvSpPr>
          <p:nvPr/>
        </p:nvSpPr>
        <p:spPr bwMode="auto">
          <a:xfrm flipH="1">
            <a:off x="5029200" y="19050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Arc 30"/>
          <p:cNvSpPr>
            <a:spLocks/>
          </p:cNvSpPr>
          <p:nvPr/>
        </p:nvSpPr>
        <p:spPr bwMode="auto">
          <a:xfrm flipH="1" flipV="1">
            <a:off x="3276600" y="5410200"/>
            <a:ext cx="609600" cy="9144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Arc 31"/>
          <p:cNvSpPr>
            <a:spLocks/>
          </p:cNvSpPr>
          <p:nvPr/>
        </p:nvSpPr>
        <p:spPr bwMode="auto">
          <a:xfrm flipH="1" flipV="1">
            <a:off x="6248400" y="53340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WordArt 32"/>
          <p:cNvSpPr>
            <a:spLocks noChangeArrowheads="1" noChangeShapeType="1" noTextEdit="1"/>
          </p:cNvSpPr>
          <p:nvPr/>
        </p:nvSpPr>
        <p:spPr bwMode="auto">
          <a:xfrm>
            <a:off x="785813" y="1571625"/>
            <a:ext cx="1428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6157" name="WordArt 33"/>
          <p:cNvSpPr>
            <a:spLocks noChangeArrowheads="1" noChangeShapeType="1" noTextEdit="1"/>
          </p:cNvSpPr>
          <p:nvPr/>
        </p:nvSpPr>
        <p:spPr bwMode="auto">
          <a:xfrm>
            <a:off x="4648200" y="1571625"/>
            <a:ext cx="2286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6158" name="WordArt 34"/>
          <p:cNvSpPr>
            <a:spLocks noChangeArrowheads="1" noChangeShapeType="1" noTextEdit="1"/>
          </p:cNvSpPr>
          <p:nvPr/>
        </p:nvSpPr>
        <p:spPr bwMode="auto">
          <a:xfrm>
            <a:off x="2133600" y="4286250"/>
            <a:ext cx="2381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6159" name="WordArt 35"/>
          <p:cNvSpPr>
            <a:spLocks noChangeArrowheads="1" noChangeShapeType="1" noTextEdit="1"/>
          </p:cNvSpPr>
          <p:nvPr/>
        </p:nvSpPr>
        <p:spPr bwMode="auto">
          <a:xfrm>
            <a:off x="6096000" y="4143375"/>
            <a:ext cx="261938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6160" name="Rectangle 36"/>
          <p:cNvSpPr>
            <a:spLocks noChangeArrowheads="1"/>
          </p:cNvSpPr>
          <p:nvPr/>
        </p:nvSpPr>
        <p:spPr bwMode="auto">
          <a:xfrm>
            <a:off x="6858000" y="642938"/>
            <a:ext cx="2000250" cy="542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i="1">
                <a:solidFill>
                  <a:schemeClr val="tx1"/>
                </a:solidFill>
              </a:rPr>
              <a:t>у</a:t>
            </a:r>
            <a:r>
              <a:rPr lang="en-US" sz="2800" b="1" i="1">
                <a:solidFill>
                  <a:schemeClr val="tx1"/>
                </a:solidFill>
              </a:rPr>
              <a:t>= -2(</a:t>
            </a:r>
            <a:r>
              <a:rPr lang="ru-RU" sz="2800" b="1" i="1">
                <a:solidFill>
                  <a:schemeClr val="tx1"/>
                </a:solidFill>
              </a:rPr>
              <a:t>х</a:t>
            </a:r>
            <a:r>
              <a:rPr lang="en-US" sz="2800" b="1" i="1">
                <a:solidFill>
                  <a:schemeClr val="tx1"/>
                </a:solidFill>
              </a:rPr>
              <a:t>-2)</a:t>
            </a:r>
            <a:r>
              <a:rPr lang="en-US" sz="2800" b="1" i="1" baseline="30000">
                <a:solidFill>
                  <a:schemeClr val="tx1"/>
                </a:solidFill>
              </a:rPr>
              <a:t>2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6161" name="Arc 37"/>
          <p:cNvSpPr>
            <a:spLocks/>
          </p:cNvSpPr>
          <p:nvPr/>
        </p:nvSpPr>
        <p:spPr bwMode="auto">
          <a:xfrm flipH="1">
            <a:off x="2133600" y="19050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6600CC"/>
              </a:solidFill>
            </a:endParaRPr>
          </a:p>
          <a:p>
            <a:endParaRPr lang="en-US" b="1">
              <a:solidFill>
                <a:srgbClr val="6600CC"/>
              </a:solidFill>
            </a:endParaRPr>
          </a:p>
          <a:p>
            <a:endParaRPr lang="en-US" b="1">
              <a:solidFill>
                <a:srgbClr val="6600CC"/>
              </a:solidFill>
            </a:endParaRPr>
          </a:p>
          <a:p>
            <a:endParaRPr lang="en-US" b="1">
              <a:solidFill>
                <a:srgbClr val="6600CC"/>
              </a:solidFill>
            </a:endParaRPr>
          </a:p>
          <a:p>
            <a:endParaRPr lang="en-US" b="1">
              <a:solidFill>
                <a:srgbClr val="6600CC"/>
              </a:solidFill>
            </a:endParaRPr>
          </a:p>
          <a:p>
            <a:r>
              <a:rPr lang="en-US" b="1">
                <a:solidFill>
                  <a:srgbClr val="6600CC"/>
                </a:solidFill>
              </a:rPr>
              <a:t>   2</a:t>
            </a:r>
            <a:endParaRPr lang="ru-RU"/>
          </a:p>
        </p:txBody>
      </p:sp>
      <p:sp>
        <p:nvSpPr>
          <p:cNvPr id="6162" name="WordArt 38"/>
          <p:cNvSpPr>
            <a:spLocks noChangeArrowheads="1" noChangeShapeType="1" noTextEdit="1"/>
          </p:cNvSpPr>
          <p:nvPr/>
        </p:nvSpPr>
        <p:spPr bwMode="auto">
          <a:xfrm flipH="1">
            <a:off x="8639175" y="457200"/>
            <a:ext cx="460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7772400" cy="114300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График какой функции изображенной на рисунках</a:t>
            </a:r>
            <a:br>
              <a:rPr lang="ru-RU" sz="2000" smtClean="0">
                <a:solidFill>
                  <a:schemeClr val="tx1"/>
                </a:solidFill>
                <a:ea typeface="MS Gothic" charset="-128"/>
              </a:rPr>
            </a:br>
            <a:r>
              <a:rPr lang="en-US" sz="2000" smtClean="0">
                <a:solidFill>
                  <a:schemeClr val="tx1"/>
                </a:solidFill>
                <a:ea typeface="MS Gothic" charset="-128"/>
              </a:rPr>
              <a:t>        </a:t>
            </a:r>
            <a:r>
              <a:rPr lang="ru-RU" sz="2000" smtClean="0">
                <a:solidFill>
                  <a:schemeClr val="tx1"/>
                </a:solidFill>
                <a:ea typeface="MS Gothic" charset="-128"/>
              </a:rPr>
              <a:t>соответствует  указанной формуле</a:t>
            </a:r>
            <a:r>
              <a:rPr lang="ru-RU" sz="2800" smtClean="0">
                <a:solidFill>
                  <a:schemeClr val="tx1"/>
                </a:solidFill>
                <a:ea typeface="MS Gothic" charset="-128"/>
              </a:rPr>
              <a:t>        </a:t>
            </a:r>
            <a:r>
              <a:rPr lang="ru-RU" sz="2800" b="1" i="1" smtClean="0">
                <a:solidFill>
                  <a:schemeClr val="tx1"/>
                </a:solidFill>
                <a:ea typeface="MS Gothic" charset="-128"/>
              </a:rPr>
              <a:t>у</a:t>
            </a:r>
            <a:r>
              <a:rPr lang="en-US" sz="2800" b="1" i="1" smtClean="0">
                <a:solidFill>
                  <a:schemeClr val="tx1"/>
                </a:solidFill>
                <a:ea typeface="MS Gothic" charset="-128"/>
              </a:rPr>
              <a:t>= (</a:t>
            </a:r>
            <a:r>
              <a:rPr lang="ru-RU" sz="2800" b="1" i="1" smtClean="0">
                <a:solidFill>
                  <a:schemeClr val="tx1"/>
                </a:solidFill>
                <a:ea typeface="MS Gothic" charset="-128"/>
              </a:rPr>
              <a:t>х</a:t>
            </a:r>
            <a:r>
              <a:rPr lang="en-US" sz="2800" b="1" i="1" smtClean="0">
                <a:solidFill>
                  <a:schemeClr val="tx1"/>
                </a:solidFill>
                <a:ea typeface="MS Gothic" charset="-128"/>
              </a:rPr>
              <a:t>+2)</a:t>
            </a:r>
            <a:r>
              <a:rPr lang="en-US" sz="2800" b="1" i="1" baseline="30000" smtClean="0">
                <a:solidFill>
                  <a:schemeClr val="tx1"/>
                </a:solidFill>
                <a:ea typeface="MS Gothic" charset="-128"/>
              </a:rPr>
              <a:t>2</a:t>
            </a:r>
            <a:r>
              <a:rPr lang="en-US" sz="2800" b="1" i="1" smtClean="0">
                <a:solidFill>
                  <a:schemeClr val="tx1"/>
                </a:solidFill>
                <a:ea typeface="MS Gothic" charset="-128"/>
              </a:rPr>
              <a:t> - 4 </a:t>
            </a:r>
            <a:endParaRPr lang="ru-RU" sz="2800" b="1" i="1" smtClean="0">
              <a:solidFill>
                <a:schemeClr val="tx1"/>
              </a:solidFill>
              <a:ea typeface="MS Gothic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3581400" cy="51816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</a:t>
            </a:r>
            <a:endParaRPr lang="ru-RU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-4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 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ea typeface="MS Gothic" charset="-128"/>
              </a:rPr>
              <a:t>                   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447800"/>
            <a:ext cx="3657600" cy="5029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-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</a:t>
            </a:r>
            <a:endParaRPr lang="ru-RU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-4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-4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6600CC"/>
                </a:solidFill>
                <a:ea typeface="MS Gothic" charset="-128"/>
              </a:rPr>
              <a:t>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1524000"/>
            <a:ext cx="2695575" cy="2438400"/>
            <a:chOff x="672" y="960"/>
            <a:chExt cx="1698" cy="1536"/>
          </a:xfrm>
        </p:grpSpPr>
        <p:sp>
          <p:nvSpPr>
            <p:cNvPr id="7210" name="Line 6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Line 7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1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1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72000" y="1524000"/>
            <a:ext cx="2695575" cy="2438400"/>
            <a:chOff x="672" y="960"/>
            <a:chExt cx="1698" cy="1536"/>
          </a:xfrm>
        </p:grpSpPr>
        <p:sp>
          <p:nvSpPr>
            <p:cNvPr id="7205" name="Line 12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Line 13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0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0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905000" y="4038600"/>
            <a:ext cx="2695575" cy="2438400"/>
            <a:chOff x="672" y="960"/>
            <a:chExt cx="1698" cy="1536"/>
          </a:xfrm>
        </p:grpSpPr>
        <p:sp>
          <p:nvSpPr>
            <p:cNvPr id="7200" name="Line 18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Line 19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03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20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867400" y="3962400"/>
            <a:ext cx="2695575" cy="2438400"/>
            <a:chOff x="672" y="960"/>
            <a:chExt cx="1698" cy="1536"/>
          </a:xfrm>
        </p:grpSpPr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Line 25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198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199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7177" name="Arc 29"/>
          <p:cNvSpPr>
            <a:spLocks/>
          </p:cNvSpPr>
          <p:nvPr/>
        </p:nvSpPr>
        <p:spPr bwMode="auto">
          <a:xfrm flipH="1">
            <a:off x="5029200" y="26670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rc 30"/>
          <p:cNvSpPr>
            <a:spLocks/>
          </p:cNvSpPr>
          <p:nvPr/>
        </p:nvSpPr>
        <p:spPr bwMode="auto">
          <a:xfrm flipH="1">
            <a:off x="3657600" y="48768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rc 31"/>
          <p:cNvSpPr>
            <a:spLocks/>
          </p:cNvSpPr>
          <p:nvPr/>
        </p:nvSpPr>
        <p:spPr bwMode="auto">
          <a:xfrm flipH="1">
            <a:off x="6096000" y="4191000"/>
            <a:ext cx="609600" cy="8382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WordArt 32"/>
          <p:cNvSpPr>
            <a:spLocks noChangeArrowheads="1" noChangeShapeType="1" noTextEdit="1"/>
          </p:cNvSpPr>
          <p:nvPr/>
        </p:nvSpPr>
        <p:spPr bwMode="auto">
          <a:xfrm>
            <a:off x="714375" y="1571625"/>
            <a:ext cx="1428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7181" name="WordArt 33"/>
          <p:cNvSpPr>
            <a:spLocks noChangeArrowheads="1" noChangeShapeType="1" noTextEdit="1"/>
          </p:cNvSpPr>
          <p:nvPr/>
        </p:nvSpPr>
        <p:spPr bwMode="auto">
          <a:xfrm>
            <a:off x="4643438" y="1571625"/>
            <a:ext cx="214312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7182" name="WordArt 34"/>
          <p:cNvSpPr>
            <a:spLocks noChangeArrowheads="1" noChangeShapeType="1" noTextEdit="1"/>
          </p:cNvSpPr>
          <p:nvPr/>
        </p:nvSpPr>
        <p:spPr bwMode="auto">
          <a:xfrm>
            <a:off x="2133600" y="4286250"/>
            <a:ext cx="2381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7183" name="WordArt 35"/>
          <p:cNvSpPr>
            <a:spLocks noChangeArrowheads="1" noChangeShapeType="1" noTextEdit="1"/>
          </p:cNvSpPr>
          <p:nvPr/>
        </p:nvSpPr>
        <p:spPr bwMode="auto">
          <a:xfrm>
            <a:off x="5572125" y="4214813"/>
            <a:ext cx="214313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7184" name="Rectangle 36"/>
          <p:cNvSpPr>
            <a:spLocks noChangeArrowheads="1"/>
          </p:cNvSpPr>
          <p:nvPr/>
        </p:nvSpPr>
        <p:spPr bwMode="auto">
          <a:xfrm>
            <a:off x="4929188" y="571500"/>
            <a:ext cx="2928937" cy="500063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Arc 37"/>
          <p:cNvSpPr>
            <a:spLocks/>
          </p:cNvSpPr>
          <p:nvPr/>
        </p:nvSpPr>
        <p:spPr bwMode="auto">
          <a:xfrm flipH="1">
            <a:off x="2133600" y="2743200"/>
            <a:ext cx="609600" cy="990600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Line 40"/>
          <p:cNvSpPr>
            <a:spLocks noChangeShapeType="1"/>
          </p:cNvSpPr>
          <p:nvPr/>
        </p:nvSpPr>
        <p:spPr bwMode="auto">
          <a:xfrm>
            <a:off x="2438400" y="2895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41"/>
          <p:cNvSpPr>
            <a:spLocks noChangeShapeType="1"/>
          </p:cNvSpPr>
          <p:nvPr/>
        </p:nvSpPr>
        <p:spPr bwMode="auto">
          <a:xfrm>
            <a:off x="1905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42"/>
          <p:cNvSpPr>
            <a:spLocks noChangeShapeType="1"/>
          </p:cNvSpPr>
          <p:nvPr/>
        </p:nvSpPr>
        <p:spPr bwMode="auto">
          <a:xfrm>
            <a:off x="39624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31242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>
            <a:off x="53340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>
            <a:off x="53340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>
            <a:off x="6400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>
            <a:off x="6400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WordArt 48"/>
          <p:cNvSpPr>
            <a:spLocks noChangeArrowheads="1" noChangeShapeType="1" noTextEdit="1"/>
          </p:cNvSpPr>
          <p:nvPr/>
        </p:nvSpPr>
        <p:spPr bwMode="auto">
          <a:xfrm flipH="1">
            <a:off x="8782050" y="457200"/>
            <a:ext cx="460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Click="0"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581400" cy="5181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                      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</a:t>
            </a: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</a:t>
            </a: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-</a:t>
            </a: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2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2063" y="1500188"/>
            <a:ext cx="38100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(х+2)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– 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2 - (х+2)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2+ (х+2)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(х+2)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chemeClr val="tx1"/>
                </a:solidFill>
                <a:ea typeface="MS Gothic" charset="-128"/>
              </a:rPr>
              <a:t>                        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</p:txBody>
      </p:sp>
      <p:sp>
        <p:nvSpPr>
          <p:cNvPr id="8196" name="WordArt 32"/>
          <p:cNvSpPr>
            <a:spLocks noChangeArrowheads="1" noChangeShapeType="1" noTextEdit="1"/>
          </p:cNvSpPr>
          <p:nvPr/>
        </p:nvSpPr>
        <p:spPr bwMode="auto">
          <a:xfrm>
            <a:off x="4714875" y="1643063"/>
            <a:ext cx="142875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8197" name="WordArt 33"/>
          <p:cNvSpPr>
            <a:spLocks noChangeArrowheads="1" noChangeShapeType="1" noTextEdit="1"/>
          </p:cNvSpPr>
          <p:nvPr/>
        </p:nvSpPr>
        <p:spPr bwMode="auto">
          <a:xfrm>
            <a:off x="4714875" y="2643188"/>
            <a:ext cx="228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8198" name="WordArt 34"/>
          <p:cNvSpPr>
            <a:spLocks noChangeArrowheads="1" noChangeShapeType="1" noTextEdit="1"/>
          </p:cNvSpPr>
          <p:nvPr/>
        </p:nvSpPr>
        <p:spPr bwMode="auto">
          <a:xfrm>
            <a:off x="4714875" y="3786188"/>
            <a:ext cx="238125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8199" name="WordArt 35"/>
          <p:cNvSpPr>
            <a:spLocks noChangeArrowheads="1" noChangeShapeType="1" noTextEdit="1"/>
          </p:cNvSpPr>
          <p:nvPr/>
        </p:nvSpPr>
        <p:spPr bwMode="auto">
          <a:xfrm>
            <a:off x="4714875" y="4857750"/>
            <a:ext cx="228600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524000"/>
            <a:ext cx="3657600" cy="4114800"/>
            <a:chOff x="672" y="960"/>
            <a:chExt cx="1698" cy="1536"/>
          </a:xfrm>
        </p:grpSpPr>
        <p:sp>
          <p:nvSpPr>
            <p:cNvPr id="8206" name="Line 6"/>
            <p:cNvSpPr>
              <a:spLocks noChangeShapeType="1"/>
            </p:cNvSpPr>
            <p:nvPr/>
          </p:nvSpPr>
          <p:spPr bwMode="auto">
            <a:xfrm>
              <a:off x="1444" y="1021"/>
              <a:ext cx="1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7"/>
            <p:cNvSpPr>
              <a:spLocks noChangeShapeType="1"/>
            </p:cNvSpPr>
            <p:nvPr/>
          </p:nvSpPr>
          <p:spPr bwMode="auto">
            <a:xfrm>
              <a:off x="672" y="1820"/>
              <a:ext cx="16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56" y="1872"/>
              <a:ext cx="114" cy="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20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8" y="960"/>
              <a:ext cx="181" cy="1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21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96" y="1872"/>
              <a:ext cx="111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0</a:t>
              </a:r>
            </a:p>
          </p:txBody>
        </p:sp>
      </p:grpSp>
      <p:sp>
        <p:nvSpPr>
          <p:cNvPr id="8201" name="Arc 37"/>
          <p:cNvSpPr>
            <a:spLocks/>
          </p:cNvSpPr>
          <p:nvPr/>
        </p:nvSpPr>
        <p:spPr bwMode="auto">
          <a:xfrm flipH="1">
            <a:off x="1524000" y="1676400"/>
            <a:ext cx="828675" cy="1671638"/>
          </a:xfrm>
          <a:custGeom>
            <a:avLst/>
            <a:gdLst>
              <a:gd name="T0" fmla="*/ 2147483647 w 43200"/>
              <a:gd name="T1" fmla="*/ 2147483647 h 24005"/>
              <a:gd name="T2" fmla="*/ 2147483647 w 43200"/>
              <a:gd name="T3" fmla="*/ 0 h 24005"/>
              <a:gd name="T4" fmla="*/ 2147483647 w 43200"/>
              <a:gd name="T5" fmla="*/ 2147483647 h 24005"/>
              <a:gd name="T6" fmla="*/ 0 60000 65536"/>
              <a:gd name="T7" fmla="*/ 0 60000 65536"/>
              <a:gd name="T8" fmla="*/ 0 60000 65536"/>
              <a:gd name="T9" fmla="*/ 0 w 43200"/>
              <a:gd name="T10" fmla="*/ 0 h 24005"/>
              <a:gd name="T11" fmla="*/ 43200 w 43200"/>
              <a:gd name="T12" fmla="*/ 24005 h 240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005" fill="none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</a:path>
              <a:path w="43200" h="24005" stroke="0" extrusionOk="0">
                <a:moveTo>
                  <a:pt x="43095" y="279"/>
                </a:moveTo>
                <a:cubicBezTo>
                  <a:pt x="43165" y="986"/>
                  <a:pt x="43200" y="1695"/>
                  <a:pt x="43200" y="2405"/>
                </a:cubicBezTo>
                <a:cubicBezTo>
                  <a:pt x="43200" y="14334"/>
                  <a:pt x="33529" y="24005"/>
                  <a:pt x="21600" y="24005"/>
                </a:cubicBezTo>
                <a:cubicBezTo>
                  <a:pt x="9670" y="24005"/>
                  <a:pt x="0" y="14334"/>
                  <a:pt x="0" y="2405"/>
                </a:cubicBezTo>
                <a:cubicBezTo>
                  <a:pt x="-1" y="1601"/>
                  <a:pt x="44" y="798"/>
                  <a:pt x="134" y="0"/>
                </a:cubicBezTo>
                <a:lnTo>
                  <a:pt x="21600" y="2405"/>
                </a:lnTo>
                <a:lnTo>
                  <a:pt x="43095" y="279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Line 38"/>
          <p:cNvSpPr>
            <a:spLocks noChangeShapeType="1"/>
          </p:cNvSpPr>
          <p:nvPr/>
        </p:nvSpPr>
        <p:spPr bwMode="auto">
          <a:xfrm>
            <a:off x="19050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39"/>
          <p:cNvSpPr>
            <a:spLocks noChangeShapeType="1"/>
          </p:cNvSpPr>
          <p:nvPr/>
        </p:nvSpPr>
        <p:spPr bwMode="auto">
          <a:xfrm>
            <a:off x="1905000" y="3352800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WordArt 46"/>
          <p:cNvSpPr>
            <a:spLocks noChangeArrowheads="1" noChangeShapeType="1" noTextEdit="1"/>
          </p:cNvSpPr>
          <p:nvPr/>
        </p:nvSpPr>
        <p:spPr bwMode="auto">
          <a:xfrm>
            <a:off x="642938" y="214313"/>
            <a:ext cx="8015287" cy="814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205" name="Прямоугольник 17"/>
          <p:cNvSpPr>
            <a:spLocks noChangeArrowheads="1"/>
          </p:cNvSpPr>
          <p:nvPr/>
        </p:nvSpPr>
        <p:spPr bwMode="auto">
          <a:xfrm>
            <a:off x="714375" y="285750"/>
            <a:ext cx="7858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Какой формулой задается график функции изображенной на </a:t>
            </a:r>
            <a:r>
              <a:rPr lang="en-US">
                <a:solidFill>
                  <a:schemeClr val="tx1"/>
                </a:solidFill>
              </a:rPr>
              <a:t>               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рисунке</a:t>
            </a:r>
          </a:p>
        </p:txBody>
      </p:sp>
    </p:spTree>
  </p:cSld>
  <p:clrMapOvr>
    <a:masterClrMapping/>
  </p:clrMapOvr>
  <p:transition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76400"/>
            <a:ext cx="3581400" cy="51816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>
                <a:solidFill>
                  <a:srgbClr val="6600CC"/>
                </a:solidFill>
                <a:ea typeface="MS Gothic" charset="-128"/>
              </a:rPr>
              <a:t>                       </a:t>
            </a: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4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</a:t>
            </a: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rgbClr val="6600CC"/>
                </a:solidFill>
                <a:ea typeface="MS Gothic" charset="-128"/>
              </a:rPr>
              <a:t>                                  3</a:t>
            </a: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600" b="1" smtClean="0">
              <a:solidFill>
                <a:srgbClr val="6600CC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600" b="1" smtClean="0">
                <a:solidFill>
                  <a:srgbClr val="6600CC"/>
                </a:solidFill>
                <a:ea typeface="MS Gothic" charset="-128"/>
              </a:rPr>
              <a:t>                                               </a:t>
            </a:r>
            <a:endParaRPr lang="ru-RU" sz="1600" b="1" smtClean="0">
              <a:solidFill>
                <a:srgbClr val="6600CC"/>
              </a:solidFill>
              <a:ea typeface="MS Gothic" charset="-128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447800"/>
            <a:ext cx="37338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2 (х+3)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+4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2(х-4)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- 3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3 - 2(х+4)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3200" smtClean="0">
              <a:solidFill>
                <a:schemeClr val="tx1"/>
              </a:solidFill>
              <a:ea typeface="MS Gothic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у = -2(х-3)</a:t>
            </a:r>
            <a:r>
              <a:rPr lang="ru-RU" sz="3200" baseline="30000" smtClean="0">
                <a:solidFill>
                  <a:schemeClr val="tx1"/>
                </a:solidFill>
                <a:ea typeface="MS Gothic" charset="-128"/>
              </a:rPr>
              <a:t>2 </a:t>
            </a:r>
            <a:r>
              <a:rPr lang="ru-RU" sz="3200" smtClean="0">
                <a:solidFill>
                  <a:schemeClr val="tx1"/>
                </a:solidFill>
                <a:ea typeface="MS Gothic" charset="-128"/>
              </a:rPr>
              <a:t>+ 4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chemeClr val="tx1"/>
                </a:solidFill>
                <a:ea typeface="MS Gothic" charset="-128"/>
              </a:rPr>
              <a:t>                       </a:t>
            </a:r>
            <a:endParaRPr lang="ru-RU" sz="3200" smtClean="0">
              <a:solidFill>
                <a:schemeClr val="tx1"/>
              </a:solidFill>
              <a:ea typeface="MS Gothic" charset="-128"/>
            </a:endParaRPr>
          </a:p>
        </p:txBody>
      </p:sp>
      <p:sp>
        <p:nvSpPr>
          <p:cNvPr id="9220" name="WordArt 32"/>
          <p:cNvSpPr>
            <a:spLocks noChangeArrowheads="1" noChangeShapeType="1" noTextEdit="1"/>
          </p:cNvSpPr>
          <p:nvPr/>
        </p:nvSpPr>
        <p:spPr bwMode="auto">
          <a:xfrm>
            <a:off x="4643438" y="1571625"/>
            <a:ext cx="176212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9221" name="WordArt 33"/>
          <p:cNvSpPr>
            <a:spLocks noChangeArrowheads="1" noChangeShapeType="1" noTextEdit="1"/>
          </p:cNvSpPr>
          <p:nvPr/>
        </p:nvSpPr>
        <p:spPr bwMode="auto">
          <a:xfrm>
            <a:off x="4714875" y="2571750"/>
            <a:ext cx="2286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9222" name="WordArt 34"/>
          <p:cNvSpPr>
            <a:spLocks noChangeArrowheads="1" noChangeShapeType="1" noTextEdit="1"/>
          </p:cNvSpPr>
          <p:nvPr/>
        </p:nvSpPr>
        <p:spPr bwMode="auto">
          <a:xfrm>
            <a:off x="4714875" y="3643313"/>
            <a:ext cx="280988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9223" name="WordArt 35"/>
          <p:cNvSpPr>
            <a:spLocks noChangeArrowheads="1" noChangeShapeType="1" noTextEdit="1"/>
          </p:cNvSpPr>
          <p:nvPr/>
        </p:nvSpPr>
        <p:spPr bwMode="auto">
          <a:xfrm>
            <a:off x="4643438" y="4714875"/>
            <a:ext cx="3524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3400" y="1303338"/>
            <a:ext cx="3352800" cy="3878262"/>
            <a:chOff x="432" y="1021"/>
            <a:chExt cx="1698" cy="147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021"/>
              <a:ext cx="1698" cy="1475"/>
              <a:chOff x="672" y="1021"/>
              <a:chExt cx="1698" cy="1475"/>
            </a:xfrm>
          </p:grpSpPr>
          <p:sp>
            <p:nvSpPr>
              <p:cNvPr id="9231" name="Line 6"/>
              <p:cNvSpPr>
                <a:spLocks noChangeShapeType="1"/>
              </p:cNvSpPr>
              <p:nvPr/>
            </p:nvSpPr>
            <p:spPr bwMode="auto">
              <a:xfrm>
                <a:off x="1444" y="1021"/>
                <a:ext cx="1" cy="1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Line 7"/>
              <p:cNvSpPr>
                <a:spLocks noChangeShapeType="1"/>
              </p:cNvSpPr>
              <p:nvPr/>
            </p:nvSpPr>
            <p:spPr bwMode="auto">
              <a:xfrm>
                <a:off x="672" y="1820"/>
                <a:ext cx="161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56" y="1872"/>
                <a:ext cx="114" cy="7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X</a:t>
                </a:r>
                <a:endPara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234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70" y="1042"/>
                <a:ext cx="181" cy="10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Y</a:t>
                </a:r>
                <a:endPara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235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96" y="1872"/>
                <a:ext cx="111" cy="11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0</a:t>
                </a:r>
              </a:p>
            </p:txBody>
          </p:sp>
        </p:grpSp>
        <p:sp>
          <p:nvSpPr>
            <p:cNvPr id="9228" name="Arc 37"/>
            <p:cNvSpPr>
              <a:spLocks/>
            </p:cNvSpPr>
            <p:nvPr/>
          </p:nvSpPr>
          <p:spPr bwMode="auto">
            <a:xfrm flipH="1" flipV="1">
              <a:off x="1392" y="1296"/>
              <a:ext cx="384" cy="816"/>
            </a:xfrm>
            <a:custGeom>
              <a:avLst/>
              <a:gdLst>
                <a:gd name="T0" fmla="*/ 0 w 43200"/>
                <a:gd name="T1" fmla="*/ 0 h 24005"/>
                <a:gd name="T2" fmla="*/ 0 w 43200"/>
                <a:gd name="T3" fmla="*/ 0 h 24005"/>
                <a:gd name="T4" fmla="*/ 0 w 43200"/>
                <a:gd name="T5" fmla="*/ 0 h 2400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005"/>
                <a:gd name="T11" fmla="*/ 43200 w 43200"/>
                <a:gd name="T12" fmla="*/ 24005 h 240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005" fill="none" extrusionOk="0">
                  <a:moveTo>
                    <a:pt x="43095" y="279"/>
                  </a:moveTo>
                  <a:cubicBezTo>
                    <a:pt x="43165" y="986"/>
                    <a:pt x="43200" y="1695"/>
                    <a:pt x="43200" y="2405"/>
                  </a:cubicBezTo>
                  <a:cubicBezTo>
                    <a:pt x="43200" y="14334"/>
                    <a:pt x="33529" y="24005"/>
                    <a:pt x="21600" y="24005"/>
                  </a:cubicBezTo>
                  <a:cubicBezTo>
                    <a:pt x="9670" y="24005"/>
                    <a:pt x="0" y="14334"/>
                    <a:pt x="0" y="2405"/>
                  </a:cubicBezTo>
                  <a:cubicBezTo>
                    <a:pt x="-1" y="1601"/>
                    <a:pt x="44" y="798"/>
                    <a:pt x="134" y="0"/>
                  </a:cubicBezTo>
                </a:path>
                <a:path w="43200" h="24005" stroke="0" extrusionOk="0">
                  <a:moveTo>
                    <a:pt x="43095" y="279"/>
                  </a:moveTo>
                  <a:cubicBezTo>
                    <a:pt x="43165" y="986"/>
                    <a:pt x="43200" y="1695"/>
                    <a:pt x="43200" y="2405"/>
                  </a:cubicBezTo>
                  <a:cubicBezTo>
                    <a:pt x="43200" y="14334"/>
                    <a:pt x="33529" y="24005"/>
                    <a:pt x="21600" y="24005"/>
                  </a:cubicBezTo>
                  <a:cubicBezTo>
                    <a:pt x="9670" y="24005"/>
                    <a:pt x="0" y="14334"/>
                    <a:pt x="0" y="2405"/>
                  </a:cubicBezTo>
                  <a:cubicBezTo>
                    <a:pt x="-1" y="1601"/>
                    <a:pt x="44" y="798"/>
                    <a:pt x="134" y="0"/>
                  </a:cubicBezTo>
                  <a:lnTo>
                    <a:pt x="21600" y="2405"/>
                  </a:lnTo>
                  <a:lnTo>
                    <a:pt x="43095" y="279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Line 38"/>
            <p:cNvSpPr>
              <a:spLocks noChangeShapeType="1"/>
            </p:cNvSpPr>
            <p:nvPr/>
          </p:nvSpPr>
          <p:spPr bwMode="auto">
            <a:xfrm>
              <a:off x="1584" y="12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39"/>
            <p:cNvSpPr>
              <a:spLocks noChangeShapeType="1"/>
            </p:cNvSpPr>
            <p:nvPr/>
          </p:nvSpPr>
          <p:spPr bwMode="auto">
            <a:xfrm>
              <a:off x="124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5" name="WordArt 46"/>
          <p:cNvSpPr>
            <a:spLocks noChangeArrowheads="1" noChangeShapeType="1" noTextEdit="1"/>
          </p:cNvSpPr>
          <p:nvPr/>
        </p:nvSpPr>
        <p:spPr bwMode="auto">
          <a:xfrm>
            <a:off x="8678863" y="457200"/>
            <a:ext cx="4603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226" name="Прямоугольник 18"/>
          <p:cNvSpPr>
            <a:spLocks noChangeArrowheads="1"/>
          </p:cNvSpPr>
          <p:nvPr/>
        </p:nvSpPr>
        <p:spPr bwMode="auto">
          <a:xfrm>
            <a:off x="500063" y="0"/>
            <a:ext cx="81438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  <a:p>
            <a:pPr algn="ctr"/>
            <a:r>
              <a:rPr lang="ru-RU">
                <a:solidFill>
                  <a:schemeClr val="tx1"/>
                </a:solidFill>
              </a:rPr>
              <a:t>Какой формулой задается график функции изображенной </a:t>
            </a:r>
          </a:p>
          <a:p>
            <a:pPr algn="ctr"/>
            <a:r>
              <a:rPr lang="ru-RU">
                <a:solidFill>
                  <a:schemeClr val="tx1"/>
                </a:solidFill>
              </a:rPr>
              <a:t>на рисунке</a:t>
            </a:r>
          </a:p>
          <a:p>
            <a:pPr algn="ctr"/>
            <a:r>
              <a:rPr lang="ru-RU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           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260350"/>
          <a:ext cx="6999287" cy="4681538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3659663"/>
                <a:gridCol w="3339624"/>
              </a:tblGrid>
              <a:tr h="18635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Подчеркните</a:t>
                      </a:r>
                      <a:r>
                        <a:rPr lang="ru-RU" sz="2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пожалуйста, те состояния,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которые </a:t>
                      </a:r>
                      <a:r>
                        <a:rPr lang="ru-RU" sz="2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 испытывали в процессе сегодняшнего урока:</a:t>
                      </a:r>
                      <a:endParaRPr lang="ru-RU" sz="24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интерес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беспокойство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эмоциональный подъем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скука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удовольствие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раздражение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022725"/>
            <a:ext cx="2951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Экран (4:3)</PresentationFormat>
  <Paragraphs>358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График какой функции , изображенной на рисунках  соответствует  указанной формуле             у=3х2+1                               </vt:lpstr>
      <vt:lpstr> График какой функции изображенной на  рисунках соответствует  указанной формуле   у= -0,5х2-3</vt:lpstr>
      <vt:lpstr>График какой функции изображенной на рисунках         соответствует  указанной формуле </vt:lpstr>
      <vt:lpstr>График какой функции изображенной на рисунках         соответствует  указанной формуле        у= (х+2)2 - 4 </vt:lpstr>
      <vt:lpstr>Слайд 7</vt:lpstr>
      <vt:lpstr>Слайд 8</vt:lpstr>
      <vt:lpstr>Слайд 9</vt:lpstr>
      <vt:lpstr>       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papan</dc:creator>
  <cp:lastModifiedBy>papan</cp:lastModifiedBy>
  <cp:revision>1</cp:revision>
  <dcterms:created xsi:type="dcterms:W3CDTF">2012-10-20T08:03:42Z</dcterms:created>
  <dcterms:modified xsi:type="dcterms:W3CDTF">2012-10-20T08:06:37Z</dcterms:modified>
</cp:coreProperties>
</file>