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C6E1C8-6B3D-485E-AE3B-DA224082A6CA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A57CF9-A099-4CF4-9989-49F5EDE0EC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A6885-194B-42DA-8111-2D608D157F4C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B07BA-75AD-4CEF-AC0B-235C03729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D043A-ABF9-4A44-ADDB-10FD32AD1A8E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E0E87-4242-4457-B3EB-9AB52DE5B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ABB0-82A7-4D97-A905-426FB2C891BF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86BDD-0FAD-4ED1-84B8-4FD6C45ED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8C7AD-ED4B-4CE9-A199-461E976BAC4B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E2CC-AAE1-4ED2-9F89-0B0342841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AC6A6-95E7-49CE-8176-3941B12926E2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9D783-82CB-4C4E-A7BF-366F9F534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D77CE-14C3-4824-A87C-321B3E677CA0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DFC28-3B44-43AC-BAC8-41650DF24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A5A6B-834E-4EE3-B386-94C987FAFF9B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93FCC-4E69-43B9-8F96-B2ED4C65D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AA688-9703-49CA-B4E9-3169B7362553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71FE3-9C7E-4045-A2FB-5ABF6B8C9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F9EE2-BC81-4987-A6F1-05F594796AE0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6065A-FBC3-4E0D-8414-FF665625C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E8511-CB39-4966-8396-7C0A34D4324C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04FEF-AEF3-4B81-B749-490BC5497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7633C-CEA7-410B-ACAB-E2EEBB5F5AE3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8C842-4C12-4C4B-AC65-66550885D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E8DE3F-69A3-48F8-B3D4-DD14F1A536AB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3250B2-D135-437C-9BD2-D7F4553AA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2214563" y="1654175"/>
            <a:ext cx="6034087" cy="3567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5700">
                <a:solidFill>
                  <a:srgbClr val="990033"/>
                </a:solidFill>
                <a:latin typeface="Times New Roman" pitchFamily="18" charset="0"/>
              </a:rPr>
              <a:t>Преобразование графика квадратичной функции 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357313" y="4651375"/>
            <a:ext cx="6858000" cy="2063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80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80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80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8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4339" name="Picture 4" descr="N:\NIT\clip_image00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14688"/>
            <a:ext cx="2786063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900113" y="1557338"/>
            <a:ext cx="7772400" cy="453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8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200">
                <a:solidFill>
                  <a:srgbClr val="990033"/>
                </a:solidFill>
                <a:latin typeface="Calibri" pitchFamily="34" charset="0"/>
              </a:rPr>
              <a:t>Квадратичной функцией называется функция, которую можно задать формулой вида у=ах</a:t>
            </a:r>
            <a:r>
              <a:rPr lang="ru-RU" sz="3200" baseline="30000">
                <a:solidFill>
                  <a:srgbClr val="990033"/>
                </a:solidFill>
                <a:latin typeface="Calibri" pitchFamily="34" charset="0"/>
              </a:rPr>
              <a:t>2</a:t>
            </a:r>
            <a:r>
              <a:rPr lang="ru-RU" sz="3200">
                <a:solidFill>
                  <a:srgbClr val="990033"/>
                </a:solidFill>
                <a:latin typeface="Calibri" pitchFamily="34" charset="0"/>
              </a:rPr>
              <a:t>+вх+с, где х - независимая переменная, а, в и с – некоторые числа, причем а ≠ 0.</a:t>
            </a:r>
          </a:p>
          <a:p>
            <a:pPr>
              <a:spcBef>
                <a:spcPts val="8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200">
                <a:solidFill>
                  <a:srgbClr val="990033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16387" name="Picture 4" descr="D:\Documents and Settings\UserXP\Рабочий стол\images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3" y="4071938"/>
            <a:ext cx="2286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00113" y="1557338"/>
            <a:ext cx="7772400" cy="453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8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200">
                <a:solidFill>
                  <a:srgbClr val="990033"/>
                </a:solidFill>
                <a:latin typeface="Calibri" pitchFamily="34" charset="0"/>
              </a:rPr>
              <a:t>Квадратичной функцией называется функция, которую можно задать формулой вида у=ах</a:t>
            </a:r>
            <a:r>
              <a:rPr lang="ru-RU" sz="3200" baseline="30000">
                <a:solidFill>
                  <a:srgbClr val="990033"/>
                </a:solidFill>
                <a:latin typeface="Calibri" pitchFamily="34" charset="0"/>
              </a:rPr>
              <a:t>2</a:t>
            </a:r>
            <a:r>
              <a:rPr lang="ru-RU" sz="3200">
                <a:solidFill>
                  <a:srgbClr val="990033"/>
                </a:solidFill>
                <a:latin typeface="Calibri" pitchFamily="34" charset="0"/>
              </a:rPr>
              <a:t>+вх+с, где х - независимая переменная, а, в и с – некоторые числа, причем а ≠ 0.</a:t>
            </a:r>
          </a:p>
          <a:p>
            <a:pPr>
              <a:spcBef>
                <a:spcPts val="8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200">
                <a:solidFill>
                  <a:srgbClr val="990033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18435" name="Picture 4" descr="D:\Documents and Settings\UserXP\Рабочий стол\images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3" y="4071938"/>
            <a:ext cx="2286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"/>
          <p:cNvSpPr txBox="1"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200">
                <a:solidFill>
                  <a:srgbClr val="990033"/>
                </a:solidFill>
                <a:latin typeface="Times New Roman" pitchFamily="18" charset="0"/>
              </a:rPr>
              <a:t>Построение графика функций</a:t>
            </a:r>
          </a:p>
        </p:txBody>
      </p:sp>
      <p:sp>
        <p:nvSpPr>
          <p:cNvPr id="1029" name="Text Box 2"/>
          <p:cNvSpPr txBox="1">
            <a:spLocks noChangeArrowheads="1"/>
          </p:cNvSpPr>
          <p:nvPr/>
        </p:nvSpPr>
        <p:spPr bwMode="auto">
          <a:xfrm>
            <a:off x="914400" y="1600200"/>
            <a:ext cx="7545388" cy="453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31813" indent="-531813">
              <a:spcBef>
                <a:spcPts val="800"/>
              </a:spcBef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</a:pPr>
            <a:r>
              <a:rPr lang="ru-RU" sz="3200">
                <a:solidFill>
                  <a:srgbClr val="000000"/>
                </a:solidFill>
                <a:latin typeface="Calibri" pitchFamily="34" charset="0"/>
              </a:rPr>
              <a:t>Построить в одной системе координат графики функций и сделать выводы:</a:t>
            </a:r>
          </a:p>
          <a:p>
            <a:pPr marL="531813" indent="-531813">
              <a:spcBef>
                <a:spcPts val="800"/>
              </a:spcBef>
              <a:buClr>
                <a:srgbClr val="B2B2B2"/>
              </a:buClr>
              <a:buSzPct val="90000"/>
              <a:buFont typeface="Times New Roman" pitchFamily="18" charset="0"/>
              <a:buAutoNum type="arabicPeriod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</a:pPr>
            <a:r>
              <a:rPr lang="ru-RU" sz="3200">
                <a:solidFill>
                  <a:srgbClr val="000000"/>
                </a:solidFill>
                <a:latin typeface="Calibri" pitchFamily="34" charset="0"/>
              </a:rPr>
              <a:t>у=х</a:t>
            </a:r>
            <a:r>
              <a:rPr lang="ru-RU" sz="3200" baseline="30000">
                <a:solidFill>
                  <a:srgbClr val="000000"/>
                </a:solidFill>
                <a:latin typeface="Calibri" pitchFamily="34" charset="0"/>
              </a:rPr>
              <a:t>2</a:t>
            </a:r>
          </a:p>
          <a:p>
            <a:pPr marL="531813" indent="-531813">
              <a:spcBef>
                <a:spcPts val="800"/>
              </a:spcBef>
              <a:buClr>
                <a:srgbClr val="B2B2B2"/>
              </a:buClr>
              <a:buSzPct val="90000"/>
              <a:buFont typeface="Times New Roman" pitchFamily="18" charset="0"/>
              <a:buAutoNum type="arabicPeriod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</a:pPr>
            <a:r>
              <a:rPr lang="ru-RU" sz="3200">
                <a:solidFill>
                  <a:srgbClr val="000000"/>
                </a:solidFill>
                <a:latin typeface="Calibri" pitchFamily="34" charset="0"/>
              </a:rPr>
              <a:t>у=2х</a:t>
            </a:r>
            <a:r>
              <a:rPr lang="ru-RU" sz="3200" baseline="30000">
                <a:solidFill>
                  <a:srgbClr val="000000"/>
                </a:solidFill>
                <a:latin typeface="Calibri" pitchFamily="34" charset="0"/>
              </a:rPr>
              <a:t>2</a:t>
            </a:r>
          </a:p>
          <a:p>
            <a:pPr marL="531813" indent="-531813">
              <a:spcBef>
                <a:spcPts val="800"/>
              </a:spcBef>
              <a:buClr>
                <a:srgbClr val="B2B2B2"/>
              </a:buClr>
              <a:buSzPct val="90000"/>
              <a:buFont typeface="Times New Roman" pitchFamily="18" charset="0"/>
              <a:buAutoNum type="arabicPeriod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</a:pPr>
            <a:r>
              <a:rPr lang="ru-RU" sz="3200">
                <a:solidFill>
                  <a:srgbClr val="000000"/>
                </a:solidFill>
                <a:latin typeface="Calibri" pitchFamily="34" charset="0"/>
              </a:rPr>
              <a:t>у=</a:t>
            </a:r>
            <a:r>
              <a:rPr lang="ru-RU" sz="3200" b="1">
                <a:solidFill>
                  <a:srgbClr val="000000"/>
                </a:solidFill>
                <a:latin typeface="Calibri" pitchFamily="34" charset="0"/>
              </a:rPr>
              <a:t>  </a:t>
            </a:r>
            <a:r>
              <a:rPr lang="ru-RU" sz="3200">
                <a:solidFill>
                  <a:srgbClr val="000000"/>
                </a:solidFill>
                <a:latin typeface="Calibri" pitchFamily="34" charset="0"/>
              </a:rPr>
              <a:t>х</a:t>
            </a:r>
            <a:r>
              <a:rPr lang="ru-RU" sz="3200" baseline="30000">
                <a:solidFill>
                  <a:srgbClr val="000000"/>
                </a:solidFill>
                <a:latin typeface="Calibri" pitchFamily="34" charset="0"/>
              </a:rPr>
              <a:t>2</a:t>
            </a:r>
          </a:p>
          <a:p>
            <a:pPr marL="531813" indent="-531813">
              <a:spcBef>
                <a:spcPts val="800"/>
              </a:spcBef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</a:pPr>
            <a:endParaRPr lang="ru-RU" sz="3200">
              <a:solidFill>
                <a:srgbClr val="000000"/>
              </a:solidFill>
              <a:latin typeface="Calibri" pitchFamily="34" charset="0"/>
            </a:endParaRPr>
          </a:p>
          <a:p>
            <a:pPr marL="531813" indent="-531813">
              <a:spcBef>
                <a:spcPts val="800"/>
              </a:spcBef>
              <a:buClr>
                <a:srgbClr val="B2B2B2"/>
              </a:buClr>
              <a:buSzPct val="90000"/>
              <a:buFont typeface="Wingdings" pitchFamily="2" charset="2"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</a:pPr>
            <a:endParaRPr lang="ru-RU" sz="320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1030" name="Group 3"/>
          <p:cNvGrpSpPr>
            <a:grpSpLocks/>
          </p:cNvGrpSpPr>
          <p:nvPr/>
        </p:nvGrpSpPr>
        <p:grpSpPr bwMode="auto">
          <a:xfrm>
            <a:off x="6200775" y="1600200"/>
            <a:ext cx="1157288" cy="2187575"/>
            <a:chOff x="3906" y="1008"/>
            <a:chExt cx="729" cy="1378"/>
          </a:xfrm>
        </p:grpSpPr>
        <p:graphicFrame>
          <p:nvGraphicFramePr>
            <p:cNvPr id="1027" name="Object 4"/>
            <p:cNvGraphicFramePr>
              <a:graphicFrameLocks noChangeAspect="1"/>
            </p:cNvGraphicFramePr>
            <p:nvPr/>
          </p:nvGraphicFramePr>
          <p:xfrm>
            <a:off x="3906" y="1008"/>
            <a:ext cx="730" cy="1379"/>
          </p:xfrm>
          <a:graphic>
            <a:graphicData uri="http://schemas.openxmlformats.org/presentationml/2006/ole">
              <p:oleObj spid="_x0000_s1027" r:id="rId4" imgW="114150" imgH="215612" progId="Equation.3">
                <p:embed/>
              </p:oleObj>
            </a:graphicData>
          </a:graphic>
        </p:graphicFrame>
        <p:sp>
          <p:nvSpPr>
            <p:cNvPr id="1037" name="Text Box 5"/>
            <p:cNvSpPr txBox="1">
              <a:spLocks noChangeArrowheads="1"/>
            </p:cNvSpPr>
            <p:nvPr/>
          </p:nvSpPr>
          <p:spPr bwMode="auto">
            <a:xfrm>
              <a:off x="3906" y="1008"/>
              <a:ext cx="730" cy="137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031" name="Group 6"/>
          <p:cNvGrpSpPr>
            <a:grpSpLocks/>
          </p:cNvGrpSpPr>
          <p:nvPr/>
        </p:nvGrpSpPr>
        <p:grpSpPr bwMode="auto">
          <a:xfrm>
            <a:off x="6200775" y="3941763"/>
            <a:ext cx="1157288" cy="2187575"/>
            <a:chOff x="3906" y="2483"/>
            <a:chExt cx="729" cy="1378"/>
          </a:xfrm>
        </p:grpSpPr>
        <p:graphicFrame>
          <p:nvGraphicFramePr>
            <p:cNvPr id="1026" name="Object 7"/>
            <p:cNvGraphicFramePr>
              <a:graphicFrameLocks noChangeAspect="1"/>
            </p:cNvGraphicFramePr>
            <p:nvPr/>
          </p:nvGraphicFramePr>
          <p:xfrm>
            <a:off x="3906" y="2483"/>
            <a:ext cx="730" cy="1379"/>
          </p:xfrm>
          <a:graphic>
            <a:graphicData uri="http://schemas.openxmlformats.org/presentationml/2006/ole">
              <p:oleObj spid="_x0000_s1026" r:id="rId5" imgW="114150" imgH="215612" progId="Equation.3">
                <p:embed/>
              </p:oleObj>
            </a:graphicData>
          </a:graphic>
        </p:graphicFrame>
        <p:sp>
          <p:nvSpPr>
            <p:cNvPr id="1036" name="Text Box 8"/>
            <p:cNvSpPr txBox="1">
              <a:spLocks noChangeArrowheads="1"/>
            </p:cNvSpPr>
            <p:nvPr/>
          </p:nvSpPr>
          <p:spPr bwMode="auto">
            <a:xfrm>
              <a:off x="3906" y="2483"/>
              <a:ext cx="730" cy="137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pic>
        <p:nvPicPr>
          <p:cNvPr id="1032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38650" y="3419475"/>
            <a:ext cx="266700" cy="19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32363" y="3141663"/>
            <a:ext cx="3960812" cy="335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35" name="Picture 1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88" y="4357688"/>
            <a:ext cx="1428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52400"/>
            <a:ext cx="25003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Прямоугольник 2"/>
          <p:cNvSpPr>
            <a:spLocks noChangeArrowheads="1"/>
          </p:cNvSpPr>
          <p:nvPr/>
        </p:nvSpPr>
        <p:spPr bwMode="auto">
          <a:xfrm>
            <a:off x="762000" y="1524000"/>
            <a:ext cx="59594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800"/>
              </a:spcBef>
              <a:buClr>
                <a:srgbClr val="B2B2B2"/>
              </a:buClr>
              <a:buSzPct val="90000"/>
            </a:pPr>
            <a:r>
              <a:rPr lang="ru-RU" sz="2000" b="1">
                <a:solidFill>
                  <a:srgbClr val="000000"/>
                </a:solidFill>
                <a:latin typeface="Calibri" pitchFamily="34" charset="0"/>
              </a:rPr>
              <a:t>График функции у=2х</a:t>
            </a:r>
            <a:r>
              <a:rPr lang="ru-RU" sz="2000" b="1" baseline="30000">
                <a:solidFill>
                  <a:srgbClr val="000000"/>
                </a:solidFill>
                <a:latin typeface="Calibri" pitchFamily="34" charset="0"/>
              </a:rPr>
              <a:t>2 </a:t>
            </a:r>
            <a:r>
              <a:rPr lang="ru-RU" sz="2000" b="1">
                <a:solidFill>
                  <a:srgbClr val="000000"/>
                </a:solidFill>
                <a:latin typeface="Calibri" pitchFamily="34" charset="0"/>
              </a:rPr>
              <a:t>можно получить  из параболы у=х</a:t>
            </a:r>
            <a:r>
              <a:rPr lang="ru-RU" sz="2000" b="1" baseline="30000">
                <a:solidFill>
                  <a:srgbClr val="000000"/>
                </a:solidFill>
                <a:latin typeface="Calibri" pitchFamily="34" charset="0"/>
              </a:rPr>
              <a:t>2  </a:t>
            </a:r>
            <a:r>
              <a:rPr lang="ru-RU" sz="2000" b="1">
                <a:solidFill>
                  <a:srgbClr val="000000"/>
                </a:solidFill>
                <a:latin typeface="Calibri" pitchFamily="34" charset="0"/>
              </a:rPr>
              <a:t>растяжением вдоль оси Оу в 2 раза; </a:t>
            </a:r>
          </a:p>
          <a:p>
            <a:pPr algn="just">
              <a:spcBef>
                <a:spcPts val="800"/>
              </a:spcBef>
              <a:buClr>
                <a:srgbClr val="B2B2B2"/>
              </a:buClr>
              <a:buSzPct val="90000"/>
            </a:pPr>
            <a:r>
              <a:rPr lang="ru-RU" sz="2000" b="1">
                <a:solidFill>
                  <a:srgbClr val="000000"/>
                </a:solidFill>
                <a:latin typeface="Calibri" pitchFamily="34" charset="0"/>
              </a:rPr>
              <a:t>График функции у=1</a:t>
            </a:r>
            <a:r>
              <a:rPr lang="en-US" sz="2000" b="1">
                <a:solidFill>
                  <a:srgbClr val="000000"/>
                </a:solidFill>
                <a:latin typeface="Calibri" pitchFamily="34" charset="0"/>
              </a:rPr>
              <a:t>/</a:t>
            </a:r>
            <a:r>
              <a:rPr lang="ru-RU" sz="2000" b="1">
                <a:solidFill>
                  <a:srgbClr val="000000"/>
                </a:solidFill>
                <a:latin typeface="Calibri" pitchFamily="34" charset="0"/>
              </a:rPr>
              <a:t>2х</a:t>
            </a:r>
            <a:r>
              <a:rPr lang="ru-RU" sz="2000" b="1" baseline="30000">
                <a:solidFill>
                  <a:srgbClr val="000000"/>
                </a:solidFill>
                <a:latin typeface="Calibri" pitchFamily="34" charset="0"/>
              </a:rPr>
              <a:t>2 </a:t>
            </a:r>
            <a:r>
              <a:rPr lang="ru-RU" sz="2000" b="1">
                <a:solidFill>
                  <a:srgbClr val="000000"/>
                </a:solidFill>
                <a:latin typeface="Calibri" pitchFamily="34" charset="0"/>
              </a:rPr>
              <a:t>можно  получить  из параболы у=х</a:t>
            </a:r>
            <a:r>
              <a:rPr lang="ru-RU" sz="2000" b="1" baseline="30000">
                <a:solidFill>
                  <a:srgbClr val="000000"/>
                </a:solidFill>
                <a:latin typeface="Calibri" pitchFamily="34" charset="0"/>
              </a:rPr>
              <a:t>2  </a:t>
            </a:r>
            <a:r>
              <a:rPr lang="ru-RU" sz="2000" b="1">
                <a:solidFill>
                  <a:srgbClr val="000000"/>
                </a:solidFill>
                <a:latin typeface="Calibri" pitchFamily="34" charset="0"/>
              </a:rPr>
              <a:t>сжатием  относительно оси Оу в 2</a:t>
            </a:r>
            <a:r>
              <a:rPr lang="ru-RU" sz="2000" b="1" baseline="30000">
                <a:solidFill>
                  <a:srgbClr val="000000"/>
                </a:solidFill>
                <a:latin typeface="Calibri" pitchFamily="34" charset="0"/>
              </a:rPr>
              <a:t>  </a:t>
            </a:r>
            <a:r>
              <a:rPr lang="ru-RU" sz="2000" b="1">
                <a:solidFill>
                  <a:srgbClr val="000000"/>
                </a:solidFill>
                <a:latin typeface="Calibri" pitchFamily="34" charset="0"/>
              </a:rPr>
              <a:t>раза; </a:t>
            </a:r>
          </a:p>
          <a:p>
            <a:pPr algn="just">
              <a:spcBef>
                <a:spcPts val="800"/>
              </a:spcBef>
            </a:pPr>
            <a:r>
              <a:rPr lang="ru-RU" sz="2000" b="1">
                <a:solidFill>
                  <a:srgbClr val="000000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23555" name="Picture 4" descr="D:\Documents and Settings\UserXP\Рабочий стол\Школа Наташа\4201875_6768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0413" y="3763963"/>
            <a:ext cx="4287837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Экран (4:3)</PresentationFormat>
  <Paragraphs>15</Paragraphs>
  <Slides>5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Office Theme</vt:lpstr>
      <vt:lpstr>Microsoft Equation 3.0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papan</dc:creator>
  <cp:lastModifiedBy>denis</cp:lastModifiedBy>
  <cp:revision>3</cp:revision>
  <dcterms:created xsi:type="dcterms:W3CDTF">2012-10-20T08:00:39Z</dcterms:created>
  <dcterms:modified xsi:type="dcterms:W3CDTF">2012-11-29T19:26:53Z</dcterms:modified>
</cp:coreProperties>
</file>