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6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9D2EDF-1310-4D40-BA76-E9828FED624A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023B92-12B7-49E3-ACBF-30F6273F5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642918"/>
            <a:ext cx="8136000" cy="9694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7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ШЕСТЬ СПОСОБОВ</a:t>
            </a:r>
            <a:endParaRPr lang="ru-RU" sz="57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2000240"/>
            <a:ext cx="3592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решения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005064"/>
            <a:ext cx="640592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КВАДРАТНЫХ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4941168"/>
            <a:ext cx="58272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УРАВНЕНИЙ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024" y="6165304"/>
            <a:ext cx="88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Дряхлова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Елена Анатольевна, учитель высшей категории</a:t>
            </a:r>
            <a:endParaRPr lang="ru-RU" sz="2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9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500042"/>
            <a:ext cx="2922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ctr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ПРИМЕР: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85860"/>
            <a:ext cx="78581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000" i="1" dirty="0" smtClean="0"/>
              <a:t>2х</a:t>
            </a:r>
            <a:r>
              <a:rPr lang="ru-RU" sz="7000" i="1" baseline="30000" dirty="0" smtClean="0"/>
              <a:t>2</a:t>
            </a:r>
            <a:r>
              <a:rPr lang="ru-RU" sz="7000" i="1" dirty="0" smtClean="0"/>
              <a:t> – 11х + 15 = 0</a:t>
            </a:r>
            <a:endParaRPr lang="ru-RU" sz="7000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5717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«перебросим» коэффициент  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071538" y="3000372"/>
            <a:ext cx="592935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 свободному члену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139" y="2714620"/>
            <a:ext cx="8913017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500" i="1" dirty="0" smtClean="0"/>
              <a:t>тогда  по теореме Виета</a:t>
            </a:r>
          </a:p>
          <a:p>
            <a:pPr algn="ctr"/>
            <a:r>
              <a:rPr lang="ru-RU" sz="5500" i="1" dirty="0" smtClean="0"/>
              <a:t>у</a:t>
            </a:r>
            <a:r>
              <a:rPr lang="ru-RU" sz="5500" i="1" baseline="-25000" dirty="0" smtClean="0"/>
              <a:t>1</a:t>
            </a:r>
            <a:r>
              <a:rPr lang="ru-RU" sz="5500" i="1" dirty="0" smtClean="0"/>
              <a:t> = 5   ;  у</a:t>
            </a:r>
            <a:r>
              <a:rPr lang="ru-RU" sz="5500" i="1" baseline="-25000" dirty="0" smtClean="0"/>
              <a:t>2</a:t>
            </a:r>
            <a:r>
              <a:rPr lang="ru-RU" sz="5500" i="1" dirty="0" smtClean="0"/>
              <a:t> = 6</a:t>
            </a:r>
            <a:endParaRPr lang="ru-RU" sz="55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15931" y="4786322"/>
            <a:ext cx="719940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i="1" dirty="0" smtClean="0"/>
              <a:t>х</a:t>
            </a:r>
            <a:r>
              <a:rPr lang="ru-RU" sz="6000" i="1" baseline="-25000" dirty="0" smtClean="0"/>
              <a:t>1</a:t>
            </a:r>
            <a:r>
              <a:rPr lang="ru-RU" sz="6000" i="1" dirty="0" smtClean="0"/>
              <a:t> = у</a:t>
            </a:r>
            <a:r>
              <a:rPr lang="ru-RU" sz="6000" i="1" baseline="-25000" dirty="0" smtClean="0"/>
              <a:t>1 </a:t>
            </a:r>
            <a:r>
              <a:rPr lang="ru-RU" sz="6000" i="1" dirty="0" smtClean="0"/>
              <a:t>/2 = 5/2 = 2,5</a:t>
            </a:r>
            <a:endParaRPr lang="ru-RU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5572140"/>
            <a:ext cx="674094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i="1" dirty="0" smtClean="0"/>
              <a:t>х</a:t>
            </a:r>
            <a:r>
              <a:rPr lang="ru-RU" sz="6000" i="1" baseline="-25000" dirty="0" smtClean="0"/>
              <a:t>2</a:t>
            </a:r>
            <a:r>
              <a:rPr lang="ru-RU" sz="6000" i="1" dirty="0" smtClean="0"/>
              <a:t> = у</a:t>
            </a:r>
            <a:r>
              <a:rPr lang="ru-RU" sz="6000" i="1" baseline="-25000" dirty="0" smtClean="0"/>
              <a:t>2 </a:t>
            </a:r>
            <a:r>
              <a:rPr lang="ru-RU" sz="6000" i="1" dirty="0" smtClean="0"/>
              <a:t>/2 = 6/2 = 3</a:t>
            </a:r>
            <a:endParaRPr lang="ru-RU" sz="6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1214422"/>
            <a:ext cx="1500198" cy="12464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7500" i="1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lang="ru-RU" sz="7500" i="1" baseline="30000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ru-RU" sz="75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71802" y="1214422"/>
            <a:ext cx="1550424" cy="12464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7500" i="1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11у</a:t>
            </a:r>
            <a:endParaRPr lang="ru-RU" sz="75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14942" y="1209567"/>
            <a:ext cx="1305165" cy="12464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7500" i="1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30</a:t>
            </a:r>
            <a:endParaRPr lang="ru-RU" sz="7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2530" grpId="0"/>
      <p:bldP spid="22530" grpId="1"/>
      <p:bldP spid="22532" grpId="0"/>
      <p:bldP spid="22532" grpId="1"/>
      <p:bldP spid="10" grpId="0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642910" y="714356"/>
            <a:ext cx="7929618" cy="45720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Когда уравненье решаешь, дружок,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Ты должен найти у него корешок.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Значение буквы проверить не сложно,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Поставь в уравненье его осторожно.</a:t>
            </a: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Коль верное равенство выйдет у Вас,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a_ModernoCaps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714348" y="5500702"/>
            <a:ext cx="7786742" cy="7143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_ModernoCaps"/>
              </a:rPr>
              <a:t>То корнем значенье зовите тотчас.</a:t>
            </a:r>
            <a:endParaRPr lang="ru-RU" sz="36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a_ModernoCap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14414" y="785794"/>
            <a:ext cx="67233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ru-RU" sz="4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1.</a:t>
            </a:r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квадратных </a:t>
            </a:r>
          </a:p>
          <a:p>
            <a:pPr marL="514350" indent="-514350"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Уравнений 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формуле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571744"/>
            <a:ext cx="68259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 Выписать </a:t>
            </a:r>
            <a:r>
              <a:rPr 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коэффициенты</a:t>
            </a:r>
            <a:endParaRPr lang="ru-RU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286124"/>
            <a:ext cx="89691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2. Найти </a:t>
            </a:r>
            <a:r>
              <a:rPr lang="en-U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дискриминант </a:t>
            </a:r>
            <a:r>
              <a:rPr lang="en-U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</a:t>
            </a:r>
            <a:r>
              <a:rPr lang="en-U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формуле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929066"/>
            <a:ext cx="83904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Определить </a:t>
            </a:r>
            <a:r>
              <a:rPr 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количество </a:t>
            </a:r>
            <a:r>
              <a:rPr lang="en-US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корней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4572008"/>
            <a:ext cx="38090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Найти </a:t>
            </a:r>
            <a:r>
              <a:rPr lang="en-U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корни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5214950"/>
            <a:ext cx="43172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 Записать </a:t>
            </a:r>
            <a:r>
              <a:rPr lang="en-U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ответ</a:t>
            </a:r>
            <a:endParaRPr lang="ru-RU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857232"/>
            <a:ext cx="87154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3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2.</a:t>
            </a:r>
            <a:r>
              <a:rPr lang="ru-RU" sz="3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Решение квадратных с </a:t>
            </a:r>
          </a:p>
          <a:p>
            <a:pPr marL="514350" indent="-514350" algn="ctr"/>
            <a:r>
              <a:rPr lang="ru-RU" sz="3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Чётным вторым коэффициентом</a:t>
            </a:r>
            <a:endParaRPr lang="ru-RU" sz="3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2571744"/>
            <a:ext cx="38924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 Найти 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k</a:t>
            </a:r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= 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 2</a:t>
            </a:r>
            <a:endParaRPr lang="ru-RU" sz="2800" b="1" cap="all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286124"/>
            <a:ext cx="61061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2. Найти </a:t>
            </a:r>
            <a:r>
              <a:rPr lang="en-US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дискриминант </a:t>
            </a:r>
            <a:endParaRPr lang="ru-RU" sz="2800" b="1" cap="all" spc="0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929066"/>
            <a:ext cx="84818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 </a:t>
            </a:r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Определить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количество</a:t>
            </a:r>
            <a:r>
              <a:rPr lang="en-US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корней</a:t>
            </a:r>
            <a:endParaRPr lang="ru-RU" sz="2800" b="1" cap="all" spc="0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4572008"/>
            <a:ext cx="39004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Найти </a:t>
            </a:r>
            <a:r>
              <a:rPr lang="en-US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корни</a:t>
            </a:r>
            <a:endParaRPr lang="ru-RU" sz="2800" b="1" cap="all" spc="0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5214950"/>
            <a:ext cx="44085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 Записать </a:t>
            </a:r>
            <a:r>
              <a:rPr lang="en-US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r>
              <a:rPr lang="ru-RU" sz="2800" b="1" cap="all" spc="0" dirty="0" smtClean="0">
                <a:ln/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ответ</a:t>
            </a:r>
            <a:endParaRPr lang="ru-RU" sz="2800" b="1" cap="all" spc="0" dirty="0">
              <a:ln/>
              <a:solidFill>
                <a:schemeClr val="accent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785794"/>
            <a:ext cx="86340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ru-RU" sz="32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r>
              <a:rPr lang="ru-RU" sz="4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   квадратных </a:t>
            </a:r>
          </a:p>
          <a:p>
            <a:pPr marL="514350" indent="-514350"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Уравнений   </a:t>
            </a: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  теореме  Виета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571744"/>
            <a:ext cx="88569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 Привести </a:t>
            </a:r>
            <a:r>
              <a:rPr lang="en-US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уравнение (если нужно)</a:t>
            </a:r>
            <a:endParaRPr lang="ru-RU" sz="28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286124"/>
            <a:ext cx="72667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2. Записать  условия  теоремы</a:t>
            </a:r>
            <a:endParaRPr lang="ru-RU" sz="28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3929066"/>
            <a:ext cx="769473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 </a:t>
            </a:r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Подобрать  числа, </a:t>
            </a:r>
          </a:p>
          <a:p>
            <a:r>
              <a:rPr lang="ru-RU" sz="28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Удовлетворяющие  условиям</a:t>
            </a:r>
            <a:endParaRPr lang="ru-RU" sz="28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5000636"/>
            <a:ext cx="43348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Записать  ответ</a:t>
            </a:r>
            <a:endParaRPr lang="ru-RU" sz="28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785794"/>
            <a:ext cx="80970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ru-RU" sz="32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r>
              <a:rPr lang="ru-RU" sz="4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   разложения   левой</a:t>
            </a:r>
          </a:p>
          <a:p>
            <a:pPr marL="514350" indent="-514350"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Части   на   множители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071678"/>
            <a:ext cx="83054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514350" indent="-514350" algn="ctr">
              <a:buAutoNum type="arabicPeriod"/>
            </a:pPr>
            <a:r>
              <a:rPr lang="ru-RU" sz="28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Представить  второе  слагаемое </a:t>
            </a:r>
          </a:p>
          <a:p>
            <a:pPr marL="514350" indent="-514350"/>
            <a:r>
              <a:rPr lang="ru-RU" sz="2800" b="1" cap="all" dirty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в  виде суммы</a:t>
            </a:r>
            <a:endParaRPr lang="ru-RU" sz="2800" b="1" cap="all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143248"/>
            <a:ext cx="857798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2. Разложить  выражение  на  </a:t>
            </a:r>
            <a:r>
              <a:rPr lang="ru-RU" sz="2800" b="1" cap="all" spc="0" dirty="0" err="1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мно</a:t>
            </a:r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– </a:t>
            </a:r>
          </a:p>
          <a:p>
            <a:r>
              <a:rPr lang="ru-RU" sz="2800" b="1" cap="all" dirty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</a:t>
            </a:r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жители  способом  группировки</a:t>
            </a:r>
            <a:endParaRPr lang="ru-RU" sz="28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5000636"/>
            <a:ext cx="83199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</a:t>
            </a:r>
            <a:r>
              <a:rPr lang="ru-RU" sz="2800" b="1" cap="all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решить  полученное  уравнение</a:t>
            </a:r>
            <a:endParaRPr lang="ru-RU" sz="28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715016"/>
            <a:ext cx="43172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 Записать  ответ</a:t>
            </a:r>
            <a:endParaRPr lang="ru-RU" sz="2800" b="1" cap="all" spc="0" dirty="0">
              <a:ln/>
              <a:solidFill>
                <a:schemeClr val="accent3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214818"/>
            <a:ext cx="88521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 Приравнять  произведение к нулю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857224" y="642918"/>
            <a:ext cx="7343802" cy="253842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622423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определи вид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622423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квадратного уравнения</a:t>
            </a:r>
            <a:endParaRPr lang="ru-RU" sz="3600" kern="10" spc="0" dirty="0">
              <a:ln w="9525">
                <a:solidFill>
                  <a:srgbClr val="622423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40" y="3643314"/>
            <a:ext cx="85725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000" b="1" dirty="0" smtClean="0">
                <a:solidFill>
                  <a:srgbClr val="21586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10000" b="1" i="0" u="none" strike="noStrike" cap="none" normalizeH="0" baseline="30000" dirty="0" smtClean="0">
                <a:ln>
                  <a:noFill/>
                </a:ln>
                <a:solidFill>
                  <a:srgbClr val="215868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00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5х + 8 = </a:t>
            </a:r>
            <a:r>
              <a:rPr lang="ru-RU" sz="10000" b="1" dirty="0" smtClean="0">
                <a:solidFill>
                  <a:srgbClr val="21586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10000" b="1" baseline="30000" dirty="0" smtClean="0">
                <a:solidFill>
                  <a:srgbClr val="215868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100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929066"/>
            <a:ext cx="91440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00" b="1" dirty="0" smtClean="0"/>
              <a:t>5х</a:t>
            </a:r>
            <a:r>
              <a:rPr lang="ru-RU" sz="9500" b="1" baseline="30000" dirty="0" smtClean="0"/>
              <a:t>2</a:t>
            </a:r>
            <a:r>
              <a:rPr lang="ru-RU" sz="9500" b="1" dirty="0" smtClean="0"/>
              <a:t> – </a:t>
            </a:r>
            <a:r>
              <a:rPr lang="ru-RU" sz="9500" b="1" dirty="0" err="1" smtClean="0"/>
              <a:t>х</a:t>
            </a:r>
            <a:r>
              <a:rPr lang="ru-RU" sz="9500" b="1" dirty="0" smtClean="0"/>
              <a:t> + 15 =0</a:t>
            </a:r>
            <a:endParaRPr lang="ru-RU" sz="95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786190"/>
            <a:ext cx="8929718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700" b="1" dirty="0" smtClean="0">
                <a:solidFill>
                  <a:srgbClr val="FF0000"/>
                </a:solidFill>
              </a:rPr>
              <a:t>2х</a:t>
            </a:r>
            <a:r>
              <a:rPr lang="ru-RU" sz="9700" b="1" baseline="30000" dirty="0" smtClean="0">
                <a:solidFill>
                  <a:srgbClr val="FF0000"/>
                </a:solidFill>
              </a:rPr>
              <a:t>2</a:t>
            </a:r>
            <a:r>
              <a:rPr lang="ru-RU" sz="9700" b="1" dirty="0" smtClean="0">
                <a:solidFill>
                  <a:srgbClr val="FF0000"/>
                </a:solidFill>
              </a:rPr>
              <a:t> + 2х - 1= 0</a:t>
            </a:r>
            <a:endParaRPr lang="ru-RU" sz="9700" dirty="0">
              <a:solidFill>
                <a:srgbClr val="FF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85786" y="3500438"/>
            <a:ext cx="77867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120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- 1 = 0</a:t>
            </a:r>
            <a:endParaRPr kumimoji="0" lang="ru-RU" sz="1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71538" y="3929066"/>
            <a:ext cx="70723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3 - х</a:t>
            </a:r>
            <a:r>
              <a:rPr kumimoji="0" lang="ru-RU" sz="12000" b="1" i="0" u="none" strike="noStrike" cap="none" normalizeH="0" baseline="3000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0</a:t>
            </a:r>
            <a:endParaRPr kumimoji="0" lang="ru-RU" sz="1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071942"/>
            <a:ext cx="840646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0" b="1" dirty="0" smtClean="0">
                <a:solidFill>
                  <a:schemeClr val="accent4">
                    <a:lumMod val="75000"/>
                  </a:schemeClr>
                </a:solidFill>
              </a:rPr>
              <a:t>х</a:t>
            </a:r>
            <a:r>
              <a:rPr lang="ru-RU" sz="12000" b="1" baseline="30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ru-RU" sz="12000" b="1" dirty="0" smtClean="0">
                <a:solidFill>
                  <a:schemeClr val="accent4">
                    <a:lumMod val="75000"/>
                  </a:schemeClr>
                </a:solidFill>
              </a:rPr>
              <a:t> – 2х = 0</a:t>
            </a:r>
            <a:endParaRPr lang="ru-RU" sz="1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929066"/>
            <a:ext cx="919354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0" b="1" dirty="0" smtClean="0">
                <a:latin typeface="Calibri" pitchFamily="34" charset="0"/>
              </a:rPr>
              <a:t> </a:t>
            </a:r>
            <a:r>
              <a:rPr lang="ru-RU" sz="1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х</a:t>
            </a:r>
            <a:r>
              <a:rPr lang="ru-RU" sz="12000" b="1" baseline="30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ru-RU" sz="1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5 – 8х = 0</a:t>
            </a:r>
            <a:endParaRPr lang="ru-RU" sz="1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000504"/>
            <a:ext cx="920368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700" b="1" dirty="0" smtClean="0">
                <a:solidFill>
                  <a:schemeClr val="accent3">
                    <a:lumMod val="75000"/>
                  </a:schemeClr>
                </a:solidFill>
              </a:rPr>
              <a:t>9х + х</a:t>
            </a:r>
            <a:r>
              <a:rPr lang="ru-RU" sz="9700" b="1" baseline="30000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9700" b="1" dirty="0" smtClean="0">
                <a:solidFill>
                  <a:schemeClr val="accent3">
                    <a:lumMod val="75000"/>
                  </a:schemeClr>
                </a:solidFill>
              </a:rPr>
              <a:t> – 2 = 0</a:t>
            </a:r>
            <a:endParaRPr lang="ru-RU" sz="97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3714752"/>
            <a:ext cx="773715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Haettenschweiler" pitchFamily="34" charset="0"/>
              </a:rPr>
              <a:t>7х – 3 = 4х</a:t>
            </a:r>
            <a:r>
              <a:rPr lang="ru-RU" sz="15000" b="1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Haettenschweiler" pitchFamily="34" charset="0"/>
              </a:rPr>
              <a:t>2</a:t>
            </a:r>
            <a:r>
              <a:rPr lang="ru-RU" sz="15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Haettenschweiler" pitchFamily="34" charset="0"/>
              </a:rPr>
              <a:t> </a:t>
            </a:r>
            <a:endParaRPr lang="ru-RU" sz="15000" dirty="0">
              <a:solidFill>
                <a:schemeClr val="accent3">
                  <a:lumMod val="60000"/>
                  <a:lumOff val="40000"/>
                </a:schemeClr>
              </a:solidFill>
              <a:latin typeface="Haettenschweiler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4071942"/>
            <a:ext cx="7292381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0" b="1" dirty="0" smtClean="0">
                <a:solidFill>
                  <a:srgbClr val="00B050"/>
                </a:solidFill>
              </a:rPr>
              <a:t>5х – 8 = х</a:t>
            </a:r>
            <a:r>
              <a:rPr lang="ru-RU" sz="10000" b="1" baseline="30000" dirty="0" smtClean="0">
                <a:solidFill>
                  <a:srgbClr val="00B050"/>
                </a:solidFill>
              </a:rPr>
              <a:t>3</a:t>
            </a:r>
            <a:r>
              <a:rPr lang="ru-RU" sz="10000" b="1" dirty="0" smtClean="0">
                <a:solidFill>
                  <a:srgbClr val="00B050"/>
                </a:solidFill>
              </a:rPr>
              <a:t> </a:t>
            </a:r>
            <a:endParaRPr lang="ru-RU" sz="10000" dirty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857628"/>
            <a:ext cx="7922362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0" b="1" dirty="0" smtClean="0"/>
              <a:t>7х - 15х</a:t>
            </a:r>
            <a:r>
              <a:rPr lang="ru-RU" sz="10000" b="1" baseline="30000" dirty="0" smtClean="0"/>
              <a:t>2</a:t>
            </a:r>
            <a:r>
              <a:rPr lang="ru-RU" sz="10000" b="1" dirty="0" smtClean="0"/>
              <a:t> = 0</a:t>
            </a:r>
            <a:endParaRPr lang="ru-RU" sz="1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decel="100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decel="100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/>
      <p:bldP spid="1027" grpId="1"/>
      <p:bldP spid="6" grpId="0"/>
      <p:bldP spid="6" grpId="1"/>
      <p:bldP spid="7" grpId="0"/>
      <p:bldP spid="7" grpId="1"/>
      <p:bldP spid="1028" grpId="0"/>
      <p:bldP spid="1028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1604" y="571480"/>
            <a:ext cx="591540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ru-RU" sz="32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r>
              <a:rPr lang="ru-RU" sz="4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   выделения </a:t>
            </a:r>
          </a:p>
          <a:p>
            <a:pPr marL="514350" indent="-514350"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Полного квадрата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2117703"/>
            <a:ext cx="91053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514350" indent="-514350">
              <a:buAutoNum type="arabicPeriod"/>
            </a:pPr>
            <a:r>
              <a:rPr lang="ru-RU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Найти второе слагаемое, как </a:t>
            </a:r>
            <a:r>
              <a:rPr lang="ru-RU" sz="2800" b="1" cap="all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мно</a:t>
            </a:r>
            <a:r>
              <a:rPr lang="ru-RU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– </a:t>
            </a:r>
          </a:p>
          <a:p>
            <a:pPr marL="514350" indent="-514350"/>
            <a:r>
              <a:rPr lang="ru-RU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житель удвоенного произведения</a:t>
            </a:r>
            <a:endParaRPr lang="ru-RU" sz="2800" b="1" cap="all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3143248"/>
            <a:ext cx="902522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8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2. Прибавить  и  вычесть  его  квадрат,</a:t>
            </a:r>
          </a:p>
          <a:p>
            <a:r>
              <a:rPr lang="ru-RU" sz="2800" b="1" cap="all" dirty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не  меняя  свободного  члена</a:t>
            </a:r>
            <a:endParaRPr lang="ru-RU" sz="28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5191796"/>
            <a:ext cx="83199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</a:t>
            </a:r>
            <a:r>
              <a:rPr lang="ru-RU" sz="28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решить  полученное  уравнение</a:t>
            </a:r>
            <a:endParaRPr lang="ru-RU" sz="28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5834738"/>
            <a:ext cx="43172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 Записать  ответ</a:t>
            </a:r>
            <a:endParaRPr lang="ru-RU" sz="28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4214818"/>
            <a:ext cx="909736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 Свернуть  квадрат  суммы  или раз – </a:t>
            </a:r>
          </a:p>
          <a:p>
            <a:r>
              <a:rPr lang="ru-RU" sz="28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</a:t>
            </a:r>
            <a:r>
              <a:rPr lang="ru-RU" sz="28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ности</a:t>
            </a:r>
            <a:endParaRPr lang="ru-RU" sz="2800" b="1" cap="all" spc="0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1604" y="571480"/>
            <a:ext cx="59073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algn="ctr"/>
            <a:r>
              <a:rPr lang="ru-RU" sz="32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r>
              <a:rPr lang="ru-RU" sz="40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   переброски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1428736"/>
            <a:ext cx="75552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i="1" dirty="0" smtClean="0"/>
              <a:t>a</a:t>
            </a:r>
            <a:r>
              <a:rPr lang="ru-RU" sz="8000" i="1" dirty="0" smtClean="0"/>
              <a:t>х</a:t>
            </a:r>
            <a:r>
              <a:rPr lang="ru-RU" sz="8000" i="1" baseline="30000" dirty="0" smtClean="0"/>
              <a:t>2</a:t>
            </a:r>
            <a:r>
              <a:rPr lang="ru-RU" sz="8000" i="1" dirty="0" smtClean="0"/>
              <a:t> + </a:t>
            </a:r>
            <a:r>
              <a:rPr lang="en-US" sz="8000" i="1" dirty="0" err="1" smtClean="0"/>
              <a:t>bx</a:t>
            </a:r>
            <a:r>
              <a:rPr lang="en-US" sz="8000" i="1" dirty="0" smtClean="0"/>
              <a:t> + c = 0 </a:t>
            </a:r>
            <a:endParaRPr lang="ru-RU" sz="8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34626" y="2714620"/>
            <a:ext cx="88665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i="1" dirty="0" smtClean="0"/>
              <a:t>a</a:t>
            </a:r>
            <a:r>
              <a:rPr lang="en-US" sz="8000" i="1" baseline="30000" dirty="0" smtClean="0"/>
              <a:t>2</a:t>
            </a:r>
            <a:r>
              <a:rPr lang="ru-RU" sz="8000" i="1" dirty="0" smtClean="0"/>
              <a:t>х</a:t>
            </a:r>
            <a:r>
              <a:rPr lang="ru-RU" sz="8000" i="1" baseline="30000" dirty="0" smtClean="0"/>
              <a:t>2</a:t>
            </a:r>
            <a:r>
              <a:rPr lang="ru-RU" sz="8000" i="1" dirty="0" smtClean="0"/>
              <a:t> + </a:t>
            </a:r>
            <a:r>
              <a:rPr lang="en-US" sz="8000" i="1" dirty="0" err="1" smtClean="0"/>
              <a:t>abx</a:t>
            </a:r>
            <a:r>
              <a:rPr lang="en-US" sz="8000" i="1" dirty="0" smtClean="0"/>
              <a:t> + ac = 0</a:t>
            </a:r>
            <a:endParaRPr lang="ru-RU" sz="8000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143240" y="2786058"/>
            <a:ext cx="1857420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0" i="1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by</a:t>
            </a:r>
            <a:endParaRPr kumimoji="0" lang="en-US" sz="9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428728" y="4071942"/>
            <a:ext cx="728667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пусть  ах = у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5072074"/>
            <a:ext cx="91294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i="1" dirty="0" smtClean="0"/>
              <a:t>х</a:t>
            </a:r>
            <a:r>
              <a:rPr lang="ru-RU" sz="8000" i="1" baseline="-25000" dirty="0" smtClean="0"/>
              <a:t>1</a:t>
            </a:r>
            <a:r>
              <a:rPr lang="ru-RU" sz="8000" i="1" dirty="0" smtClean="0"/>
              <a:t> = у</a:t>
            </a:r>
            <a:r>
              <a:rPr lang="ru-RU" sz="8000" i="1" baseline="-25000" dirty="0" smtClean="0"/>
              <a:t>1 </a:t>
            </a:r>
            <a:r>
              <a:rPr lang="ru-RU" sz="8000" i="1" dirty="0" smtClean="0"/>
              <a:t>/а; х</a:t>
            </a:r>
            <a:r>
              <a:rPr lang="ru-RU" sz="8000" i="1" baseline="-25000" dirty="0" smtClean="0"/>
              <a:t>2</a:t>
            </a:r>
            <a:r>
              <a:rPr lang="ru-RU" sz="8000" i="1" dirty="0" smtClean="0"/>
              <a:t> = у</a:t>
            </a:r>
            <a:r>
              <a:rPr lang="ru-RU" sz="8000" i="1" baseline="-25000" dirty="0" smtClean="0"/>
              <a:t>2 </a:t>
            </a:r>
            <a:r>
              <a:rPr lang="ru-RU" sz="8000" i="1" dirty="0" smtClean="0"/>
              <a:t>/а</a:t>
            </a:r>
            <a:endParaRPr lang="ru-RU" sz="8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786058"/>
            <a:ext cx="185738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9000" i="1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ru-RU" sz="9000" i="1" baseline="30000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ru-RU" sz="9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2786058"/>
            <a:ext cx="114300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9000" i="1" dirty="0" smtClean="0"/>
              <a:t>c</a:t>
            </a:r>
            <a:endParaRPr lang="ru-RU" sz="90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034" grpId="0" animBg="1"/>
      <p:bldP spid="1035" grpId="0"/>
      <p:bldP spid="22" grpId="0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267</TotalTime>
  <Words>396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Елена</cp:lastModifiedBy>
  <cp:revision>43</cp:revision>
  <dcterms:created xsi:type="dcterms:W3CDTF">2010-02-06T18:40:02Z</dcterms:created>
  <dcterms:modified xsi:type="dcterms:W3CDTF">2012-11-29T19:52:08Z</dcterms:modified>
</cp:coreProperties>
</file>