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9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12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8896C-6DB4-4BCF-BC66-01D22FDC2336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F074B-4556-4EDF-BB8E-4A01759EC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16C237-4161-4A20-B8F0-35DA03BAA49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F6F6B-853F-4B83-8C8F-8B6702F1DA1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E9137-A8A1-410C-9A38-0FC1701E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9.pn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«ЧИСЛО ЕСТЬ СЛОВО НЕИЗРЕЧЁННОЕ»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000504"/>
            <a:ext cx="6400800" cy="1752600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tx2"/>
                </a:solidFill>
              </a:rPr>
              <a:t>…БОГОМ  КАЖДОГО  ЗВУКОРЯДА  БЫЛО  ЧИСЛО.</a:t>
            </a:r>
          </a:p>
          <a:p>
            <a:r>
              <a:rPr lang="ru-RU" sz="2400" dirty="0" smtClean="0"/>
              <a:t>                                                       </a:t>
            </a:r>
            <a:r>
              <a:rPr lang="ru-RU" sz="2400" dirty="0" smtClean="0">
                <a:solidFill>
                  <a:schemeClr val="accent1"/>
                </a:solidFill>
              </a:rPr>
              <a:t>В.ХЛЕБНИКОВ.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08313" y="1327150"/>
          <a:ext cx="3127375" cy="4381501"/>
        </p:xfrm>
        <a:graphic>
          <a:graphicData uri="http://schemas.openxmlformats.org/drawingml/2006/table">
            <a:tbl>
              <a:tblPr/>
              <a:tblGrid>
                <a:gridCol w="1589087"/>
                <a:gridCol w="1538288"/>
              </a:tblGrid>
              <a:tr h="338138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2275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5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0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5357813" y="2357438"/>
          <a:ext cx="152400" cy="393700"/>
        </p:xfrm>
        <a:graphic>
          <a:graphicData uri="http://schemas.openxmlformats.org/presentationml/2006/ole">
            <p:oleObj spid="_x0000_s5122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5286375" y="2786063"/>
          <a:ext cx="203200" cy="393700"/>
        </p:xfrm>
        <a:graphic>
          <a:graphicData uri="http://schemas.openxmlformats.org/presentationml/2006/ole">
            <p:oleObj spid="_x0000_s5123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5357813" y="3286125"/>
          <a:ext cx="152400" cy="393700"/>
        </p:xfrm>
        <a:graphic>
          <a:graphicData uri="http://schemas.openxmlformats.org/presentationml/2006/ole">
            <p:oleObj spid="_x0000_s5124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5125" name="Object 8"/>
          <p:cNvGraphicFramePr>
            <a:graphicFrameLocks noChangeAspect="1"/>
          </p:cNvGraphicFramePr>
          <p:nvPr/>
        </p:nvGraphicFramePr>
        <p:xfrm>
          <a:off x="5357813" y="4214813"/>
          <a:ext cx="152400" cy="393700"/>
        </p:xfrm>
        <a:graphic>
          <a:graphicData uri="http://schemas.openxmlformats.org/presentationml/2006/ole">
            <p:oleObj spid="_x0000_s5125" name="Формула" r:id="rId10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08313" y="1327150"/>
          <a:ext cx="3421062" cy="4381501"/>
        </p:xfrm>
        <a:graphic>
          <a:graphicData uri="http://schemas.openxmlformats.org/drawingml/2006/table">
            <a:tbl>
              <a:tblPr/>
              <a:tblGrid>
                <a:gridCol w="1589087"/>
                <a:gridCol w="1831975"/>
              </a:tblGrid>
              <a:tr h="338138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2275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Диофант?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8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5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57813" y="2357438"/>
          <a:ext cx="152400" cy="393700"/>
        </p:xfrm>
        <a:graphic>
          <a:graphicData uri="http://schemas.openxmlformats.org/presentationml/2006/ole">
            <p:oleObj spid="_x0000_s6146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286375" y="2786063"/>
          <a:ext cx="203200" cy="393700"/>
        </p:xfrm>
        <a:graphic>
          <a:graphicData uri="http://schemas.openxmlformats.org/presentationml/2006/ole">
            <p:oleObj spid="_x0000_s6147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357813" y="3286125"/>
          <a:ext cx="152400" cy="393700"/>
        </p:xfrm>
        <a:graphic>
          <a:graphicData uri="http://schemas.openxmlformats.org/presentationml/2006/ole">
            <p:oleObj spid="_x0000_s6148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357813" y="4214813"/>
          <a:ext cx="152400" cy="393700"/>
        </p:xfrm>
        <a:graphic>
          <a:graphicData uri="http://schemas.openxmlformats.org/presentationml/2006/ole">
            <p:oleObj spid="_x0000_s6149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643438" y="4714875"/>
          <a:ext cx="1574800" cy="393700"/>
        </p:xfrm>
        <a:graphic>
          <a:graphicData uri="http://schemas.openxmlformats.org/presentationml/2006/ole">
            <p:oleObj spid="_x0000_s6150" name="Формула" r:id="rId11" imgW="1574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143125" y="857250"/>
            <a:ext cx="5072063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Путник!  Здесь  прах  погребён  Диофанта.  И  числа  поведать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Могут,  о  чудо,  сколь  долог  был  век  его  жизни.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Часть  шестую  его  представляло  прекрасное  детство.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Двенадцатая  часть  протекла  ещё  жизни  —  покрылся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Пухом  тогда  подбородок.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Седьмую  в  бездетном  браке  провёл  Диофант.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Прошло  пятилетие;  он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Был  осчастливлен  рожденьем  прекрасного  первенца -сына,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Коему  рок  половину  лишь  жизни  прекрасной  и  светлой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Дал  на земле  по  сравненью  с  отцом.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И  в  печали  глубокой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Старец  земного  удела  конец  восприял,  переживши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Года  четыре  с  тех  пор,  как  сына  лишился.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Скажи,  сколько  лет  жизни  достигнув,</a:t>
            </a:r>
            <a:endParaRPr lang="ru-RU" sz="1400" b="1"/>
          </a:p>
          <a:p>
            <a:pPr eaLnBrk="0" hangingPunct="0">
              <a:lnSpc>
                <a:spcPct val="150000"/>
              </a:lnSpc>
            </a:pPr>
            <a:r>
              <a:rPr lang="ru-RU" sz="1400" b="1">
                <a:latin typeface="Calibri" pitchFamily="34" charset="0"/>
              </a:rPr>
              <a:t> Смерть  восприял  Диофант?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1214414" y="571480"/>
          <a:ext cx="6929486" cy="5143536"/>
        </p:xfrm>
        <a:graphic>
          <a:graphicData uri="http://schemas.openxmlformats.org/presentationml/2006/ole">
            <p:oleObj spid="_x0000_s7170" name="Документ" r:id="rId3" imgW="5941719" imgH="382230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79425" y="449263"/>
          <a:ext cx="8350250" cy="6191250"/>
        </p:xfrm>
        <a:graphic>
          <a:graphicData uri="http://schemas.openxmlformats.org/presentationml/2006/ole">
            <p:oleObj spid="_x0000_s28674" name="Документ" r:id="rId3" imgW="9311653" imgH="691178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928688" y="785813"/>
            <a:ext cx="757237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000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Цели урока</a:t>
            </a:r>
            <a:r>
              <a:rPr lang="ru-RU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:</a:t>
            </a:r>
            <a:r>
              <a:rPr lang="ru-RU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ru-RU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>
              <a:solidFill>
                <a:srgbClr val="333366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Развитие познавательного интереса к обучению.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Применение интеграции в учебном процессе как способа активизации аналитического мышления.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Формирование творческих способностей. </a:t>
            </a:r>
            <a:endParaRPr lang="ru-RU"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b="1">
                <a:solidFill>
                  <a:srgbClr val="333366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ru-RU" sz="2000" b="1">
              <a:solidFill>
                <a:srgbClr val="333366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000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Задачи урока</a:t>
            </a:r>
            <a:r>
              <a:rPr lang="ru-RU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:</a:t>
            </a:r>
            <a:r>
              <a:rPr lang="ru-RU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ru-RU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>
              <a:latin typeface="Verdana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Научить оперировать имеющимся потенциалом знаний в различных ситуациях.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Учить отстаивать свою точку зрения.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Формировать художественный вкус.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Обогащать и развивать словарный запас, работать над овладением учащимися художественными средствами языка. </a:t>
            </a:r>
            <a:endParaRPr lang="ru-RU"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Verdana" pitchFamily="34" charset="0"/>
                <a:cs typeface="Times New Roman" pitchFamily="18" charset="0"/>
              </a:rPr>
              <a:t>Учить синтезировать знания, сравнивать, находить общее, устанавливать закономерности, обобщать и делать выводы.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ibbon2Sharp"/>
          <p:cNvSpPr>
            <a:spLocks noEditPoints="1" noChangeArrowheads="1"/>
          </p:cNvSpPr>
          <p:nvPr/>
        </p:nvSpPr>
        <p:spPr bwMode="auto">
          <a:xfrm>
            <a:off x="571500" y="785813"/>
            <a:ext cx="7929563" cy="5857875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400 0 0"/>
              <a:gd name="G6" fmla="+- 10800 0 2400"/>
              <a:gd name="G7" fmla="*/ 2400 2 1"/>
              <a:gd name="G8" fmla="+- 21600 0 G7"/>
              <a:gd name="G9" fmla="+- 10800 2400 0"/>
              <a:gd name="G10" fmla="+- 21600 0 2400"/>
              <a:gd name="T0" fmla="*/ 10800 w 21600"/>
              <a:gd name="T1" fmla="*/ 2400 h 21600"/>
              <a:gd name="T2" fmla="*/ 2700 w 21600"/>
              <a:gd name="T3" fmla="*/ 8400 h 21600"/>
              <a:gd name="T4" fmla="*/ 10800 w 21600"/>
              <a:gd name="T5" fmla="*/ 19200 h 21600"/>
              <a:gd name="T6" fmla="*/ 18900 w 21600"/>
              <a:gd name="T7" fmla="*/ 13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5 h 21600"/>
              <a:gd name="T14" fmla="*/ G4 w 21600"/>
              <a:gd name="T15" fmla="*/ G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3500" y="19200"/>
                </a:moveTo>
                <a:lnTo>
                  <a:pt x="16200" y="19200"/>
                </a:lnTo>
                <a:lnTo>
                  <a:pt x="16200" y="4800"/>
                </a:lnTo>
              </a:path>
              <a:path w="21600" h="21600" fill="none" extrusionOk="0">
                <a:moveTo>
                  <a:pt x="13500" y="21600"/>
                </a:moveTo>
                <a:lnTo>
                  <a:pt x="16200" y="19200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6387" name="Firewall"/>
          <p:cNvSpPr>
            <a:spLocks noEditPoints="1" noChangeArrowheads="1"/>
          </p:cNvSpPr>
          <p:nvPr/>
        </p:nvSpPr>
        <p:spPr bwMode="auto">
          <a:xfrm>
            <a:off x="2143125" y="2071688"/>
            <a:ext cx="5072063" cy="3714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2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11"/>
          <p:cNvSpPr>
            <a:spLocks noChangeArrowheads="1"/>
          </p:cNvSpPr>
          <p:nvPr/>
        </p:nvSpPr>
        <p:spPr bwMode="auto">
          <a:xfrm>
            <a:off x="2500313" y="2428875"/>
            <a:ext cx="4572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Путник!  Здесь  прах  погребён  Диофанта.  И  числа  поведать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Могут,  о  чудо,  сколь  долог  был  век  его  жизни.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Часть  шестую  его  представляло  прекрасное  детство.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Двенадцатая  часть  протекла  ещё  жизни  —  покрылся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Пухом  тогда  подбородок.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Седьмую  в  бездетном  браке  провёл  Диофант.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Прошло  пятилетие;  он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Был  осчастливлен  рожденьем  прекрасного  первенца -сына,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Коему  рок  половину  лишь  жизни  прекрасной  и  светлой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Дал  на земле  по  сравненью  с  отцом.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 в  печали  глубокой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Старец  земного  удела  конец  </a:t>
            </a:r>
            <a:r>
              <a:rPr lang="ru-RU" sz="1200" b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восприял</a:t>
            </a:r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переживши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Года  четыре  с  тех  пор,  как  сына  лишился.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Скажи,  сколько  лет  жизни  достигнув,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Смерть  </a:t>
            </a:r>
            <a:r>
              <a:rPr lang="ru-RU" sz="1200" b="1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восприял</a:t>
            </a:r>
            <a:r>
              <a:rPr lang="ru-RU" sz="1200" b="1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Диофант?</a:t>
            </a:r>
            <a:endParaRPr lang="ru-RU" sz="12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0" y="928688"/>
          <a:ext cx="4929188" cy="5000629"/>
        </p:xfrm>
        <a:graphic>
          <a:graphicData uri="http://schemas.openxmlformats.org/drawingml/2006/table">
            <a:tbl>
              <a:tblPr/>
              <a:tblGrid>
                <a:gridCol w="2505075"/>
                <a:gridCol w="2424113"/>
              </a:tblGrid>
              <a:tr h="401638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3238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71800" y="1368425"/>
          <a:ext cx="3200400" cy="4121151"/>
        </p:xfrm>
        <a:graphic>
          <a:graphicData uri="http://schemas.openxmlformats.org/drawingml/2006/table">
            <a:tbl>
              <a:tblPr/>
              <a:tblGrid>
                <a:gridCol w="1625600"/>
                <a:gridCol w="1574800"/>
              </a:tblGrid>
              <a:tr h="346075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3388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71800" y="1368425"/>
          <a:ext cx="3200400" cy="4121151"/>
        </p:xfrm>
        <a:graphic>
          <a:graphicData uri="http://schemas.openxmlformats.org/drawingml/2006/table">
            <a:tbl>
              <a:tblPr/>
              <a:tblGrid>
                <a:gridCol w="1625600"/>
                <a:gridCol w="1574800"/>
              </a:tblGrid>
              <a:tr h="346075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3388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5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495800" y="3232150"/>
          <a:ext cx="152400" cy="393700"/>
        </p:xfrm>
        <a:graphic>
          <a:graphicData uri="http://schemas.openxmlformats.org/presentationml/2006/ole">
            <p:oleObj spid="_x0000_s1026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238750" y="2411413"/>
          <a:ext cx="152400" cy="393700"/>
        </p:xfrm>
        <a:graphic>
          <a:graphicData uri="http://schemas.openxmlformats.org/presentationml/2006/ole">
            <p:oleObj spid="_x0000_s1027" name="Формула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08313" y="1327150"/>
          <a:ext cx="3127375" cy="4149726"/>
        </p:xfrm>
        <a:graphic>
          <a:graphicData uri="http://schemas.openxmlformats.org/drawingml/2006/table">
            <a:tbl>
              <a:tblPr/>
              <a:tblGrid>
                <a:gridCol w="1589087"/>
                <a:gridCol w="1538288"/>
              </a:tblGrid>
              <a:tr h="338138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2275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478" marR="234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8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4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5357813" y="2357438"/>
          <a:ext cx="152400" cy="393700"/>
        </p:xfrm>
        <a:graphic>
          <a:graphicData uri="http://schemas.openxmlformats.org/presentationml/2006/ole">
            <p:oleObj spid="_x0000_s2050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286375" y="2786063"/>
          <a:ext cx="203200" cy="393700"/>
        </p:xfrm>
        <a:graphic>
          <a:graphicData uri="http://schemas.openxmlformats.org/presentationml/2006/ole">
            <p:oleObj spid="_x0000_s2051" name="Формула" r:id="rId6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971800" y="1368425"/>
          <a:ext cx="3200400" cy="4337051"/>
        </p:xfrm>
        <a:graphic>
          <a:graphicData uri="http://schemas.openxmlformats.org/drawingml/2006/table">
            <a:tbl>
              <a:tblPr/>
              <a:tblGrid>
                <a:gridCol w="1625600"/>
                <a:gridCol w="1574800"/>
              </a:tblGrid>
              <a:tr h="346075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3388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0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9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0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357813" y="2357438"/>
          <a:ext cx="152400" cy="393700"/>
        </p:xfrm>
        <a:graphic>
          <a:graphicData uri="http://schemas.openxmlformats.org/presentationml/2006/ole">
            <p:oleObj spid="_x0000_s3074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5286375" y="2928938"/>
          <a:ext cx="203200" cy="393700"/>
        </p:xfrm>
        <a:graphic>
          <a:graphicData uri="http://schemas.openxmlformats.org/presentationml/2006/ole">
            <p:oleObj spid="_x0000_s3075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5286375" y="3357563"/>
          <a:ext cx="152400" cy="393700"/>
        </p:xfrm>
        <a:graphic>
          <a:graphicData uri="http://schemas.openxmlformats.org/presentationml/2006/ole">
            <p:oleObj spid="_x0000_s3076" name="Формула" r:id="rId8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971800" y="1368425"/>
          <a:ext cx="3200400" cy="4337051"/>
        </p:xfrm>
        <a:graphic>
          <a:graphicData uri="http://schemas.openxmlformats.org/drawingml/2006/table">
            <a:tbl>
              <a:tblPr/>
              <a:tblGrid>
                <a:gridCol w="1625600"/>
                <a:gridCol w="1574800"/>
              </a:tblGrid>
              <a:tr h="346075">
                <a:tc>
                  <a:txBody>
                    <a:bodyPr/>
                    <a:lstStyle/>
                    <a:p>
                      <a:pPr marL="404813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языке алгебры: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7938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Путник!  Здесь прах  погребен Диофанта. 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поведать Могут,   о   чудо,   сколь   долог был век его жизни.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шестую его представляло прекрасное детство.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Двенадцатая   часть   протекла еще   жизни — покрылся Пухом тогда подбородок.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Седьмую в бездетном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Браке провел Диофант.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 пятилетие; он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  осчастливен   рожденьем прекрасного первенца сына,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Коему   рок    половину    лишь жизни   прекрасной и светлой Дал  на   земле  по сравненью с отцом.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в печали глубокой Старец   земного   удела конец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Восприял, переживши года четыре с тех пор, как сына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228600" algn="l" defTabSz="914400" rtl="0" eaLnBrk="1" fontAlgn="base" latinLnBrk="0" hangingPunct="1">
                        <a:lnSpc>
                          <a:spcPts val="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лишился.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3388">
                <a:tc gridSpan="2">
                  <a:txBody>
                    <a:bodyPr/>
                    <a:lstStyle/>
                    <a:p>
                      <a:pPr marL="639763" marR="0" lvl="0" indent="228600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Скажи, сколько лет жизни достигнув, Смерть восприял Диофант?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033" marR="240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57813" y="2357438"/>
          <a:ext cx="152400" cy="393700"/>
        </p:xfrm>
        <a:graphic>
          <a:graphicData uri="http://schemas.openxmlformats.org/presentationml/2006/ole">
            <p:oleObj spid="_x0000_s4098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286375" y="2928938"/>
          <a:ext cx="203200" cy="393700"/>
        </p:xfrm>
        <a:graphic>
          <a:graphicData uri="http://schemas.openxmlformats.org/presentationml/2006/ole">
            <p:oleObj spid="_x0000_s4099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286375" y="3357563"/>
          <a:ext cx="152400" cy="393700"/>
        </p:xfrm>
        <a:graphic>
          <a:graphicData uri="http://schemas.openxmlformats.org/presentationml/2006/ole">
            <p:oleObj spid="_x0000_s4100" name="Формула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1179</Words>
  <Application>Microsoft Office PowerPoint</Application>
  <PresentationFormat>Экран (4:3)</PresentationFormat>
  <Paragraphs>174</Paragraphs>
  <Slides>14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Формула</vt:lpstr>
      <vt:lpstr>Документ</vt:lpstr>
      <vt:lpstr>«ЧИСЛО ЕСТЬ СЛОВО НЕИЗРЕЧЁННОЕ»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«ЧИСЛО ЕСТЬ СЛОВО НЕИЗРЕЧЁННОЕ»</dc:title>
  <dc:creator>1</dc:creator>
  <cp:lastModifiedBy>1</cp:lastModifiedBy>
  <cp:revision>11</cp:revision>
  <dcterms:created xsi:type="dcterms:W3CDTF">2010-12-18T10:40:12Z</dcterms:created>
  <dcterms:modified xsi:type="dcterms:W3CDTF">2012-11-17T18:19:28Z</dcterms:modified>
</cp:coreProperties>
</file>