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C230D7DF-9A54-4C7F-9080-78A2353D6258}" type="datetime1">
              <a:rPr/>
              <a:pPr/>
              <a:t>3/5/2008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50F8-5C4B-490E-9517-90EEC27D2A76}" type="datetime1">
              <a:rPr/>
              <a:pPr/>
              <a:t>3/5/2008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F948-BAEC-4412-8865-2ED9A393D0E8}" type="datetime1">
              <a:rPr/>
              <a:pPr/>
              <a:t>3/5/2008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1A9C-1FA6-46C3-A2C5-DDD93EB5705A}" type="datetime1">
              <a:rPr/>
              <a:pPr/>
              <a:t>3/5/2008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3F2D-3C69-4B09-8961-04B1CF41F150}" type="datetime1">
              <a:rPr/>
              <a:pPr/>
              <a:t>3/5/2008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422-0C4D-4F10-98EE-853822C28068}" type="datetime1">
              <a:rPr/>
              <a:pPr/>
              <a:t>3/5/2008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E8-161A-4DA9-8069-964CFF350849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FF5B-7591-4B29-A74A-08C8D69ED84B}" type="datetime1">
              <a:rPr/>
              <a:pPr/>
              <a:t>3/5/2008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B68-D3DE-4D15-8775-7265D37D5442}" type="datetime1">
              <a:rPr/>
              <a:pPr/>
              <a:t>3/5/2008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F8DD-171E-4103-BDCF-360604A90395}" type="datetime1">
              <a:rPr/>
              <a:pPr/>
              <a:t>3/5/2008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A308-50E9-40BB-93A3-480D9EF55114}" type="datetime1">
              <a:rPr/>
              <a:pPr/>
              <a:t>3/5/2008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A8AE-17A6-44FE-A8D6-2BACC4B287BB}" type="datetime1">
              <a:rPr/>
              <a:pPr/>
              <a:t>3/5/2008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667D-E1E4-4A24-8096-9861A741B26D}" type="datetime1">
              <a:rPr/>
              <a:pPr/>
              <a:t>3/5/2008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0348-8346-46E7-9CC2-98F108BF95F5}" type="datetime1">
              <a:rPr/>
              <a:pPr/>
              <a:t>3/5/2008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A05E-13CC-4D8D-8C18-087C8EABDD89}" type="datetime1">
              <a:rPr/>
              <a:pPr/>
              <a:t>3/5/2008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0866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Педагогический проект «Моя инициатива в образовании»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140968"/>
            <a:ext cx="44323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Яковлева Юлия Александровна, учитель  английского языка МКОУ СОШ № 9</a:t>
            </a:r>
            <a:endParaRPr lang="ru-RU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\\Сервер\dokument (d)\Новая папка (2)\Фото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499992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629400" cy="9471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C0066"/>
                </a:solidFill>
                <a:latin typeface="+mn-lt"/>
                <a:ea typeface="Times New Roman"/>
              </a:rPr>
              <a:t>Методическая проблема, над которой я работаю</a:t>
            </a:r>
            <a:endParaRPr lang="ru-RU" sz="2800" b="1" dirty="0">
              <a:solidFill>
                <a:srgbClr val="CC0066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632848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«РАЗВИТИЕ ЛИЧНОСТИ УЧЕНИКА, ЕГО КОММУНИКАТИВНЫХ СПОСОБНОСТЕЙ, ПУТЕМ ИСПОЛЬЗОВАНИЯ ИНТЕРАКТИВНЫХ ТЕХНОЛОГИЙ НА УРОКАХ АНГЛИЙСКОГО ЯЗЫКА»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07707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Tell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me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and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I′ll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forget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. </a:t>
            </a:r>
          </a:p>
          <a:p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Show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me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and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I′ll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remember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. </a:t>
            </a:r>
          </a:p>
          <a:p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Involve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me,and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I′ll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understand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.</a:t>
            </a:r>
          </a:p>
          <a:p>
            <a:pPr algn="r"/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Benjamin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Franklin</a:t>
            </a:r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14908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Cкажи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мне, и я забуду. </a:t>
            </a:r>
          </a:p>
          <a:p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Покажи мне, и я запомню.</a:t>
            </a:r>
          </a:p>
          <a:p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Вовлеки меня, и я пойму. </a:t>
            </a:r>
          </a:p>
          <a:p>
            <a:pPr algn="r"/>
            <a:r>
              <a:rPr lang="ru-RU" sz="2000" dirty="0" err="1" smtClean="0">
                <a:solidFill>
                  <a:srgbClr val="CC0066"/>
                </a:solidFill>
                <a:ea typeface="Times New Roman"/>
              </a:rPr>
              <a:t>Бенджамин</a:t>
            </a:r>
            <a:r>
              <a:rPr lang="ru-RU" sz="2000" dirty="0" smtClean="0">
                <a:solidFill>
                  <a:srgbClr val="CC0066"/>
                </a:solidFill>
                <a:ea typeface="Times New Roman"/>
              </a:rPr>
              <a:t> Франклин</a:t>
            </a:r>
            <a:endParaRPr lang="ru-RU" sz="20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27784" y="188640"/>
            <a:ext cx="3960440" cy="2016224"/>
          </a:xfrm>
          <a:prstGeom prst="ellipse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>
                <a:lumMod val="25000"/>
                <a:lumOff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Воспитательная – уважение и интерес к культуре страны изучаемого языка, патриотизм,  духовное развитие личности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2132856"/>
            <a:ext cx="3131840" cy="2304256"/>
          </a:xfrm>
          <a:prstGeom prst="ellipse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>
                <a:lumMod val="25000"/>
                <a:lumOff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Образовательная – приобретение знаний о культуре страны, языке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975648" y="2276872"/>
            <a:ext cx="3168352" cy="2016224"/>
          </a:xfrm>
          <a:prstGeom prst="ellipse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>
                <a:lumMod val="25000"/>
                <a:lumOff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Развивающая – всестороннее развитие личности, коммуникативные навыки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699792" y="4365104"/>
            <a:ext cx="3888432" cy="2232248"/>
          </a:xfrm>
          <a:prstGeom prst="ellipse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>
                <a:lumMod val="25000"/>
                <a:lumOff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Практическая – навыки устной (</a:t>
            </a:r>
            <a:r>
              <a:rPr lang="ru-RU" dirty="0" err="1" smtClean="0"/>
              <a:t>аудирование</a:t>
            </a:r>
            <a:r>
              <a:rPr lang="ru-RU" dirty="0" smtClean="0"/>
              <a:t>, говорение) и письменной (чтение и письмо) </a:t>
            </a:r>
            <a:r>
              <a:rPr lang="ru-RU" dirty="0" smtClean="0"/>
              <a:t>речи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347864" y="2348880"/>
            <a:ext cx="252028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Современные цели обучения английскому языку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28656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</a:rPr>
              <a:t>Для достижения поставленных целей обучения использую следующие интерактивные методы и приемы: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01952"/>
            <a:ext cx="7632848" cy="455138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Игры</a:t>
            </a:r>
          </a:p>
          <a:p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Песни и стихи на английском языке</a:t>
            </a:r>
          </a:p>
          <a:p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Театрализованные сценки и диалоги</a:t>
            </a:r>
          </a:p>
          <a:p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Разминки</a:t>
            </a:r>
          </a:p>
          <a:p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Работа в малых группах</a:t>
            </a:r>
          </a:p>
          <a:p>
            <a:pPr lvl="0"/>
            <a:r>
              <a:rPr lang="ru-RU" sz="1600" dirty="0">
                <a:solidFill>
                  <a:srgbClr val="0C002C">
                    <a:lumMod val="75000"/>
                    <a:lumOff val="25000"/>
                  </a:srgbClr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</a:rPr>
              <a:t>Работа в </a:t>
            </a:r>
            <a:r>
              <a:rPr lang="ru-RU" sz="1600" dirty="0" smtClean="0">
                <a:solidFill>
                  <a:srgbClr val="0C002C">
                    <a:lumMod val="75000"/>
                    <a:lumOff val="25000"/>
                  </a:srgbClr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</a:rPr>
              <a:t>парах</a:t>
            </a:r>
            <a:endParaRPr lang="ru-RU" sz="1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Использование видео и аудио материалов</a:t>
            </a:r>
          </a:p>
          <a:p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Использование ИКТ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133456" cy="12241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</a:rPr>
              <a:t>Игра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</a:rPr>
              <a:t> – основной вид деятельности младших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</a:rPr>
              <a:t>школьников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31432" y="5661248"/>
            <a:ext cx="3429000" cy="7837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B3835"/>
                </a:solidFill>
                <a:latin typeface="Helvetica"/>
                <a:ea typeface="Times New Roman"/>
              </a:rPr>
              <a:t>Сегодня у нас урок – путешествие . Летим!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83568" y="5661248"/>
            <a:ext cx="3645024" cy="7920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3B3835"/>
                </a:solidFill>
                <a:latin typeface="Helvetica"/>
                <a:ea typeface="Times New Roman"/>
              </a:rPr>
              <a:t>На урок к ребятам прихожу с «гостями». От их имени беседую с детьми о Великобритании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0080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a typeface="Times New Roman"/>
              </a:rPr>
              <a:t>Игровой метод дает возможность вовлекать всех детей класса в познавательную деятельность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\\Сервер\dokument (d)\Новая папка (2)\Фото00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7138"/>
            <a:ext cx="4224470" cy="3314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Сервер\dokument (d)\Новая папка (2)\Фото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429" y="2347139"/>
            <a:ext cx="4415034" cy="3311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6294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</a:rPr>
              <a:t>Театрализованные диалоги, сценки развивают коммуникативные навыки, активизируют пассивный словарь, создают непринужденную обстановку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</a:rPr>
              <a:t>на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</a:rPr>
              <a:t>уроке.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3312368" cy="4416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842326" cy="4333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84076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</a:rPr>
              <a:t>РАБОТА В МАЛЫХ ГРУППАХ – одна из самых любимых форм организации уроков среди моих учеников. Она позволяет ребятам самим выбирать, с кем они хотят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Helvetica"/>
                <a:ea typeface="Times New Roman"/>
              </a:rPr>
              <a:t>работать.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301208"/>
            <a:ext cx="7920880" cy="936104"/>
          </a:xfrm>
        </p:spPr>
        <p:txBody>
          <a:bodyPr>
            <a:normAutofit fontScale="25000" lnSpcReduction="20000"/>
          </a:bodyPr>
          <a:lstStyle/>
          <a:p>
            <a:pPr marL="342900" marR="1714500" lvl="0" indent="-342900">
              <a:lnSpc>
                <a:spcPts val="1950"/>
              </a:lnSpc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Результат зависит от всех членов команды, поэтому участвовать должен каждый в меру своих возможностей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56" y="2270124"/>
            <a:ext cx="4137456" cy="3103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4324" t="46875" r="36883" b="26547"/>
          <a:stretch>
            <a:fillRect/>
          </a:stretch>
        </p:blipFill>
        <p:spPr bwMode="auto">
          <a:xfrm>
            <a:off x="4572000" y="2354418"/>
            <a:ext cx="4360508" cy="3018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6294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Профессиональные мечты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Облако 7"/>
          <p:cNvSpPr/>
          <p:nvPr/>
        </p:nvSpPr>
        <p:spPr>
          <a:xfrm rot="20766538">
            <a:off x="-23371" y="932946"/>
            <a:ext cx="3816424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Совершенствоваться в знаниях английского языка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2411760" y="2616455"/>
            <a:ext cx="3779912" cy="22322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При</a:t>
            </a:r>
            <a:r>
              <a:rPr lang="ru-RU" dirty="0">
                <a:solidFill>
                  <a:srgbClr val="FFFFFF"/>
                </a:solidFill>
              </a:rPr>
              <a:t>в</a:t>
            </a:r>
            <a:r>
              <a:rPr lang="ru-RU" dirty="0" smtClean="0"/>
              <a:t>ить </a:t>
            </a:r>
            <a:r>
              <a:rPr lang="ru-RU" dirty="0" smtClean="0">
                <a:solidFill>
                  <a:srgbClr val="FFFFFF"/>
                </a:solidFill>
              </a:rPr>
              <a:t>в</a:t>
            </a:r>
            <a:r>
              <a:rPr lang="ru-RU" dirty="0" smtClean="0"/>
              <a:t>сем ученикам лю</a:t>
            </a:r>
            <a:r>
              <a:rPr lang="ru-RU" dirty="0" smtClean="0">
                <a:solidFill>
                  <a:srgbClr val="FFFFFF"/>
                </a:solidFill>
              </a:rPr>
              <a:t>б</a:t>
            </a:r>
            <a:r>
              <a:rPr lang="ru-RU" dirty="0" smtClean="0"/>
              <a:t>о</a:t>
            </a:r>
            <a:r>
              <a:rPr lang="ru-RU" dirty="0" smtClean="0">
                <a:solidFill>
                  <a:srgbClr val="FFFFFF"/>
                </a:solidFill>
              </a:rPr>
              <a:t>в</a:t>
            </a:r>
            <a:r>
              <a:rPr lang="ru-RU" dirty="0" smtClean="0"/>
              <a:t>ь к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английскому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FFFFFF"/>
                </a:solidFill>
              </a:rPr>
              <a:t>языку</a:t>
            </a:r>
            <a:endParaRPr lang="ru-RU" dirty="0">
              <a:solidFill>
                <a:srgbClr val="FFFFFF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 rot="585488">
            <a:off x="38399" y="4522935"/>
            <a:ext cx="3816424" cy="2304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Побывать в Лондоне с лучшими учениками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 rot="773246">
            <a:off x="5341809" y="4611450"/>
            <a:ext cx="3744416" cy="216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Повысить уро</a:t>
            </a:r>
            <a:r>
              <a:rPr lang="ru-RU" sz="2400" dirty="0" smtClean="0">
                <a:solidFill>
                  <a:srgbClr val="FFFFFF"/>
                </a:solidFill>
              </a:rPr>
              <a:t>в</a:t>
            </a:r>
            <a:r>
              <a:rPr lang="ru-RU" sz="2400" dirty="0" smtClean="0"/>
              <a:t>ень </a:t>
            </a:r>
            <a:r>
              <a:rPr lang="ru-RU" sz="2400" dirty="0" smtClean="0">
                <a:solidFill>
                  <a:srgbClr val="FFFFFF"/>
                </a:solidFill>
              </a:rPr>
              <a:t>з</a:t>
            </a:r>
            <a:r>
              <a:rPr lang="ru-RU" sz="2400" dirty="0" smtClean="0"/>
              <a:t>наний учеников</a:t>
            </a:r>
            <a:endParaRPr lang="ru-RU" sz="2400" dirty="0"/>
          </a:p>
        </p:txBody>
      </p:sp>
      <p:sp>
        <p:nvSpPr>
          <p:cNvPr id="12" name="Облако 11"/>
          <p:cNvSpPr/>
          <p:nvPr/>
        </p:nvSpPr>
        <p:spPr>
          <a:xfrm rot="971452">
            <a:off x="5645640" y="1365729"/>
            <a:ext cx="3592495" cy="22113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уроке устраивать видеоконференции со  школьниками англоязычных стран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6" name="Picture 2" descr="\\Сервер\raznoe (f)\Замятина Т.А\60979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32435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узыри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Пузыри</Template>
  <TotalTime>178</TotalTime>
  <Words>321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Пузыри</vt:lpstr>
      <vt:lpstr>Педагогический проект «Моя инициатива в образовании»</vt:lpstr>
      <vt:lpstr>Методическая проблема, над которой я работаю</vt:lpstr>
      <vt:lpstr>Презентация PowerPoint</vt:lpstr>
      <vt:lpstr>Для достижения поставленных целей обучения использую следующие интерактивные методы и приемы:</vt:lpstr>
      <vt:lpstr>Игра – основной вид деятельности младших школьников</vt:lpstr>
      <vt:lpstr>Театрализованные диалоги, сценки развивают коммуникативные навыки, активизируют пассивный словарь, создают непринужденную обстановку на уроке.</vt:lpstr>
      <vt:lpstr>РАБОТА В МАЛЫХ ГРУППАХ – одна из самых любимых форм организации уроков среди моих учеников. Она позволяет ребятам самим выбирать, с кем они хотят работать.</vt:lpstr>
      <vt:lpstr>Профессиональные мечты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15</cp:revision>
  <dcterms:created xsi:type="dcterms:W3CDTF">2013-01-13T10:28:18Z</dcterms:created>
  <dcterms:modified xsi:type="dcterms:W3CDTF">2013-01-15T21:26:39Z</dcterms:modified>
</cp:coreProperties>
</file>