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60" r:id="rId3"/>
    <p:sldId id="258" r:id="rId4"/>
    <p:sldId id="261" r:id="rId5"/>
    <p:sldId id="283" r:id="rId6"/>
    <p:sldId id="266" r:id="rId7"/>
    <p:sldId id="267" r:id="rId8"/>
    <p:sldId id="269" r:id="rId9"/>
    <p:sldId id="270" r:id="rId10"/>
    <p:sldId id="271" r:id="rId11"/>
    <p:sldId id="276" r:id="rId12"/>
    <p:sldId id="277" r:id="rId13"/>
    <p:sldId id="272" r:id="rId14"/>
    <p:sldId id="273" r:id="rId15"/>
    <p:sldId id="274" r:id="rId16"/>
    <p:sldId id="275" r:id="rId17"/>
    <p:sldId id="278" r:id="rId18"/>
    <p:sldId id="280" r:id="rId19"/>
    <p:sldId id="281" r:id="rId20"/>
    <p:sldId id="282" r:id="rId21"/>
    <p:sldId id="28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A3AB78-6322-48C8-86F8-D8C4AC28F129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4005A-A130-4891-96E9-3AB908C0B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F4D29-93F7-41B5-8CB0-82D1A1544C44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B67D6-1564-4F16-AB4F-32B010055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731EE-80F0-497F-AFFD-C9E2D1F1A5D7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11CC-29C5-45CF-9BED-09252BACE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C476-BA5E-472B-966F-54241AE8AE62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6595-02D4-49D9-8FBC-CFC4150CC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4DA2C-BFAF-4AAC-97E5-A01773E26649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0087-F6B3-490F-A2BB-4D57F873D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8B9F0-8780-4099-ABA0-2B36B447F3C7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7FD7-47DD-4AB4-A4E1-B6E449519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449A-9919-494E-BDB9-2A4373D9ABD4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A29C-251C-45E2-8AD1-303D89B71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3AEA-6A3F-4122-845F-86F6818C2D7A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1A872-F248-480C-A36E-C8915BE0D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75E8-1B87-4032-A8E5-E920711DE72D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DE6D-5A10-4ED6-B466-B211E8EA8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FF56-ACA3-49FA-95E4-08358922A75A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E6C6E-0BC3-4C4F-B625-C6720F820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8762-503B-4110-8E93-30B17F1AD616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9FAA-6590-448B-B1BD-8C7C234D4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089A-4C1A-466C-9EA7-BC7997CD7BE1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1B53B-1EDE-4CEC-8D4C-52FBF20ED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EE315B-EE88-430E-84E3-3C9165654DDA}" type="datetimeFigureOut">
              <a:rPr lang="ru-RU"/>
              <a:pPr>
                <a:defRPr/>
              </a:pPr>
              <a:t>08.08.2011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15A1FF-56A8-4DC3-AD34-F29B221A3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gia.ru:8080/or/gia12/ShowProblems.html?protoId=137243" TargetMode="External"/><Relationship Id="rId2" Type="http://schemas.openxmlformats.org/officeDocument/2006/relationships/hyperlink" Target="http://www.edu54.ru/node/77889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amorokoff.ru/club/index.php/en/2011-02-01-06-09-32?start=5" TargetMode="External"/><Relationship Id="rId4" Type="http://schemas.openxmlformats.org/officeDocument/2006/relationships/hyperlink" Target="http://blog.dgrabovsky.com/category/makemoney/page/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slide" Target="slide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5576" y="1268760"/>
            <a:ext cx="7632848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Интерактивный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тренажер для пятиклассников «Задачи на проценты».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313" y="4005263"/>
            <a:ext cx="4321175" cy="2160587"/>
          </a:xfrm>
          <a:prstGeom prst="round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Автор работы</a:t>
            </a:r>
            <a:r>
              <a:rPr lang="en-US" sz="2400" b="1" dirty="0"/>
              <a:t>:</a:t>
            </a:r>
            <a:r>
              <a:rPr lang="ru-RU" sz="2400" b="1" dirty="0"/>
              <a:t> учитель математики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Сосна Ольга Александровна,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800" b="1" i="1" dirty="0"/>
              <a:t>МОУ СОШ №96 г.Краснодар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762000" cy="6858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83568" y="404664"/>
            <a:ext cx="8153400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№8</a:t>
            </a:r>
            <a:r>
              <a:rPr lang="ru-RU" sz="3200" b="1" u="sng" dirty="0" smtClean="0"/>
              <a:t>.</a:t>
            </a:r>
            <a:r>
              <a:rPr lang="ru-RU" sz="3200" b="1" dirty="0"/>
              <a:t> Сберегательный банк начисляет на срочный вклад 15% годовых. </a:t>
            </a:r>
            <a:r>
              <a:rPr lang="ru-RU" sz="3200" b="1" dirty="0" smtClean="0"/>
              <a:t> Какую сумму вкладчик положил на счёт год назад ,если сейчас у него на счету 1035 руб?</a:t>
            </a:r>
            <a:r>
              <a:rPr lang="ru-RU" sz="3200" b="1" u="sng" dirty="0" smtClean="0"/>
              <a:t> 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4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1" y="2677652"/>
            <a:ext cx="1368152" cy="16375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3505200" y="28956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38608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5200" y="48260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5200" y="57912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28956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1900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3000" y="38862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1000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48768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900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53000" y="58674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1935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028384" y="5949280"/>
            <a:ext cx="838200" cy="657944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683568" y="548680"/>
            <a:ext cx="8153400" cy="156966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 Задание №9.</a:t>
            </a:r>
            <a:r>
              <a:rPr lang="ru-RU" sz="3200" b="1" dirty="0" smtClean="0"/>
              <a:t> </a:t>
            </a:r>
            <a:r>
              <a:rPr lang="ru-RU" sz="3200" b="1" dirty="0"/>
              <a:t>Товар на распродаже уценили на </a:t>
            </a:r>
            <a:r>
              <a:rPr lang="ru-RU" sz="3200" b="1" dirty="0" smtClean="0"/>
              <a:t>60</a:t>
            </a:r>
            <a:r>
              <a:rPr lang="ru-RU" sz="3200" b="1" dirty="0"/>
              <a:t>%, при этом он стал стоить 1680 р. Сколько стоил товар до распродажи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35424" y="2636912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35424" y="3627512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35424" y="4618112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35424" y="5608712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2636912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4200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3602112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420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4567312"/>
            <a:ext cx="25146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2100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5532512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5880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3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2564904"/>
            <a:ext cx="1296144" cy="15513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83568" y="332656"/>
            <a:ext cx="8153400" cy="2246769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/>
              <a:t>Задание №</a:t>
            </a:r>
            <a:r>
              <a:rPr lang="ru-RU" sz="2800" b="1" u="sng" dirty="0" smtClean="0"/>
              <a:t>10.</a:t>
            </a:r>
            <a:r>
              <a:rPr lang="ru-RU" sz="2800" b="1" dirty="0" smtClean="0"/>
              <a:t>Сберегательный банк начисляет на срочный вклад 17% годовых. У вкладчика  на счете 1755 р. Какая сумма была на этом счете  год назад, если никаких операций со счетом не проводилось?</a:t>
            </a:r>
            <a:endParaRPr lang="ru-RU" sz="36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795106"/>
            <a:ext cx="1296144" cy="15513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950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1500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3255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2000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0392" y="5805264"/>
            <a:ext cx="738808" cy="72008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2852936"/>
            <a:ext cx="2035830" cy="13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457200" y="304800"/>
            <a:ext cx="8382000" cy="230832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№11</a:t>
            </a:r>
            <a:r>
              <a:rPr lang="ru-RU" sz="2800" b="1" u="sng" dirty="0" smtClean="0"/>
              <a:t>.</a:t>
            </a:r>
            <a:r>
              <a:rPr lang="ru-RU" sz="2800" b="1" dirty="0"/>
              <a:t> В начале года число абонентов интернет- компании «Север» составляло 200 тыс. чел., а в конце года их стало 240 тыс. чел. На сколько процентов увеличилось за год число абонентов этой компании</a:t>
            </a:r>
            <a:r>
              <a:rPr lang="ru-RU" sz="2800" b="1" dirty="0" smtClean="0"/>
              <a:t>?</a:t>
            </a:r>
            <a:r>
              <a:rPr lang="ru-RU" sz="2800" b="1" u="sng" dirty="0" smtClean="0"/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4826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860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95600" y="5791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9600" y="2895600"/>
            <a:ext cx="18288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На 10%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19600" y="4896875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19600" y="5867400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20%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9600" y="3917500"/>
            <a:ext cx="18288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15%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" action="ppaction://noaction"/>
          </p:cNvPr>
          <p:cNvSpPr/>
          <p:nvPr/>
        </p:nvSpPr>
        <p:spPr>
          <a:xfrm>
            <a:off x="6660232" y="2924944"/>
            <a:ext cx="1828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4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62000" cy="729952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09600" y="228600"/>
            <a:ext cx="8382000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</a:t>
            </a:r>
            <a:r>
              <a:rPr lang="ru-RU" sz="3200" b="1" u="sng" dirty="0" smtClean="0"/>
              <a:t>12.</a:t>
            </a:r>
            <a:r>
              <a:rPr lang="ru-RU" sz="3200" b="1" dirty="0" smtClean="0"/>
              <a:t>Число </a:t>
            </a:r>
            <a:r>
              <a:rPr lang="ru-RU" sz="3200" b="1" dirty="0"/>
              <a:t>хвойных деревьев в парке относится к числу лиственных как 11:14. Сколько процентов деревьев в парке составляют лиственные</a:t>
            </a:r>
            <a:r>
              <a:rPr lang="en-US" sz="3200" b="1" dirty="0"/>
              <a:t>?</a:t>
            </a:r>
            <a:r>
              <a:rPr lang="ru-RU" sz="3200" b="1" u="sng" dirty="0"/>
              <a:t>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576172"/>
            <a:ext cx="1224136" cy="14651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323456" y="270892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23456" y="359792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23456" y="448692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23456" y="537592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270892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60%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62332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56 %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53772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545212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44%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0392" y="5805264"/>
            <a:ext cx="792088" cy="749424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762000" y="228600"/>
            <a:ext cx="8153400" cy="2246769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/>
              <a:t> Задание №13</a:t>
            </a:r>
            <a:r>
              <a:rPr lang="ru-RU" sz="2800" b="1" u="sng" dirty="0" smtClean="0"/>
              <a:t>.</a:t>
            </a:r>
            <a:r>
              <a:rPr lang="ru-RU" sz="2800" b="1" dirty="0" smtClean="0"/>
              <a:t> В начале года число абонентов интернет</a:t>
            </a:r>
            <a:r>
              <a:rPr lang="en-US" sz="2800" b="1" dirty="0" smtClean="0"/>
              <a:t> </a:t>
            </a:r>
            <a:r>
              <a:rPr lang="ru-RU" sz="2800" b="1" dirty="0" smtClean="0"/>
              <a:t>-</a:t>
            </a:r>
            <a:r>
              <a:rPr lang="en-US" sz="2800" b="1" dirty="0" smtClean="0"/>
              <a:t> </a:t>
            </a:r>
            <a:r>
              <a:rPr lang="ru-RU" sz="2800" b="1" dirty="0" smtClean="0"/>
              <a:t>компании «Запад» составляло 800 тыс. чел., а в конце года их стало 920 тыс. чел. На сколько процентов увеличилось за год число абонентов этой компании?</a:t>
            </a:r>
            <a:endParaRPr lang="ru-RU" sz="28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3048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24200" y="40386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50292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60198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30480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15%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4013200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25%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78400"/>
            <a:ext cx="25146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85%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59436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20%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3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2780928"/>
            <a:ext cx="1398350" cy="16736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83568" y="476672"/>
            <a:ext cx="8153400" cy="2246769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/>
              <a:t>Задание №14</a:t>
            </a:r>
            <a:r>
              <a:rPr lang="ru-RU" sz="2800" b="1" u="sng" dirty="0" smtClean="0"/>
              <a:t>.</a:t>
            </a:r>
            <a:r>
              <a:rPr lang="ru-RU" sz="2800" b="1" dirty="0" smtClean="0"/>
              <a:t> В начале года число абонентов интернет</a:t>
            </a:r>
            <a:r>
              <a:rPr lang="en-US" sz="2800" b="1" dirty="0" smtClean="0"/>
              <a:t> </a:t>
            </a:r>
            <a:r>
              <a:rPr lang="ru-RU" sz="2800" b="1" dirty="0" smtClean="0"/>
              <a:t>-</a:t>
            </a:r>
            <a:r>
              <a:rPr lang="en-US" sz="2800" b="1" dirty="0" smtClean="0"/>
              <a:t> </a:t>
            </a:r>
            <a:r>
              <a:rPr lang="ru-RU" sz="2800" b="1" dirty="0" smtClean="0"/>
              <a:t>компании «Восток» составляло 400 тыс. чел., а в конце года их стало 420 тыс. чел. На сколько процентов увеличилось за год число абонентов этой компании?</a:t>
            </a:r>
            <a:r>
              <a:rPr lang="ru-RU" sz="2800" b="1" u="sng" dirty="0" smtClean="0"/>
              <a:t> </a:t>
            </a:r>
            <a:endParaRPr lang="ru-RU" sz="36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922033"/>
            <a:ext cx="1224136" cy="14651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423716" y="2828181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3716" y="3793381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3716" y="4758581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23716" y="5723781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48486" y="57231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95%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48486" y="47579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5 %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48486" y="37927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65%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28529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35%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734144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11560" y="404664"/>
            <a:ext cx="8382000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</a:t>
            </a:r>
            <a:r>
              <a:rPr lang="ru-RU" sz="3200" b="1" u="sng" dirty="0" smtClean="0"/>
              <a:t>15 . </a:t>
            </a:r>
            <a:r>
              <a:rPr lang="ru-RU" sz="3200" b="1" dirty="0" smtClean="0"/>
              <a:t>Число хвойных деревьев в парке относится к числу лиственных как 7:13. Сколько процентов деревьев в парке составляют лиственные?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2852936"/>
            <a:ext cx="1296144" cy="15513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323456" y="2852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23456" y="3741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23456" y="4630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23456" y="5519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28529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35%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7673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65%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6817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45%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55961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На 25%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в начало 14">
            <a:hlinkClick r:id="" action="ppaction://hlinkshowjump?jump=firstslide" highlightClick="1"/>
          </p:cNvPr>
          <p:cNvSpPr/>
          <p:nvPr/>
        </p:nvSpPr>
        <p:spPr>
          <a:xfrm>
            <a:off x="8100392" y="5805264"/>
            <a:ext cx="792088" cy="720080"/>
          </a:xfrm>
          <a:prstGeom prst="actionButtonBeginning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484784"/>
            <a:ext cx="1728192" cy="1147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411760" y="764704"/>
            <a:ext cx="4975820" cy="762000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№1.</a:t>
            </a:r>
          </a:p>
        </p:txBody>
      </p:sp>
      <p:sp>
        <p:nvSpPr>
          <p:cNvPr id="14" name="Управляющая кнопка: настраиваемая 13">
            <a:hlinkClick r:id="rId4" action="ppaction://hlinksldjump" highlightClick="1"/>
          </p:cNvPr>
          <p:cNvSpPr/>
          <p:nvPr/>
        </p:nvSpPr>
        <p:spPr>
          <a:xfrm>
            <a:off x="4572000" y="5013176"/>
            <a:ext cx="1828800" cy="6096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№2</a:t>
            </a:r>
          </a:p>
        </p:txBody>
      </p:sp>
      <p:grpSp>
        <p:nvGrpSpPr>
          <p:cNvPr id="19468" name="Group 8"/>
          <p:cNvGrpSpPr>
            <a:grpSpLocks/>
          </p:cNvGrpSpPr>
          <p:nvPr/>
        </p:nvGrpSpPr>
        <p:grpSpPr bwMode="auto">
          <a:xfrm>
            <a:off x="2267744" y="2132856"/>
            <a:ext cx="5902772" cy="2448272"/>
            <a:chOff x="1619670" y="1725496"/>
            <a:chExt cx="6047407" cy="2238421"/>
          </a:xfrm>
        </p:grpSpPr>
        <p:sp>
          <p:nvSpPr>
            <p:cNvPr id="8" name="Скругленная прямоугольная выноска 10"/>
            <p:cNvSpPr/>
            <p:nvPr/>
          </p:nvSpPr>
          <p:spPr>
            <a:xfrm rot="10800000">
              <a:off x="1619670" y="1725496"/>
              <a:ext cx="6047407" cy="2238421"/>
            </a:xfrm>
            <a:prstGeom prst="wedgeRoundRectCallout">
              <a:avLst>
                <a:gd name="adj1" fmla="val 6023"/>
                <a:gd name="adj2" fmla="val 74989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9470" name="Rectangle 6"/>
            <p:cNvSpPr>
              <a:spLocks noChangeArrowheads="1"/>
            </p:cNvSpPr>
            <p:nvPr/>
          </p:nvSpPr>
          <p:spPr bwMode="auto">
            <a:xfrm>
              <a:off x="1692355" y="2132187"/>
              <a:ext cx="5905259" cy="1384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/>
                <a:t>Надо найти 50% от 98 млн</a:t>
              </a:r>
              <a:r>
                <a:rPr lang="ru-RU" sz="2800" b="1" dirty="0" smtClean="0"/>
                <a:t>.</a:t>
              </a:r>
              <a:endParaRPr lang="en-US" sz="2800" b="1" dirty="0" smtClean="0"/>
            </a:p>
            <a:p>
              <a:pPr algn="ctr"/>
              <a:r>
                <a:rPr lang="ru-RU" sz="2800" b="1" dirty="0" smtClean="0"/>
                <a:t>Так как 98000000 это 100% ,то</a:t>
              </a:r>
              <a:endParaRPr lang="en-US" sz="2800" b="1" dirty="0"/>
            </a:p>
            <a:p>
              <a:pPr algn="ctr"/>
              <a:r>
                <a:rPr lang="ru-RU" sz="2800" b="1" dirty="0" smtClean="0"/>
                <a:t>98 </a:t>
              </a:r>
              <a:r>
                <a:rPr lang="ru-RU" sz="2800" b="1" dirty="0"/>
                <a:t>000 000</a:t>
              </a:r>
              <a:r>
                <a:rPr lang="en-US" sz="2800" b="1" dirty="0"/>
                <a:t>:100*50=49</a:t>
              </a:r>
              <a:r>
                <a:rPr lang="ru-RU" sz="2800" b="1" dirty="0"/>
                <a:t> </a:t>
              </a:r>
              <a:r>
                <a:rPr lang="en-US" sz="2800" b="1" dirty="0"/>
                <a:t>000</a:t>
              </a:r>
              <a:r>
                <a:rPr lang="ru-RU" sz="2800" b="1" dirty="0"/>
                <a:t> </a:t>
              </a:r>
              <a:r>
                <a:rPr lang="en-US" sz="2800" b="1" dirty="0" smtClean="0"/>
                <a:t>000</a:t>
              </a:r>
              <a:r>
                <a:rPr lang="ru-RU" sz="2800" b="1" dirty="0" smtClean="0"/>
                <a:t> р.</a:t>
              </a:r>
              <a:endParaRPr lang="ru-RU" b="1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412776"/>
            <a:ext cx="1712006" cy="11370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483768" y="548680"/>
            <a:ext cx="4975820" cy="762000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№6.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483768" y="2132856"/>
            <a:ext cx="5760640" cy="2737172"/>
          </a:xfrm>
          <a:prstGeom prst="wedgeRoundRectCallout">
            <a:avLst>
              <a:gd name="adj1" fmla="val -2972"/>
              <a:gd name="adj2" fmla="val -7863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Первоначальная цена товара это 100%,после уценки товар стал стоить на 20% меньше , значит 80%, но в рублях это 680 р.,значит 680:80</a:t>
            </a:r>
            <a:r>
              <a:rPr lang="en-US" sz="2800" b="1" dirty="0" smtClean="0">
                <a:solidFill>
                  <a:schemeClr val="tx1"/>
                </a:solidFill>
              </a:rPr>
              <a:t>*100=850 </a:t>
            </a:r>
            <a:r>
              <a:rPr lang="ru-RU" sz="2800" b="1" dirty="0" smtClean="0">
                <a:solidFill>
                  <a:schemeClr val="tx1"/>
                </a:solidFill>
              </a:rPr>
              <a:t>(р. Первая цена)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4" action="ppaction://hlinksldjump" highlightClick="1"/>
          </p:cNvPr>
          <p:cNvSpPr/>
          <p:nvPr/>
        </p:nvSpPr>
        <p:spPr>
          <a:xfrm>
            <a:off x="4139952" y="5445224"/>
            <a:ext cx="1828800" cy="6096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260648"/>
            <a:ext cx="8136904" cy="424847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Дорогой друг!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15 заданий по теме «Задачи на проценты» условно разделены на 3 группы.Каждая новая группа отмечена картинкой     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и в каждой есть задача с решением. Задания на слайдах оформлены как  интерактивный тест с выбором ответа. При нажатии на кнопку с номером,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 случае неправильного ответа, меняется цвет кнопки. В случае правильного ответа – увеличивается размер кнопки . Переход от слайда к слайду осуществляется по управляющим кнопкам. Данный тренажер,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>
                <a:solidFill>
                  <a:schemeClr val="tx2">
                    <a:lumMod val="50000"/>
                  </a:schemeClr>
                </a:solidFill>
              </a:rPr>
              <a:t>надеюсь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, поможет отработать навыки решения основных типов задач.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Укрепи свои знания по теме «Задачи на проценты». Желаю успеха!</a:t>
            </a:r>
          </a:p>
        </p:txBody>
      </p:sp>
      <p:sp>
        <p:nvSpPr>
          <p:cNvPr id="2" name="Rectangle 1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2627784" y="5085184"/>
            <a:ext cx="5035624" cy="446112"/>
          </a:xfrm>
          <a:prstGeom prst="actionButtonBlank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Перейти к задачам</a:t>
            </a:r>
          </a:p>
        </p:txBody>
      </p:sp>
      <p:pic>
        <p:nvPicPr>
          <p:cNvPr id="7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264" y="1124744"/>
            <a:ext cx="789645" cy="5040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9" y="1340768"/>
            <a:ext cx="1820424" cy="12090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483768" y="620688"/>
            <a:ext cx="4975820" cy="762000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 11.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627784" y="2132856"/>
            <a:ext cx="5472608" cy="2808312"/>
          </a:xfrm>
          <a:prstGeom prst="wedgeRoundRectCallout">
            <a:avLst>
              <a:gd name="adj1" fmla="val -2718"/>
              <a:gd name="adj2" fmla="val -762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200 000 это 100</a:t>
            </a:r>
            <a:r>
              <a:rPr lang="ru-RU" sz="2800" b="1" dirty="0" smtClean="0">
                <a:solidFill>
                  <a:schemeClr val="tx1"/>
                </a:solidFill>
              </a:rPr>
              <a:t>%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1)200 000:100</a:t>
            </a:r>
            <a:r>
              <a:rPr lang="en-US" sz="2800" b="1" dirty="0" smtClean="0">
                <a:solidFill>
                  <a:schemeClr val="tx1"/>
                </a:solidFill>
              </a:rPr>
              <a:t>=2000 ( </a:t>
            </a:r>
            <a:r>
              <a:rPr lang="ru-RU" sz="2800" b="1" dirty="0" smtClean="0">
                <a:solidFill>
                  <a:schemeClr val="tx1"/>
                </a:solidFill>
              </a:rPr>
              <a:t>на 1%)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2)240000-200000</a:t>
            </a:r>
            <a:r>
              <a:rPr lang="en-US" sz="2800" b="1" dirty="0" smtClean="0">
                <a:solidFill>
                  <a:schemeClr val="tx1"/>
                </a:solidFill>
              </a:rPr>
              <a:t>=40000(</a:t>
            </a:r>
            <a:r>
              <a:rPr lang="ru-RU" sz="2800" b="1" dirty="0" smtClean="0">
                <a:solidFill>
                  <a:schemeClr val="tx1"/>
                </a:solidFill>
              </a:rPr>
              <a:t>ч.на столько увеличилось абонентов)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40000:2000</a:t>
            </a:r>
            <a:r>
              <a:rPr lang="en-US" sz="2800" b="1" dirty="0" smtClean="0">
                <a:solidFill>
                  <a:schemeClr val="tx1"/>
                </a:solidFill>
              </a:rPr>
              <a:t>=20(</a:t>
            </a:r>
            <a:r>
              <a:rPr lang="ru-RU" sz="2800" b="1" dirty="0" smtClean="0">
                <a:solidFill>
                  <a:schemeClr val="tx1"/>
                </a:solidFill>
              </a:rPr>
              <a:t>%)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4" action="ppaction://hlinksldjump" highlightClick="1"/>
          </p:cNvPr>
          <p:cNvSpPr/>
          <p:nvPr/>
        </p:nvSpPr>
        <p:spPr>
          <a:xfrm>
            <a:off x="4283968" y="5301208"/>
            <a:ext cx="1981944" cy="6096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№12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9275"/>
            <a:ext cx="48498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Используемые ресурсы</a:t>
            </a:r>
          </a:p>
          <a:p>
            <a:pP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1.Фон для слайдов  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3995936" y="980728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http://www.edu54.ru/node/77889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84784"/>
            <a:ext cx="568863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2. Текст задач</a:t>
            </a:r>
          </a:p>
          <a:p>
            <a:pPr>
              <a:defRPr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827584" y="1916832"/>
            <a:ext cx="7632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hlinkClick r:id="rId3"/>
              </a:rPr>
              <a:t>http://www.mathgia.ru:8080/or/gia12/ShowProblems.html?protoId=137243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48880"/>
            <a:ext cx="31645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3.Знак % под лупой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9592" y="278092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4"/>
              </a:rPr>
              <a:t>http://blog.dgrabovsky.com/category/makemoney/page/3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592" y="321297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27584" y="3140968"/>
            <a:ext cx="8153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/>
              <a:t>4.Знак </a:t>
            </a:r>
            <a:r>
              <a:rPr lang="ru-RU" sz="2400" b="1" dirty="0"/>
              <a:t>% с цифрами</a:t>
            </a:r>
          </a:p>
          <a:p>
            <a:r>
              <a:rPr lang="ru-RU" b="1" dirty="0"/>
              <a:t> </a:t>
            </a:r>
            <a:r>
              <a:rPr lang="en-US" b="1" dirty="0">
                <a:hlinkClick r:id="rId5"/>
              </a:rPr>
              <a:t>http://samorokoff.ru/club/index.php/en/2011-02-01-06-09-32?start=5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288" y="3645024"/>
            <a:ext cx="1517861" cy="10081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683568" y="620688"/>
            <a:ext cx="7787208" cy="206210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№1.</a:t>
            </a:r>
            <a:r>
              <a:rPr lang="ru-RU" sz="3200" b="1" dirty="0"/>
              <a:t> Городской бюджет составляет 98 млн. р., а расходы на одну из его частей составили 50%. Сколько рублей потрачено на эту статью бюджета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514600" y="4978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3048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4013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14600" y="5943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3048000"/>
            <a:ext cx="25146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/>
              <a:t>19 600 000 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38600" y="5049275"/>
            <a:ext cx="2514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14700000 р.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38600" y="6019800"/>
            <a:ext cx="2514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49000000 р.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38600" y="4069900"/>
            <a:ext cx="25146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4900 р.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48488" y="3068638"/>
            <a:ext cx="1828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4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72400" y="5949280"/>
            <a:ext cx="762000" cy="605408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611560" y="548680"/>
            <a:ext cx="8153400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№2. </a:t>
            </a:r>
            <a:r>
              <a:rPr lang="ru-RU" sz="3200" b="1" dirty="0"/>
              <a:t>Городской бюджет составляет 45 млн. р., а расходы на одну из его частей составили 12,5%. Сколько рублей потрачено на эту статью бюджета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30480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861048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725144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558924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30480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5 625 000 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3861048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562,5 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725144"/>
            <a:ext cx="25146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50 625 000 р.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661248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562 500 р.</a:t>
            </a:r>
          </a:p>
        </p:txBody>
      </p:sp>
      <p:pic>
        <p:nvPicPr>
          <p:cNvPr id="13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3068960"/>
            <a:ext cx="1080120" cy="12928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230832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3200" b="1" u="sng" dirty="0"/>
              <a:t>Задание №3.</a:t>
            </a:r>
            <a:r>
              <a:rPr lang="ru-RU" sz="3200" dirty="0"/>
              <a:t> </a:t>
            </a:r>
            <a:r>
              <a:rPr lang="ru-RU" sz="2800" b="1" dirty="0"/>
              <a:t>Сберегательный банк начисляет на срочный вклад 20% годовых. Вкладчик положил на счет 800 р. Какая сумма будет на этом счете через год, если никаких операций со счетом проводиться не будет?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895600" y="4826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860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95600" y="5791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26670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</a:rPr>
              <a:t>600 </a:t>
            </a:r>
            <a:r>
              <a:rPr lang="ru-RU" sz="3200" b="1" dirty="0">
                <a:solidFill>
                  <a:schemeClr val="tx1"/>
                </a:solidFill>
              </a:rPr>
              <a:t>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5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</a:rPr>
              <a:t>9</a:t>
            </a:r>
            <a:r>
              <a:rPr lang="ru-RU" sz="3200" b="1" dirty="0" smtClean="0">
                <a:solidFill>
                  <a:schemeClr val="tx1"/>
                </a:solidFill>
              </a:rPr>
              <a:t>60 </a:t>
            </a:r>
            <a:r>
              <a:rPr lang="ru-RU" sz="3200" b="1" dirty="0">
                <a:solidFill>
                  <a:schemeClr val="tx1"/>
                </a:solidFill>
              </a:rPr>
              <a:t>р.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9</a:t>
            </a:r>
            <a:r>
              <a:rPr lang="ru-RU" sz="3200" b="1" dirty="0" smtClean="0">
                <a:solidFill>
                  <a:schemeClr val="tx1"/>
                </a:solidFill>
              </a:rPr>
              <a:t>60 </a:t>
            </a:r>
            <a:r>
              <a:rPr lang="ru-RU" sz="3200" b="1" dirty="0">
                <a:solidFill>
                  <a:schemeClr val="tx1"/>
                </a:solidFill>
              </a:rPr>
              <a:t>р.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26670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</a:rPr>
              <a:t>7</a:t>
            </a:r>
            <a:r>
              <a:rPr lang="en-US" sz="3200" b="1" dirty="0" smtClean="0">
                <a:solidFill>
                  <a:schemeClr val="tx1"/>
                </a:solidFill>
              </a:rPr>
              <a:t>60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р.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94928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3008220"/>
            <a:ext cx="1152128" cy="13789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838200" y="228600"/>
            <a:ext cx="8153400" cy="2308324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/>
              <a:t>Задание №4.</a:t>
            </a:r>
            <a:r>
              <a:rPr lang="ru-RU" sz="3600" b="1" dirty="0"/>
              <a:t>Средний вес мальчиков того же возраста, что и Сергей, равен 48 кг. Вес Сергея составляет 120% среднего веса. Сколько весит Сергей?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2636912"/>
            <a:ext cx="1443879" cy="1728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58 кг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57,6 кг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40</a:t>
            </a:r>
            <a:r>
              <a:rPr lang="en-US" sz="3200" b="1" dirty="0" smtClean="0">
                <a:solidFill>
                  <a:schemeClr val="tx1"/>
                </a:solidFill>
              </a:rPr>
              <a:t>,6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кг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60</a:t>
            </a:r>
            <a:r>
              <a:rPr lang="en-US" sz="3200" b="1" dirty="0" smtClean="0">
                <a:solidFill>
                  <a:schemeClr val="tx1"/>
                </a:solidFill>
              </a:rPr>
              <a:t>,4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кг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57200" y="152400"/>
            <a:ext cx="8686800" cy="3046988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№5.</a:t>
            </a:r>
            <a:r>
              <a:rPr lang="ru-RU" sz="3200" b="1" dirty="0"/>
              <a:t> Государству принадлежит 60% акций предприятия, остальные акции принадлежат частным лицам. Общая прибыль предприятия за год составила 40 млн. р. Какая сумма из этой прибыли должна пойти на выплату частным акционерам?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823592" y="33528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23592" y="41148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23592" y="48768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23592" y="563880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00563" y="34290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16 000 000 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00563" y="41910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562,5 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00563" y="49530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5625 р.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0563" y="5715000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36000000 р.</a:t>
            </a:r>
          </a:p>
        </p:txBody>
      </p:sp>
      <p:pic>
        <p:nvPicPr>
          <p:cNvPr id="13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3140968"/>
            <a:ext cx="1152128" cy="13789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6019800"/>
            <a:ext cx="7620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3140968"/>
            <a:ext cx="1535088" cy="10195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457200" y="304800"/>
            <a:ext cx="8382000" cy="156966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</a:t>
            </a:r>
            <a:r>
              <a:rPr lang="ru-RU" sz="3200" b="1" u="sng" dirty="0" smtClean="0"/>
              <a:t>6.</a:t>
            </a:r>
            <a:r>
              <a:rPr lang="ru-RU" sz="3200" b="1" dirty="0" smtClean="0"/>
              <a:t> </a:t>
            </a:r>
            <a:r>
              <a:rPr lang="ru-RU" sz="3200" b="1" dirty="0"/>
              <a:t>Товар на распродаже уценили на </a:t>
            </a:r>
            <a:r>
              <a:rPr lang="ru-RU" sz="3200" b="1" dirty="0" smtClean="0"/>
              <a:t>20%, </a:t>
            </a:r>
            <a:r>
              <a:rPr lang="ru-RU" sz="3200" b="1" dirty="0"/>
              <a:t>при этом он стал стоить </a:t>
            </a:r>
            <a:r>
              <a:rPr lang="ru-RU" sz="3200" b="1" dirty="0" smtClean="0"/>
              <a:t>680</a:t>
            </a:r>
            <a:r>
              <a:rPr lang="ru-RU" sz="3200" b="1" dirty="0"/>
              <a:t> р. Сколько стоил товар до распродажи</a:t>
            </a:r>
            <a:r>
              <a:rPr lang="ru-RU" sz="3200" b="1" dirty="0" smtClean="0"/>
              <a:t>?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4749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2819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3784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5715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16764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1</a:t>
            </a:r>
            <a:r>
              <a:rPr lang="en-US" sz="3200" b="1" dirty="0" smtClean="0"/>
              <a:t>5</a:t>
            </a:r>
            <a:r>
              <a:rPr lang="ru-RU" sz="3200" b="1" dirty="0" smtClean="0"/>
              <a:t>30 р.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5"/>
            <a:ext cx="16764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4</a:t>
            </a:r>
            <a:r>
              <a:rPr lang="ru-RU" sz="3200" b="1" dirty="0" smtClean="0">
                <a:solidFill>
                  <a:schemeClr val="tx1"/>
                </a:solidFill>
              </a:rPr>
              <a:t>80р.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16764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850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16764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40</a:t>
            </a:r>
            <a:r>
              <a:rPr lang="ru-RU" sz="3200" b="1" dirty="0" smtClean="0">
                <a:solidFill>
                  <a:schemeClr val="tx1"/>
                </a:solidFill>
              </a:rPr>
              <a:t>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rId4" action="ppaction://hlinksldjump"/>
          </p:cNvPr>
          <p:cNvSpPr/>
          <p:nvPr/>
        </p:nvSpPr>
        <p:spPr>
          <a:xfrm>
            <a:off x="6659563" y="2852738"/>
            <a:ext cx="1828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5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94928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09600" y="228600"/>
            <a:ext cx="8382000" cy="156966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№7</a:t>
            </a:r>
            <a:r>
              <a:rPr lang="ru-RU" sz="3200" b="1" u="sng" dirty="0" smtClean="0"/>
              <a:t>.</a:t>
            </a:r>
            <a:r>
              <a:rPr lang="ru-RU" sz="3200" b="1" dirty="0"/>
              <a:t> Товар на распродаже уценили на 40%, при этом он стал стоить 690 р. Сколько стоил товар до распродажи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2636912"/>
            <a:ext cx="1368152" cy="16375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251448" y="2564904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51448" y="3453904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51448" y="4342904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51448" y="5231904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564904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1050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3479304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1150 </a:t>
            </a:r>
            <a:r>
              <a:rPr lang="ru-RU" sz="3200" b="1" dirty="0" smtClean="0">
                <a:solidFill>
                  <a:schemeClr val="tx1"/>
                </a:solidFill>
              </a:rPr>
              <a:t>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393704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2200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5308104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1130 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28384" y="5949280"/>
            <a:ext cx="685800" cy="605408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8000</TotalTime>
  <Words>1006</Words>
  <Application>Microsoft Office PowerPoint</Application>
  <PresentationFormat>On-screen Show (4:3)</PresentationFormat>
  <Paragraphs>171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Тема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тренажёр.</dc:title>
  <dc:creator>1</dc:creator>
  <cp:lastModifiedBy>Olga</cp:lastModifiedBy>
  <cp:revision>106</cp:revision>
  <dcterms:created xsi:type="dcterms:W3CDTF">2011-06-28T10:00:22Z</dcterms:created>
  <dcterms:modified xsi:type="dcterms:W3CDTF">2011-08-09T01:35:57Z</dcterms:modified>
</cp:coreProperties>
</file>