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91" r:id="rId15"/>
    <p:sldId id="268" r:id="rId16"/>
    <p:sldId id="269" r:id="rId17"/>
    <p:sldId id="270" r:id="rId18"/>
    <p:sldId id="271" r:id="rId19"/>
    <p:sldId id="272" r:id="rId20"/>
    <p:sldId id="273" r:id="rId21"/>
    <p:sldId id="296" r:id="rId22"/>
    <p:sldId id="275" r:id="rId23"/>
    <p:sldId id="276" r:id="rId24"/>
    <p:sldId id="277" r:id="rId25"/>
    <p:sldId id="278" r:id="rId26"/>
    <p:sldId id="279" r:id="rId27"/>
    <p:sldId id="280" r:id="rId28"/>
    <p:sldId id="297" r:id="rId29"/>
    <p:sldId id="298" r:id="rId30"/>
    <p:sldId id="29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D61D-1D54-474E-83E0-EB0C3478D3DB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9CF6F7-7630-4E65-8919-4CE683821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D61D-1D54-474E-83E0-EB0C3478D3DB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F6F7-7630-4E65-8919-4CE683821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D61D-1D54-474E-83E0-EB0C3478D3DB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F6F7-7630-4E65-8919-4CE683821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D61D-1D54-474E-83E0-EB0C3478D3DB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D9CF6F7-7630-4E65-8919-4CE683821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D61D-1D54-474E-83E0-EB0C3478D3DB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F6F7-7630-4E65-8919-4CE683821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D61D-1D54-474E-83E0-EB0C3478D3DB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F6F7-7630-4E65-8919-4CE683821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D61D-1D54-474E-83E0-EB0C3478D3DB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D9CF6F7-7630-4E65-8919-4CE683821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D61D-1D54-474E-83E0-EB0C3478D3DB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F6F7-7630-4E65-8919-4CE683821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D61D-1D54-474E-83E0-EB0C3478D3DB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F6F7-7630-4E65-8919-4CE683821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D61D-1D54-474E-83E0-EB0C3478D3DB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F6F7-7630-4E65-8919-4CE6838211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D61D-1D54-474E-83E0-EB0C3478D3DB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F6F7-7630-4E65-8919-4CE683821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0E3D61D-1D54-474E-83E0-EB0C3478D3DB}" type="datetimeFigureOut">
              <a:rPr lang="ru-RU" smtClean="0"/>
              <a:pPr/>
              <a:t>01.03.2012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D9CF6F7-7630-4E65-8919-4CE6838211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ncomeco.ru/pictdb/pict/7470.jpe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doncomeco.ru/pictdb/pict/7606.jpe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ГНаАананнаарепА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852936"/>
            <a:ext cx="7895675" cy="1129987"/>
          </a:xfr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Азбука  родного  края       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5733256"/>
            <a:ext cx="4416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Выполнил: учитель начальных классов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                         </a:t>
            </a:r>
            <a:r>
              <a:rPr lang="ru-RU" sz="2000" b="1" dirty="0" err="1" smtClean="0">
                <a:solidFill>
                  <a:schemeClr val="bg2"/>
                </a:solidFill>
              </a:rPr>
              <a:t>Янченкова</a:t>
            </a:r>
            <a:r>
              <a:rPr lang="ru-RU" sz="2000" b="1" dirty="0" smtClean="0">
                <a:solidFill>
                  <a:schemeClr val="bg2"/>
                </a:solidFill>
              </a:rPr>
              <a:t> Н.А.</a:t>
            </a:r>
            <a:endParaRPr lang="ru-RU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602904" cy="1171600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B0F0"/>
                </a:solidFill>
              </a:rPr>
              <a:t>З</a:t>
            </a:r>
            <a:endParaRPr lang="ru-RU" sz="8000" dirty="0">
              <a:solidFill>
                <a:srgbClr val="00B0F0"/>
              </a:solidFill>
            </a:endParaRPr>
          </a:p>
        </p:txBody>
      </p:sp>
      <p:pic>
        <p:nvPicPr>
          <p:cNvPr id="4" name="Picture 2" descr="http://www.zooeco.com/Im4/Euchoreutes%20naso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08920"/>
            <a:ext cx="2181225" cy="2505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51520" y="5517232"/>
            <a:ext cx="4071937" cy="400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Зайчик земляной, или тарбаганчик</a:t>
            </a:r>
          </a:p>
        </p:txBody>
      </p:sp>
      <p:pic>
        <p:nvPicPr>
          <p:cNvPr id="6" name="Picture 2" descr="Картинка 1 из 104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0648"/>
            <a:ext cx="4499992" cy="337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501008"/>
            <a:ext cx="252278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602904" cy="1171600"/>
          </a:xfrm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И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4" name="Picture 4" descr="http://www.doncomeco.ru/pictdb/pict/745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3175000" cy="368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11"/>
          <p:cNvSpPr>
            <a:spLocks noChangeArrowheads="1"/>
          </p:cNvSpPr>
          <p:nvPr/>
        </p:nvSpPr>
        <p:spPr bwMode="auto">
          <a:xfrm>
            <a:off x="539552" y="5805264"/>
            <a:ext cx="3786187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FF0000"/>
                </a:solidFill>
              </a:rPr>
              <a:t>Иван-чай узколистный</a:t>
            </a:r>
            <a:endParaRPr lang="ru-RU" sz="240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48680"/>
            <a:ext cx="2880320" cy="4193746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96136" y="5013176"/>
            <a:ext cx="311399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Ильм, или вяз гладкий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674912" cy="1027584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B0F0"/>
                </a:solidFill>
              </a:rPr>
              <a:t>К</a:t>
            </a:r>
            <a:endParaRPr lang="ru-RU" sz="8000" dirty="0">
              <a:solidFill>
                <a:srgbClr val="00B0F0"/>
              </a:solidFill>
            </a:endParaRPr>
          </a:p>
        </p:txBody>
      </p:sp>
      <p:pic>
        <p:nvPicPr>
          <p:cNvPr id="4" name="Picture 2" descr="http://www.doncomeco.ru/pictdb/pict/6848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96752"/>
            <a:ext cx="3312368" cy="249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275856" y="3933056"/>
            <a:ext cx="2736304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         Корсак</a:t>
            </a: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" name="Picture 4" descr="http://www.doncomeco.ru/pictdb/pict/750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2381250" cy="40862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6357938"/>
            <a:ext cx="2987824" cy="50006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charset="0"/>
                <a:ea typeface="+mj-ea"/>
                <a:cs typeface="+mj-cs"/>
              </a:rPr>
              <a:t>Ковыль перистый</a:t>
            </a:r>
            <a:endParaRPr kumimoji="0" lang="ru-RU" sz="2400" b="0" i="0" u="none" strike="noStrike" kern="1200" cap="all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6" descr="http://www.doncomeco.ru/pictdb/pict/745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357538"/>
            <a:ext cx="2857520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6561177" y="2708920"/>
            <a:ext cx="258282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Кувшинка снежно-белая</a:t>
            </a:r>
            <a:endParaRPr lang="ru-RU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800" y="457200"/>
            <a:ext cx="1674912" cy="102758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cap="all" dirty="0"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Л</a:t>
            </a:r>
            <a:endParaRPr kumimoji="0" lang="ru-RU" sz="8000" b="0" i="0" u="none" strike="noStrike" kern="1200" cap="all" spc="0" normalizeH="0" baseline="0" noProof="0" dirty="0">
              <a:ln>
                <a:noFill/>
              </a:ln>
              <a:solidFill>
                <a:srgbClr val="00B0F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://www.floranimal.ru/pages/animal/l/8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2659360" cy="30471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179512" y="5661248"/>
            <a:ext cx="3548151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Лягушка остромордая</a:t>
            </a:r>
          </a:p>
        </p:txBody>
      </p:sp>
      <p:pic>
        <p:nvPicPr>
          <p:cNvPr id="7" name="Picture 6" descr="Картинка 17 из 10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4664"/>
            <a:ext cx="4433279" cy="29527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788024" y="3717032"/>
            <a:ext cx="3456384" cy="49053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rtlCol="0" anchor="ctr"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Лебедь малый</a:t>
            </a:r>
            <a:endParaRPr kumimoji="0" lang="ru-RU" sz="28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800" y="457200"/>
            <a:ext cx="1674912" cy="102758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cap="all" noProof="0" dirty="0" smtClean="0"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м</a:t>
            </a:r>
            <a:endParaRPr kumimoji="0" lang="ru-RU" sz="8000" b="0" i="0" u="none" strike="noStrike" kern="1200" cap="all" spc="0" normalizeH="0" baseline="0" noProof="0" dirty="0">
              <a:ln>
                <a:noFill/>
              </a:ln>
              <a:solidFill>
                <a:srgbClr val="00B0F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4" descr="http://www.doncomeco.ru/pictdb/pict/666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1960984" cy="2313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55576" y="5805264"/>
            <a:ext cx="2428875" cy="7143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charset="0"/>
                <a:ea typeface="+mj-ea"/>
                <a:cs typeface="+mj-cs"/>
              </a:rPr>
              <a:t>      Медянка обыкновенная</a:t>
            </a:r>
            <a:endParaRPr kumimoji="0" lang="ru-RU" sz="2400" b="0" i="0" u="none" strike="noStrike" kern="1200" cap="all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2" descr="http://www.doncomeco.ru/pictdb/pict/7471.jpeg">
            <a:hlinkClick r:id="rId3" tooltip="Муравьежук (Thanasimus formicarius (Linnaeus, 1758)**) — увеличить иллюстрацию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04664"/>
            <a:ext cx="2148635" cy="33518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Прямоугольник 16"/>
          <p:cNvSpPr>
            <a:spLocks noChangeArrowheads="1"/>
          </p:cNvSpPr>
          <p:nvPr/>
        </p:nvSpPr>
        <p:spPr bwMode="auto">
          <a:xfrm>
            <a:off x="5111552" y="3861048"/>
            <a:ext cx="4032448" cy="800219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              </a:t>
            </a:r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</a:rPr>
              <a:t>Муравьежук</a:t>
            </a:r>
            <a:r>
              <a:rPr lang="ru-RU" b="1" dirty="0">
                <a:latin typeface="Calibri" pitchFamily="34" charset="0"/>
              </a:rPr>
              <a:t/>
            </a:r>
            <a:br>
              <a:rPr lang="ru-RU" b="1" dirty="0">
                <a:latin typeface="Calibri" pitchFamily="34" charset="0"/>
              </a:rPr>
            </a:br>
            <a:endParaRPr lang="ru-RU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458888" cy="1099592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B0F0"/>
                </a:solidFill>
              </a:rPr>
              <a:t>Н</a:t>
            </a:r>
            <a:endParaRPr lang="ru-RU" sz="8000" dirty="0">
              <a:solidFill>
                <a:srgbClr val="00B0F0"/>
              </a:solidFill>
            </a:endParaRPr>
          </a:p>
        </p:txBody>
      </p:sp>
      <p:pic>
        <p:nvPicPr>
          <p:cNvPr id="5" name="Picture 2" descr="http://dreamworlds.ru/uploads/posts/2009-08/1249637468_post-13123-11533626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3448528"/>
            <a:ext cx="3240360" cy="250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179512" y="5805264"/>
            <a:ext cx="5184576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Calibri" pitchFamily="34" charset="0"/>
              </a:rPr>
              <a:t>Норка европейская кавказская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5835" y="548680"/>
            <a:ext cx="3381591" cy="24482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652120" y="3212976"/>
            <a:ext cx="203382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Ночница прудовая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1602904" cy="11716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О</a:t>
            </a:r>
            <a:endParaRPr kumimoji="0" lang="ru-RU" sz="80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8" descr="673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24128" y="1700808"/>
            <a:ext cx="3175000" cy="4356100"/>
          </a:xfrm>
        </p:spPr>
      </p:pic>
      <p:sp>
        <p:nvSpPr>
          <p:cNvPr id="7" name="Rectangle 4"/>
          <p:cNvSpPr txBox="1">
            <a:spLocks noRot="1" noChangeArrowheads="1"/>
          </p:cNvSpPr>
          <p:nvPr/>
        </p:nvSpPr>
        <p:spPr>
          <a:xfrm>
            <a:off x="5940152" y="6237312"/>
            <a:ext cx="2984575" cy="43204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6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000" b="0" i="0" u="none" strike="noStrike" kern="1200" cap="all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6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0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          </a:t>
            </a:r>
            <a:r>
              <a:rPr kumimoji="0" lang="ru-RU" sz="3000" b="0" i="0" u="none" strike="noStrike" kern="1200" cap="all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Орлан-белохвост</a:t>
            </a: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Картинка 42 из 5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3571900" cy="32963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971600" y="5445224"/>
            <a:ext cx="2286000" cy="49053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Орел степной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800" y="457200"/>
            <a:ext cx="1674912" cy="102758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cap="all" dirty="0"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П</a:t>
            </a:r>
            <a:endParaRPr kumimoji="0" lang="ru-RU" sz="8000" b="0" i="0" u="none" strike="noStrike" kern="1200" cap="all" spc="0" normalizeH="0" baseline="0" noProof="0" dirty="0">
              <a:ln>
                <a:noFill/>
              </a:ln>
              <a:solidFill>
                <a:srgbClr val="00B0F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7" descr="667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2060848"/>
            <a:ext cx="2722017" cy="4093914"/>
          </a:xfrm>
        </p:spPr>
      </p:pic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467544" y="6093296"/>
            <a:ext cx="3096344" cy="57606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5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5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100" cap="all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1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ru-RU" sz="21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Пеликан</a:t>
            </a:r>
            <a:r>
              <a:rPr kumimoji="0" lang="en-US" sz="21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1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кудрявый</a:t>
            </a: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    </a:t>
            </a: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http://www.doncomeco.ru/pictdb/pict/686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719318"/>
            <a:ext cx="40324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4139952" y="3861048"/>
            <a:ext cx="4786313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    Перевязка </a:t>
            </a:r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южнорусская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800" y="457200"/>
            <a:ext cx="1674912" cy="102758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cap="all" dirty="0"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</a:t>
            </a:r>
            <a:endParaRPr kumimoji="0" lang="ru-RU" sz="8000" b="0" i="0" u="none" strike="noStrike" kern="1200" cap="all" spc="0" normalizeH="0" baseline="0" noProof="0" dirty="0">
              <a:ln>
                <a:noFill/>
              </a:ln>
              <a:solidFill>
                <a:srgbClr val="00B0F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://www.doncomeco.ru/pictdb/pict/696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175000" cy="383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5877272"/>
            <a:ext cx="2714625" cy="5095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all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 charset="0"/>
                <a:ea typeface="+mj-ea"/>
                <a:cs typeface="+mj-cs"/>
              </a:rPr>
              <a:t>Рак толстопалый</a:t>
            </a:r>
            <a:endParaRPr kumimoji="0" lang="ru-RU" sz="2400" b="0" i="0" u="none" strike="noStrike" kern="1200" cap="all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32656"/>
            <a:ext cx="23812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652120" y="4005064"/>
            <a:ext cx="310098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  Рысь европейская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800" y="457200"/>
            <a:ext cx="1674912" cy="102758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cap="all" noProof="0" dirty="0" smtClean="0"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С</a:t>
            </a:r>
            <a:endParaRPr kumimoji="0" lang="ru-RU" sz="8000" b="0" i="0" u="none" strike="noStrike" kern="1200" cap="all" spc="0" normalizeH="0" baseline="0" noProof="0" dirty="0">
              <a:ln>
                <a:noFill/>
              </a:ln>
              <a:solidFill>
                <a:srgbClr val="00B0F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вилорог (Antilocapra americana), фото, фотография 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429000"/>
            <a:ext cx="2895159" cy="32069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516216" y="2924944"/>
            <a:ext cx="1214437" cy="523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САЙГА</a:t>
            </a:r>
          </a:p>
        </p:txBody>
      </p:sp>
      <p:pic>
        <p:nvPicPr>
          <p:cNvPr id="11" name="Picture 4" descr="http://www.doncomeco.ru/pictdb/pict/7659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31750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0" y="4653136"/>
            <a:ext cx="3501008" cy="50063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Сколопендра кольчатая</a:t>
            </a:r>
            <a:endParaRPr kumimoji="0" lang="ru-RU" sz="23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1869976" cy="1226567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  А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886200"/>
            <a:ext cx="2912368" cy="20630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Картинка 51 из 19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764704"/>
            <a:ext cx="3384376" cy="25382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Заголовок 13"/>
          <p:cNvSpPr txBox="1">
            <a:spLocks/>
          </p:cNvSpPr>
          <p:nvPr/>
        </p:nvSpPr>
        <p:spPr>
          <a:xfrm>
            <a:off x="5652120" y="3861048"/>
            <a:ext cx="2214562" cy="3571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Аист белый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 descr="http://www.doncomeco.ru/pictdb/pict/702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5"/>
            <a:ext cx="2232248" cy="2544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323528" y="5301208"/>
            <a:ext cx="4000500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rgbClr val="FF0000"/>
                </a:solidFill>
              </a:rPr>
              <a:t>Аномодон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  </a:t>
            </a:r>
            <a:r>
              <a:rPr lang="ru-RU" sz="2400" dirty="0" err="1" smtClean="0">
                <a:solidFill>
                  <a:srgbClr val="FF0000"/>
                </a:solidFill>
              </a:rPr>
              <a:t>длиннолистный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800" y="457200"/>
            <a:ext cx="1674912" cy="102758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cap="all" noProof="0" dirty="0" smtClean="0"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Т</a:t>
            </a:r>
            <a:endParaRPr kumimoji="0" lang="ru-RU" sz="8000" b="0" i="0" u="none" strike="noStrike" kern="1200" cap="all" spc="0" normalizeH="0" baseline="0" noProof="0" dirty="0">
              <a:ln>
                <a:noFill/>
              </a:ln>
              <a:solidFill>
                <a:srgbClr val="00B0F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тарпан, породы лошадей, фото, фотограф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56992"/>
            <a:ext cx="2562225" cy="2162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187624" y="5733256"/>
            <a:ext cx="1728192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Т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арпан</a:t>
            </a: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" name="Picture 6" descr="http://kizhi.karelia.ru/nature/4_fauna/amfibii_catalog/img/vulgar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48680"/>
            <a:ext cx="4597683" cy="26146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4283969" y="3501008"/>
            <a:ext cx="4320480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</a:rPr>
              <a:t>      </a:t>
            </a:r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Тритон обыкновенный  </a:t>
            </a: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1602904" cy="11716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cap="all" noProof="0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у</a:t>
            </a:r>
            <a:endParaRPr kumimoji="0" lang="ru-RU" sz="80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www.doncomeco.ru/pictdb/pict/7607.jpeg">
            <a:hlinkClick r:id="rId2" tooltip="Усач азиас (Asias hallodendri ephippium (Steven et Dalman, 1817)) — увеличить иллюстрацию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88640"/>
            <a:ext cx="2046095" cy="4525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6300192" y="5085184"/>
            <a:ext cx="1768475" cy="523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Усач </a:t>
            </a:r>
            <a:r>
              <a:rPr lang="ru-RU" sz="2800" dirty="0" err="1">
                <a:solidFill>
                  <a:srgbClr val="FF0000"/>
                </a:solidFill>
                <a:latin typeface="Calibri" pitchFamily="34" charset="0"/>
              </a:rPr>
              <a:t>азиас</a:t>
            </a: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708920"/>
            <a:ext cx="3782913" cy="302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59632" y="6093296"/>
            <a:ext cx="2972363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Угорь речной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800" y="457200"/>
            <a:ext cx="1674912" cy="102758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cap="all" noProof="0" dirty="0" smtClean="0"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Ф</a:t>
            </a:r>
            <a:endParaRPr kumimoji="0" lang="ru-RU" sz="8000" b="0" i="0" u="none" strike="noStrike" kern="1200" cap="all" spc="0" normalizeH="0" baseline="0" noProof="0" dirty="0">
              <a:ln>
                <a:noFill/>
              </a:ln>
              <a:solidFill>
                <a:srgbClr val="00B0F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Картинка 5 из 6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4464496" cy="31871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5733256"/>
            <a:ext cx="3714750" cy="50006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all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Фламинго обыкновенный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800" y="457200"/>
            <a:ext cx="1674912" cy="102758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cap="all" noProof="0" dirty="0" smtClean="0"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Х</a:t>
            </a:r>
            <a:endParaRPr kumimoji="0" lang="ru-RU" sz="8000" b="0" i="0" u="none" strike="noStrike" kern="1200" cap="all" spc="0" normalizeH="0" baseline="0" noProof="0" dirty="0">
              <a:ln>
                <a:noFill/>
              </a:ln>
              <a:solidFill>
                <a:srgbClr val="00B0F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Картинка 14 из 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478"/>
          <a:stretch>
            <a:fillRect/>
          </a:stretch>
        </p:blipFill>
        <p:spPr bwMode="auto">
          <a:xfrm>
            <a:off x="2195736" y="1988840"/>
            <a:ext cx="4572000" cy="318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2267744" y="5949280"/>
            <a:ext cx="4305987" cy="49244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  <a:latin typeface="Calibri" pitchFamily="34" charset="0"/>
              </a:rPr>
              <a:t>  Хорёк </a:t>
            </a:r>
            <a:r>
              <a:rPr lang="ru-RU" sz="2600" dirty="0">
                <a:solidFill>
                  <a:srgbClr val="FF0000"/>
                </a:solidFill>
                <a:latin typeface="Calibri" pitchFamily="34" charset="0"/>
              </a:rPr>
              <a:t>степной ,или светлый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800" y="457200"/>
            <a:ext cx="1674912" cy="102758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cap="all" noProof="0" dirty="0" smtClean="0"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Ц</a:t>
            </a:r>
            <a:endParaRPr kumimoji="0" lang="ru-RU" sz="8000" b="0" i="0" u="none" strike="noStrike" kern="1200" cap="all" spc="0" normalizeH="0" baseline="0" noProof="0" dirty="0">
              <a:ln>
                <a:noFill/>
              </a:ln>
              <a:solidFill>
                <a:srgbClr val="00B0F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Картинка 22 из 2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2664296" cy="39373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755576" y="6165304"/>
            <a:ext cx="2643188" cy="523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Цапля </a:t>
            </a:r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желтая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0649"/>
            <a:ext cx="2664296" cy="342095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64088" y="4149080"/>
            <a:ext cx="354789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Цельнолистник</a:t>
            </a:r>
            <a:r>
              <a:rPr lang="ru-RU" sz="2400" dirty="0" smtClean="0">
                <a:solidFill>
                  <a:srgbClr val="FF0000"/>
                </a:solidFill>
              </a:rPr>
              <a:t> душистый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800" y="457200"/>
            <a:ext cx="1674912" cy="102758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cap="all" noProof="0" dirty="0" smtClean="0"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Ч</a:t>
            </a:r>
            <a:endParaRPr kumimoji="0" lang="ru-RU" sz="8000" b="0" i="0" u="none" strike="noStrike" kern="1200" cap="all" spc="0" normalizeH="0" baseline="0" noProof="0" dirty="0">
              <a:ln>
                <a:noFill/>
              </a:ln>
              <a:solidFill>
                <a:srgbClr val="00B0F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://www.doncomeco.ru/pictdb/pict/741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717032"/>
            <a:ext cx="3175000" cy="246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000625" y="6165304"/>
            <a:ext cx="4143375" cy="50006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Чабрец известколюбивый</a:t>
            </a:r>
            <a:endParaRPr kumimoji="0" lang="ru-RU" sz="24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http://bms.24open.ru/images/f732c6d496c2c2a9182d83ae3d99f3d9"/>
          <p:cNvPicPr>
            <a:picLocks noChangeAspect="1" noChangeArrowheads="1"/>
          </p:cNvPicPr>
          <p:nvPr/>
        </p:nvPicPr>
        <p:blipFill>
          <a:blip r:embed="rId3" cstate="print"/>
          <a:srcRect b="7396"/>
          <a:stretch>
            <a:fillRect/>
          </a:stretch>
        </p:blipFill>
        <p:spPr bwMode="auto">
          <a:xfrm>
            <a:off x="395536" y="1556792"/>
            <a:ext cx="4032448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11560" y="5013176"/>
            <a:ext cx="36004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kern="0" dirty="0" smtClean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Черепаха болотная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800" y="457200"/>
            <a:ext cx="1674912" cy="102758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cap="all" noProof="0" dirty="0" smtClean="0"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Ш</a:t>
            </a:r>
            <a:endParaRPr kumimoji="0" lang="ru-RU" sz="8000" b="0" i="0" u="none" strike="noStrike" kern="1200" cap="all" spc="0" normalizeH="0" baseline="0" noProof="0" dirty="0">
              <a:ln>
                <a:noFill/>
              </a:ln>
              <a:solidFill>
                <a:srgbClr val="00B0F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http://www.doncomeco.ru/pictdb/pict/755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20688"/>
            <a:ext cx="3175000" cy="276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084168" y="3573016"/>
            <a:ext cx="2428875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Calibri" pitchFamily="34" charset="0"/>
              </a:rPr>
              <a:t>Шиповник двузубый</a:t>
            </a:r>
          </a:p>
        </p:txBody>
      </p:sp>
      <p:pic>
        <p:nvPicPr>
          <p:cNvPr id="8" name="Picture 6" descr="http://www.doncomeco.ru/pictdb/pict/765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2952328" cy="22142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16"/>
          <p:cNvSpPr>
            <a:spLocks noChangeArrowheads="1"/>
          </p:cNvSpPr>
          <p:nvPr/>
        </p:nvSpPr>
        <p:spPr bwMode="auto">
          <a:xfrm>
            <a:off x="0" y="5733256"/>
            <a:ext cx="4002494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     Шмель 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глинистый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4800" y="457200"/>
            <a:ext cx="1674912" cy="1027584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cap="all" noProof="0" dirty="0" smtClean="0">
                <a:solidFill>
                  <a:srgbClr val="00B0F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Щ</a:t>
            </a:r>
            <a:endParaRPr kumimoji="0" lang="ru-RU" sz="8000" b="0" i="0" u="none" strike="noStrike" kern="1200" cap="all" spc="0" normalizeH="0" baseline="0" noProof="0" dirty="0">
              <a:ln>
                <a:noFill/>
              </a:ln>
              <a:solidFill>
                <a:srgbClr val="00B0F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6" descr="http://stat17.privet.ru/lr/0a05f83c71edbe99df9f93270882bb3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255"/>
          <a:stretch>
            <a:fillRect/>
          </a:stretch>
        </p:blipFill>
        <p:spPr bwMode="auto">
          <a:xfrm>
            <a:off x="2195736" y="2132856"/>
            <a:ext cx="5157564" cy="311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491880" y="5661248"/>
            <a:ext cx="2520281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   щука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1602904" cy="11716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cap="all" noProof="0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э</a:t>
            </a:r>
            <a:endParaRPr kumimoji="0" lang="ru-RU" sz="80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3283049" cy="224560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5157192"/>
            <a:ext cx="2606355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Эйзения</a:t>
            </a:r>
            <a:r>
              <a:rPr lang="ru-RU" sz="2400" dirty="0" smtClean="0">
                <a:solidFill>
                  <a:srgbClr val="FF0000"/>
                </a:solidFill>
              </a:rPr>
              <a:t> Гордеева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80728"/>
            <a:ext cx="2381250" cy="31432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940152" y="4725144"/>
            <a:ext cx="2996911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FF0000"/>
                </a:solidFill>
              </a:rPr>
              <a:t>Энтолома</a:t>
            </a:r>
            <a:r>
              <a:rPr lang="ru-RU" sz="2400" dirty="0" smtClean="0">
                <a:solidFill>
                  <a:srgbClr val="FF0000"/>
                </a:solidFill>
              </a:rPr>
              <a:t> сизо-белая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40080" cy="8907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04800" y="457200"/>
            <a:ext cx="1602904" cy="11716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0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я</a:t>
            </a:r>
            <a:endParaRPr kumimoji="0" lang="ru-RU" sz="80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80928"/>
            <a:ext cx="2851001" cy="311329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6021288"/>
            <a:ext cx="3900427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Ясменник </a:t>
            </a:r>
            <a:r>
              <a:rPr lang="ru-RU" sz="2800" dirty="0" err="1" smtClean="0">
                <a:solidFill>
                  <a:srgbClr val="FF0000"/>
                </a:solidFill>
              </a:rPr>
              <a:t>сероплодный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620688"/>
            <a:ext cx="2381250" cy="3057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084168" y="4005064"/>
            <a:ext cx="260199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Ятрышник </a:t>
            </a:r>
            <a:r>
              <a:rPr lang="ru-RU" dirty="0" err="1" smtClean="0">
                <a:solidFill>
                  <a:srgbClr val="FF0000"/>
                </a:solidFill>
              </a:rPr>
              <a:t>клопоносный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746920" cy="1315616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70C0"/>
                </a:solidFill>
              </a:rPr>
              <a:t>б</a:t>
            </a:r>
            <a:endParaRPr lang="ru-RU" sz="8000" dirty="0">
              <a:solidFill>
                <a:srgbClr val="0070C0"/>
              </a:solidFill>
            </a:endParaRPr>
          </a:p>
        </p:txBody>
      </p:sp>
      <p:pic>
        <p:nvPicPr>
          <p:cNvPr id="4" name="Picture 6" descr="Картинка 233 из 5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42862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1403648" y="6143625"/>
            <a:ext cx="1656184" cy="584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Calibri" pitchFamily="34" charset="0"/>
              </a:rPr>
              <a:t>Беркут</a:t>
            </a:r>
          </a:p>
        </p:txBody>
      </p:sp>
      <p:pic>
        <p:nvPicPr>
          <p:cNvPr id="8" name="Picture 15" descr="http://www.doncomeco.ru/pictdb/pict/754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76672"/>
            <a:ext cx="280000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15"/>
          <p:cNvSpPr>
            <a:spLocks noChangeArrowheads="1"/>
          </p:cNvSpPr>
          <p:nvPr/>
        </p:nvSpPr>
        <p:spPr bwMode="auto">
          <a:xfrm>
            <a:off x="5000625" y="3501008"/>
            <a:ext cx="4143375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Боярышник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сомнительный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95536" y="3717032"/>
            <a:ext cx="84582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БЕРЕГИТЕ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РАСТИТЕЛЬНЫЙ И ЖИВОТНЫЙ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НАШЕГО КРАЯ!!!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602904" cy="1099592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B0F0"/>
                </a:solidFill>
              </a:rPr>
              <a:t>в</a:t>
            </a:r>
            <a:endParaRPr lang="ru-RU" sz="8000" dirty="0">
              <a:solidFill>
                <a:srgbClr val="00B0F0"/>
              </a:solidFill>
            </a:endParaRPr>
          </a:p>
        </p:txBody>
      </p:sp>
      <p:pic>
        <p:nvPicPr>
          <p:cNvPr id="4" name="Picture 2" descr="http://www.russianow.ru/Images/vykhukho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3751143" cy="248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6165304"/>
            <a:ext cx="290182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Выхухоль русская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Picture 4" descr="Картинка 23 из 3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8640"/>
            <a:ext cx="3672408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148064" y="3573016"/>
            <a:ext cx="3073524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Выдра 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речная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746920" cy="1171600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B0F0"/>
                </a:solidFill>
              </a:rPr>
              <a:t>Г</a:t>
            </a:r>
            <a:endParaRPr lang="ru-RU" sz="8000" dirty="0">
              <a:solidFill>
                <a:srgbClr val="00B0F0"/>
              </a:solidFill>
            </a:endParaRPr>
          </a:p>
        </p:txBody>
      </p:sp>
      <p:sp>
        <p:nvSpPr>
          <p:cNvPr id="4" name="TextBox 8"/>
          <p:cNvSpPr txBox="1">
            <a:spLocks noGrp="1" noChangeArrowheads="1"/>
          </p:cNvSpPr>
          <p:nvPr>
            <p:ph idx="1"/>
          </p:nvPr>
        </p:nvSpPr>
        <p:spPr bwMode="auto">
          <a:xfrm>
            <a:off x="304800" y="1554162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" name="Picture 2" descr="Краснозобая гагара (Gavia stellat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3464832" cy="2386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6084168" y="2924944"/>
            <a:ext cx="1872208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Calibri" pitchFamily="34" charset="0"/>
              </a:rPr>
              <a:t>   Гагара</a:t>
            </a: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7" name="Picture 2" descr="Картинка 1 из 40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44924"/>
            <a:ext cx="3384376" cy="253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835696" y="5445224"/>
            <a:ext cx="2071688" cy="5842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alibri" pitchFamily="34" charset="0"/>
              </a:rPr>
              <a:t> Горностай</a:t>
            </a:r>
            <a:endParaRPr lang="ru-RU" sz="3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818928" cy="1171600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B0F0"/>
                </a:solidFill>
              </a:rPr>
              <a:t>Д</a:t>
            </a:r>
            <a:endParaRPr lang="ru-RU" sz="8000" dirty="0">
              <a:solidFill>
                <a:srgbClr val="00B0F0"/>
              </a:solidFill>
            </a:endParaRPr>
          </a:p>
        </p:txBody>
      </p:sp>
      <p:pic>
        <p:nvPicPr>
          <p:cNvPr id="4" name="Picture 4" descr="http://www.doncomeco.ru/pictdb/pict/681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3463900" cy="2563286"/>
          </a:xfrm>
          <a:prstGeom prst="roundRect">
            <a:avLst>
              <a:gd name="adj" fmla="val 531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179512" y="6093296"/>
            <a:ext cx="2736304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FF0000"/>
                </a:solidFill>
                <a:latin typeface="Calibri" pitchFamily="34" charset="0"/>
              </a:rPr>
              <a:t>Дыбка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  степная</a:t>
            </a:r>
            <a:endParaRPr lang="ru-RU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8" name="Picture 4" descr="http://www.doncomeco.ru/pictdb/pict/735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76672"/>
            <a:ext cx="2237233" cy="34900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6372200" y="4293096"/>
            <a:ext cx="2143125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Дрок донской</a:t>
            </a:r>
            <a:endParaRPr lang="ru-RU" sz="24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674912" cy="117160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Е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881618"/>
            <a:ext cx="4211959" cy="197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31840" y="530120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3156942" cy="254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11760" y="3429000"/>
            <a:ext cx="4346062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solidFill>
                  <a:srgbClr val="FF0000"/>
                </a:solidFill>
              </a:rPr>
              <a:t>Емуранчик</a:t>
            </a:r>
            <a:r>
              <a:rPr lang="ru-RU" sz="2800" dirty="0" smtClean="0">
                <a:solidFill>
                  <a:srgbClr val="FF0000"/>
                </a:solidFill>
              </a:rPr>
              <a:t> обыкновенный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890936" cy="1171600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Ё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www.doncomeco.ru/pictdb/pict/682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44824"/>
            <a:ext cx="4320480" cy="325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flipH="1">
            <a:off x="3059832" y="5733256"/>
            <a:ext cx="2714625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  Ёж </a:t>
            </a:r>
            <a:r>
              <a:rPr lang="ru-RU" sz="2800" dirty="0">
                <a:solidFill>
                  <a:srgbClr val="FF0000"/>
                </a:solidFill>
              </a:rPr>
              <a:t>ушастый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746920" cy="1171600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00B0F0"/>
                </a:solidFill>
              </a:rPr>
              <a:t>Ж</a:t>
            </a:r>
            <a:endParaRPr lang="ru-RU" sz="8000" dirty="0">
              <a:solidFill>
                <a:srgbClr val="00B0F0"/>
              </a:solidFill>
            </a:endParaRPr>
          </a:p>
        </p:txBody>
      </p:sp>
      <p:pic>
        <p:nvPicPr>
          <p:cNvPr id="4" name="Picture 6" descr="http://www.doncomeco.ru/pictdb/pict/769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3456384" cy="29033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10"/>
          <p:cNvSpPr>
            <a:spLocks noChangeArrowheads="1"/>
          </p:cNvSpPr>
          <p:nvPr/>
        </p:nvSpPr>
        <p:spPr bwMode="auto">
          <a:xfrm>
            <a:off x="539552" y="5013176"/>
            <a:ext cx="2520280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libri" pitchFamily="34" charset="0"/>
              </a:rPr>
              <a:t>       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Жук-олень</a:t>
            </a:r>
            <a:endParaRPr lang="ru-RU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Прямоугольник 16"/>
          <p:cNvSpPr>
            <a:spLocks noChangeArrowheads="1"/>
          </p:cNvSpPr>
          <p:nvPr/>
        </p:nvSpPr>
        <p:spPr bwMode="auto">
          <a:xfrm>
            <a:off x="285750" y="4500563"/>
            <a:ext cx="1785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Calibri" pitchFamily="34" charset="0"/>
              </a:rPr>
              <a:t/>
            </a:r>
            <a:br>
              <a:rPr lang="ru-RU" b="1" dirty="0">
                <a:latin typeface="Calibri" pitchFamily="34" charset="0"/>
              </a:rPr>
            </a:br>
            <a:endParaRPr lang="ru-RU" b="1" dirty="0"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356992"/>
            <a:ext cx="3438192" cy="2571768"/>
          </a:xfrm>
          <a:prstGeom prst="roundRect">
            <a:avLst>
              <a:gd name="adj" fmla="val 8594"/>
            </a:avLst>
          </a:prstGeom>
          <a:solidFill>
            <a:schemeClr val="accent3"/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292080" y="6093296"/>
            <a:ext cx="3429000" cy="3571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vert="horz" rtlCol="0" anchor="ctr">
            <a:normAutofit fontScale="8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all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Жаворонок белокрылый</a:t>
            </a:r>
            <a:endParaRPr kumimoji="0" lang="ru-RU" sz="24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271</TotalTime>
  <Words>171</Words>
  <Application>Microsoft Office PowerPoint</Application>
  <PresentationFormat>Экран (4:3)</PresentationFormat>
  <Paragraphs>90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Азбука  родного  края        </vt:lpstr>
      <vt:lpstr>  А</vt:lpstr>
      <vt:lpstr>б</vt:lpstr>
      <vt:lpstr>в</vt:lpstr>
      <vt:lpstr>Г</vt:lpstr>
      <vt:lpstr>Д</vt:lpstr>
      <vt:lpstr>Е</vt:lpstr>
      <vt:lpstr>Ё</vt:lpstr>
      <vt:lpstr>Ж</vt:lpstr>
      <vt:lpstr>З</vt:lpstr>
      <vt:lpstr>И</vt:lpstr>
      <vt:lpstr>К</vt:lpstr>
      <vt:lpstr>Слайд 13</vt:lpstr>
      <vt:lpstr>Слайд 14</vt:lpstr>
      <vt:lpstr>Н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А</dc:title>
  <dc:creator>FuckYouBill</dc:creator>
  <cp:lastModifiedBy>FuckYouBill</cp:lastModifiedBy>
  <cp:revision>33</cp:revision>
  <dcterms:created xsi:type="dcterms:W3CDTF">2012-01-29T13:48:02Z</dcterms:created>
  <dcterms:modified xsi:type="dcterms:W3CDTF">2012-03-01T14:07:56Z</dcterms:modified>
</cp:coreProperties>
</file>