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3" r:id="rId10"/>
    <p:sldId id="261" r:id="rId11"/>
    <p:sldId id="257" r:id="rId12"/>
    <p:sldId id="258" r:id="rId13"/>
    <p:sldId id="262" r:id="rId14"/>
    <p:sldId id="279" r:id="rId15"/>
    <p:sldId id="266" r:id="rId16"/>
    <p:sldId id="267" r:id="rId17"/>
    <p:sldId id="268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1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BC7E82-BE86-4885-99EB-E9E752465879}" type="datetimeFigureOut">
              <a:rPr lang="ru-RU"/>
              <a:pPr>
                <a:defRPr/>
              </a:pPr>
              <a:t>15.04.2012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4AE1C8-4D11-437B-9B8B-DBB09B065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6D0C0-BE10-4FBF-B48C-E51FFC1201D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0CD787-CB89-4EF1-A650-CF321B2ECA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0CFDA6-8DE1-4A5F-BCB1-119CA16FA72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5FDDF5-EB1F-4700-85B0-AC0CC03324E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38209-7632-443A-B4E5-45C3830DFE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9F5EE-8591-40FB-85E4-4A1026CB22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D7CF35-4717-49EF-B3EA-8947A03A70B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1B67B-F94E-40C0-9794-3C9E6E0F24A9}" type="datetimeFigureOut">
              <a:rPr lang="ru-RU"/>
              <a:pPr>
                <a:defRPr/>
              </a:pPr>
              <a:t>15.04.2012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DAA6-5773-405B-AA63-C2A4FDCC6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C894-4A63-4874-B91C-8D6BD50B8507}" type="datetimeFigureOut">
              <a:rPr lang="ru-RU"/>
              <a:pPr>
                <a:defRPr/>
              </a:pPr>
              <a:t>15.04.2012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57AE-F881-4271-8BC7-D9B6091F7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C59-DCCF-4A25-BA78-B0EF8F26BF69}" type="datetimeFigureOut">
              <a:rPr lang="ru-RU"/>
              <a:pPr>
                <a:defRPr/>
              </a:pPr>
              <a:t>15.04.2012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66FC-5182-4816-AE59-664A0EA24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5724-9D74-4734-9D4E-BBA71CFF0DA8}" type="datetimeFigureOut">
              <a:rPr lang="ru-RU"/>
              <a:pPr>
                <a:defRPr/>
              </a:pPr>
              <a:t>15.04.2012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B2F9-183D-4EC3-9B52-D3647BBB1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8C536-77D7-4C25-880C-93BD343F1E5A}" type="datetimeFigureOut">
              <a:rPr lang="ru-RU"/>
              <a:pPr>
                <a:defRPr/>
              </a:pPr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92CB-5D0D-4770-9A64-FF9CC5B22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AB6A0-454F-4C8D-8770-01AC2C20AABF}" type="datetimeFigureOut">
              <a:rPr lang="ru-RU"/>
              <a:pPr>
                <a:defRPr/>
              </a:pPr>
              <a:t>15.04.2012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B8FC-CB88-47D0-8656-5FE86B64C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5086-9C77-4C1D-8804-C3F67EF065AE}" type="datetimeFigureOut">
              <a:rPr lang="ru-RU"/>
              <a:pPr>
                <a:defRPr/>
              </a:pPr>
              <a:t>15.04.2012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72B8C-6EE2-44DC-B7D8-0A19B6D56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8221-2E80-4AC2-8BCA-21E9453EAF3F}" type="datetimeFigureOut">
              <a:rPr lang="ru-RU"/>
              <a:pPr>
                <a:defRPr/>
              </a:pPr>
              <a:t>15.04.2012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2C90E-863E-4870-A8FB-102BF43D1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0DB5E-805E-4686-AE18-623E5155C07D}" type="datetimeFigureOut">
              <a:rPr lang="ru-RU"/>
              <a:pPr>
                <a:defRPr/>
              </a:pPr>
              <a:t>15.04.2012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D1D7-3A67-4246-BD16-BAE8D7582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69AA-94C2-4445-921B-F64DF4B4D528}" type="datetimeFigureOut">
              <a:rPr lang="ru-RU"/>
              <a:pPr>
                <a:defRPr/>
              </a:pPr>
              <a:t>15.04.2012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C2D6-E3DC-4030-90C1-3F5FA5ECC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C895D-27F7-4553-9D92-CB2FD122FB86}" type="datetimeFigureOut">
              <a:rPr lang="ru-RU"/>
              <a:pPr>
                <a:defRPr/>
              </a:pPr>
              <a:t>15.04.2012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3225-FB3A-42EE-8BC6-E9DAA7D3C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D677088-78C4-4AA1-A531-FA9A551939D0}" type="datetimeFigureOut">
              <a:rPr lang="ru-RU"/>
              <a:pPr>
                <a:defRPr/>
              </a:pPr>
              <a:t>15.04.2012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FDCE3A1-1EC7-4719-B44C-A19994DBE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9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59" y="1556792"/>
            <a:ext cx="7848873" cy="367240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Сочинение-репортаж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по картине А.В.Сайкиной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«Детская спортивная школа»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125"/>
            <a:ext cx="6400800" cy="115252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Учитель русского языка и литературы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Канунникова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Светлана Фёдоровна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Государственное бюджетное общеобразовательное учреждение общеобразовательная школа №135 с углублённым изучением английского языка Выборгского района Санкт-Петербурга</a:t>
            </a:r>
          </a:p>
          <a:p>
            <a:pPr algn="ctr">
              <a:defRPr/>
            </a:pP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"Гаврила Поляков - мастер городецкой росписи" (1976)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1" name="Содержимое 4" descr="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25" y="1571625"/>
            <a:ext cx="4702175" cy="4830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286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smtClean="0"/>
              <a:t>Лето.  1985 г.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400" smtClean="0"/>
              <a:t>Чувашский государственный художественный музей</a:t>
            </a:r>
          </a:p>
        </p:txBody>
      </p:sp>
      <p:pic>
        <p:nvPicPr>
          <p:cNvPr id="13315" name="Содержимое 3" descr="39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0" y="928688"/>
            <a:ext cx="6529388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"Юные мушкетеры" (1974)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9" name="Содержимое 3" descr="юные мушкетеры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000125"/>
            <a:ext cx="8310563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858250" cy="7254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"Детская спортивная школа" (1979)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3" name="Содержимое 3" descr="детская спортивная школ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31"/>
          <a:stretch>
            <a:fillRect/>
          </a:stretch>
        </p:blipFill>
        <p:spPr>
          <a:xfrm>
            <a:off x="1143000" y="980728"/>
            <a:ext cx="6858000" cy="5404197"/>
          </a:xfrm>
        </p:spPr>
      </p:pic>
      <p:pic>
        <p:nvPicPr>
          <p:cNvPr id="15364" name="Содержимое 3" descr="детская спортивная школа.jpg"/>
          <p:cNvPicPr>
            <a:picLocks noChangeAspect="1"/>
          </p:cNvPicPr>
          <p:nvPr/>
        </p:nvPicPr>
        <p:blipFill>
          <a:blip r:embed="rId3" cstate="print"/>
          <a:srcRect l="1031"/>
          <a:stretch>
            <a:fillRect/>
          </a:stretch>
        </p:blipFill>
        <p:spPr bwMode="auto">
          <a:xfrm>
            <a:off x="1187450" y="980728"/>
            <a:ext cx="6858000" cy="53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85825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387" name="Содержимое 3" descr="детская спортивная школ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31"/>
          <a:stretch>
            <a:fillRect/>
          </a:stretch>
        </p:blipFill>
        <p:spPr>
          <a:xfrm>
            <a:off x="179388" y="549275"/>
            <a:ext cx="4897437" cy="5764213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219700" y="260350"/>
            <a:ext cx="360045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8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Calibri" pitchFamily="34" charset="0"/>
                <a:cs typeface="Times New Roman" pitchFamily="18" charset="0"/>
              </a:rPr>
              <a:t>●Где происходит действие картины?</a:t>
            </a:r>
          </a:p>
          <a:p>
            <a:pPr eaLnBrk="0" hangingPunct="0"/>
            <a:endParaRPr lang="ru-RU" sz="28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Calibri" pitchFamily="34" charset="0"/>
                <a:cs typeface="Times New Roman" pitchFamily="18" charset="0"/>
              </a:rPr>
              <a:t>●Кто является участниками события? </a:t>
            </a:r>
          </a:p>
          <a:p>
            <a:pPr eaLnBrk="0" hangingPunct="0"/>
            <a:endParaRPr lang="ru-RU" sz="28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cs typeface="Times New Roman" pitchFamily="18" charset="0"/>
              </a:rPr>
              <a:t>●Каким видом спорта заняты герои картины?</a:t>
            </a:r>
          </a:p>
          <a:p>
            <a:pPr eaLnBrk="0" hangingPunct="0"/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cs typeface="Times New Roman" pitchFamily="18" charset="0"/>
              </a:rPr>
              <a:t>●Какой момент занятий отразила художница?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rtsoch.ru/uploads/posts/2012-02/1329398544_detskaya-sportivnaya-shkola.jpg"/>
          <p:cNvPicPr>
            <a:picLocks noChangeAspect="1" noChangeArrowheads="1"/>
          </p:cNvPicPr>
          <p:nvPr/>
        </p:nvPicPr>
        <p:blipFill>
          <a:blip r:embed="rId2" cstate="print"/>
          <a:srcRect l="16731" r="50015" b="46655"/>
          <a:stretch>
            <a:fillRect/>
          </a:stretch>
        </p:blipFill>
        <p:spPr bwMode="auto">
          <a:xfrm>
            <a:off x="279400" y="260350"/>
            <a:ext cx="40767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16463" y="836613"/>
            <a:ext cx="410368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● Чем заняты гимнастки на заднем плане? Опишите их действия</a:t>
            </a:r>
          </a:p>
          <a:p>
            <a:endParaRPr lang="ru-RU" sz="2400"/>
          </a:p>
          <a:p>
            <a:r>
              <a:rPr lang="ru-RU" sz="2400"/>
              <a:t>● Что вы можете сказать о тренере? Опишите её позу и действия</a:t>
            </a:r>
          </a:p>
          <a:p>
            <a:endParaRPr lang="ru-RU" sz="2400"/>
          </a:p>
          <a:p>
            <a:endParaRPr lang="ru-RU" sz="2400"/>
          </a:p>
          <a:p>
            <a:r>
              <a:rPr lang="ru-RU" sz="2400" i="1"/>
              <a:t>Видно, что женщина любит своё дело и с удовольствием передаёт свой опыт спортсменкам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rtsoch.ru/uploads/posts/2012-02/1329398544_detskaya-sportivnaya-shkola.jpg"/>
          <p:cNvPicPr>
            <a:picLocks noChangeAspect="1" noChangeArrowheads="1"/>
          </p:cNvPicPr>
          <p:nvPr/>
        </p:nvPicPr>
        <p:blipFill>
          <a:blip r:embed="rId2" cstate="print"/>
          <a:srcRect l="37183" t="8360" r="19127" b="22517"/>
          <a:stretch>
            <a:fillRect/>
          </a:stretch>
        </p:blipFill>
        <p:spPr bwMode="auto">
          <a:xfrm>
            <a:off x="179388" y="188913"/>
            <a:ext cx="45370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932363" y="188913"/>
            <a:ext cx="40322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Какая спортсменка выделяется </a:t>
            </a:r>
          </a:p>
          <a:p>
            <a:r>
              <a:rPr lang="ru-RU" sz="2800"/>
              <a:t>среди других и почему?</a:t>
            </a:r>
          </a:p>
          <a:p>
            <a:r>
              <a:rPr lang="ru-RU" sz="2800"/>
              <a:t>Как художница это показала?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87900" y="3284538"/>
            <a:ext cx="41767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/>
              <a:t>Гимнастка демонстрирует </a:t>
            </a:r>
          </a:p>
          <a:p>
            <a:r>
              <a:rPr lang="ru-RU" sz="2400" i="1"/>
              <a:t>Удовольствие от занятий спортом и скрывает тяжёлый труд тренировок. Она настоящая спортсменка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rtsoch.ru/uploads/posts/2012-02/1329398544_detskaya-sportivnaya-shkola.jpg"/>
          <p:cNvPicPr>
            <a:picLocks noChangeAspect="1" noChangeArrowheads="1"/>
          </p:cNvPicPr>
          <p:nvPr/>
        </p:nvPicPr>
        <p:blipFill>
          <a:blip r:embed="rId2" cstate="print"/>
          <a:srcRect t="17450" r="62817"/>
          <a:stretch>
            <a:fillRect/>
          </a:stretch>
        </p:blipFill>
        <p:spPr bwMode="auto">
          <a:xfrm>
            <a:off x="323850" y="260350"/>
            <a:ext cx="330993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851275" y="692150"/>
            <a:ext cx="5018088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Опишите сидящих на скамейке гимнасток :</a:t>
            </a:r>
          </a:p>
          <a:p>
            <a:pPr algn="ctr"/>
            <a:r>
              <a:rPr lang="ru-RU" sz="4000"/>
              <a:t>Поза</a:t>
            </a:r>
          </a:p>
          <a:p>
            <a:pPr algn="ctr"/>
            <a:r>
              <a:rPr lang="ru-RU" sz="4000"/>
              <a:t>Костюм</a:t>
            </a:r>
          </a:p>
          <a:p>
            <a:pPr algn="ctr"/>
            <a:r>
              <a:rPr lang="ru-RU" sz="4000"/>
              <a:t>Причёска</a:t>
            </a:r>
          </a:p>
          <a:p>
            <a:pPr algn="ctr"/>
            <a:r>
              <a:rPr lang="ru-RU" sz="4000"/>
              <a:t>Выражение 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Цветовая гамма картины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цвет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одежда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бантики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волосы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550" y="1397000"/>
          <a:ext cx="7200800" cy="462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059"/>
                <a:gridCol w="5556741"/>
              </a:tblGrid>
              <a:tr h="5850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Объект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Цвет</a:t>
                      </a:r>
                      <a:endParaRPr lang="ru-RU" sz="2400" dirty="0"/>
                    </a:p>
                  </a:txBody>
                  <a:tcPr/>
                </a:tc>
              </a:tr>
              <a:tr h="100981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Костюмы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100981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Бантики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100981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Волосы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100981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Цветовая гамма картины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24747"/>
          <a:ext cx="8784976" cy="4380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753"/>
                <a:gridCol w="6779223"/>
              </a:tblGrid>
              <a:tr h="5760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Объект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Цвет</a:t>
                      </a:r>
                      <a:endParaRPr lang="ru-RU" sz="2400" dirty="0"/>
                    </a:p>
                  </a:txBody>
                  <a:tcPr/>
                </a:tc>
              </a:tr>
              <a:tr h="9512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Костюмы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Чёрный, жёлтый, пурпурный, белый, бордовый, тёмно-вишнёвый </a:t>
                      </a:r>
                      <a:endParaRPr lang="ru-RU" sz="2400" dirty="0"/>
                    </a:p>
                  </a:txBody>
                  <a:tcPr/>
                </a:tc>
              </a:tr>
              <a:tr h="9512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Бантики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Голубой</a:t>
                      </a:r>
                      <a:r>
                        <a:rPr lang="ru-RU" sz="2400" dirty="0" smtClean="0"/>
                        <a:t>, </a:t>
                      </a:r>
                      <a:r>
                        <a:rPr lang="ru-RU" sz="2400" dirty="0" err="1" smtClean="0"/>
                        <a:t>розовый</a:t>
                      </a:r>
                      <a:r>
                        <a:rPr lang="ru-RU" sz="2400" dirty="0" smtClean="0"/>
                        <a:t>, белый, ярко-красный, желтоватый, сиреневый, лимонный</a:t>
                      </a:r>
                      <a:endParaRPr lang="ru-RU" sz="2400" dirty="0"/>
                    </a:p>
                  </a:txBody>
                  <a:tcPr/>
                </a:tc>
              </a:tr>
              <a:tr h="9512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Волосы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Русый, белокурый, темноволосая; шатенка, блондинка</a:t>
                      </a:r>
                      <a:endParaRPr lang="ru-RU" sz="2400" dirty="0"/>
                    </a:p>
                  </a:txBody>
                  <a:tcPr/>
                </a:tc>
              </a:tr>
              <a:tr h="9512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Все оттенки коричневого: песочный </a:t>
                      </a:r>
                      <a:r>
                        <a:rPr lang="ru-RU" sz="2400" dirty="0" smtClean="0"/>
                        <a:t>пол, </a:t>
                      </a:r>
                      <a:r>
                        <a:rPr lang="ru-RU" sz="2400" dirty="0" smtClean="0"/>
                        <a:t>бурый мяч, тёмно-коричневый</a:t>
                      </a:r>
                      <a:r>
                        <a:rPr lang="ru-RU" sz="2400" baseline="0" dirty="0" smtClean="0"/>
                        <a:t> «конь</a:t>
                      </a:r>
                      <a:r>
                        <a:rPr lang="ru-RU" sz="2400" baseline="0" dirty="0" smtClean="0"/>
                        <a:t>».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805264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Картина выдержана в тёплых, коричневато-жёлтых тонах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913" y="1196975"/>
            <a:ext cx="5761037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Цели урока:</a:t>
            </a:r>
          </a:p>
          <a:p>
            <a:pPr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84213" y="1700213"/>
            <a:ext cx="81359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● познакомить с описанием действий  людей,</a:t>
            </a:r>
          </a:p>
          <a:p>
            <a:r>
              <a:rPr lang="ru-RU" sz="2400"/>
              <a:t>   изображённых на картине;</a:t>
            </a:r>
          </a:p>
          <a:p>
            <a:r>
              <a:rPr lang="ru-RU" sz="2400"/>
              <a:t>● дать понятие о жанре репортажа;</a:t>
            </a:r>
          </a:p>
          <a:p>
            <a:r>
              <a:rPr lang="ru-RU" sz="2400"/>
              <a:t>● повторить сведения о групповом портрете</a:t>
            </a:r>
          </a:p>
          <a:p>
            <a:r>
              <a:rPr lang="ru-RU" sz="2400"/>
              <a:t>   и публицистическом стиле на основе анализа</a:t>
            </a:r>
          </a:p>
          <a:p>
            <a:r>
              <a:rPr lang="ru-RU" sz="2400"/>
              <a:t>   лексического поля картины;</a:t>
            </a:r>
          </a:p>
          <a:p>
            <a:r>
              <a:rPr lang="ru-RU" sz="2400"/>
              <a:t>● ввести в активный словарь семиклассников слова</a:t>
            </a:r>
          </a:p>
          <a:p>
            <a:r>
              <a:rPr lang="ru-RU" sz="2400"/>
              <a:t>   на спортивную тему;</a:t>
            </a:r>
          </a:p>
          <a:p>
            <a:r>
              <a:rPr lang="ru-RU" sz="2400"/>
              <a:t>● расширить культурный кругозор учащихся</a:t>
            </a:r>
          </a:p>
          <a:p>
            <a:r>
              <a:rPr lang="ru-RU" sz="2400"/>
              <a:t>   за счёт интегрирования речи и искусства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37312"/>
          </a:xfrm>
        </p:spPr>
        <p:txBody>
          <a:bodyPr/>
          <a:lstStyle/>
          <a:p>
            <a:r>
              <a:rPr lang="ru-RU" sz="4000" dirty="0" smtClean="0"/>
              <a:t>Словарно- стилистическая работа</a:t>
            </a:r>
            <a:br>
              <a:rPr lang="ru-RU" sz="4000" dirty="0" smtClean="0"/>
            </a:br>
            <a:r>
              <a:rPr lang="ru-RU" sz="3600" b="0" i="1" dirty="0" smtClean="0"/>
              <a:t>Подберите синонимы к словам</a:t>
            </a:r>
            <a:br>
              <a:rPr lang="ru-RU" sz="3600" b="0" i="1" dirty="0" smtClean="0"/>
            </a:br>
            <a:r>
              <a:rPr lang="ru-RU" sz="4000" b="0" i="1" dirty="0" smtClean="0"/>
              <a:t/>
            </a:r>
            <a:br>
              <a:rPr lang="ru-RU" sz="4000" b="0" i="1" dirty="0" smtClean="0"/>
            </a:br>
            <a:r>
              <a:rPr lang="ru-RU" sz="3600" dirty="0" smtClean="0"/>
              <a:t>Соревнование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Репортёр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Композиция</a:t>
            </a:r>
            <a:r>
              <a:rPr lang="ru-RU" sz="4000" b="0" i="1" dirty="0" smtClean="0"/>
              <a:t/>
            </a:r>
            <a:br>
              <a:rPr lang="ru-RU" sz="4000" b="0" i="1" dirty="0" smtClean="0"/>
            </a:br>
            <a:endParaRPr lang="ru-RU" sz="4000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44208" y="2780928"/>
            <a:ext cx="2232248" cy="1656184"/>
          </a:xfrm>
        </p:spPr>
        <p:txBody>
          <a:bodyPr/>
          <a:lstStyle/>
          <a:p>
            <a:pPr marL="530352" indent="-457200"/>
            <a:r>
              <a:rPr lang="ru-RU" sz="3200" b="1" dirty="0" smtClean="0"/>
              <a:t> </a:t>
            </a:r>
          </a:p>
          <a:p>
            <a:pPr marL="530352" indent="-457200"/>
            <a:endParaRPr lang="ru-RU" sz="3200" b="1" dirty="0" smtClean="0"/>
          </a:p>
          <a:p>
            <a:pPr marL="530352" indent="-457200"/>
            <a:endParaRPr lang="ru-RU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63888" y="2924945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= олимпиада, соревнование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400506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= журналист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508518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= построение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828800"/>
          </a:xfrm>
        </p:spPr>
        <p:txBody>
          <a:bodyPr/>
          <a:lstStyle/>
          <a:p>
            <a:pPr algn="ctr"/>
            <a:r>
              <a:rPr lang="ru-RU" dirty="0" smtClean="0"/>
              <a:t>Подберите глаголы, </a:t>
            </a:r>
            <a:br>
              <a:rPr lang="ru-RU" dirty="0" smtClean="0"/>
            </a:br>
            <a:r>
              <a:rPr lang="ru-RU" dirty="0" smtClean="0"/>
              <a:t>обозначающие действия гимнасток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507786"/>
            <a:ext cx="8435280" cy="2937438"/>
          </a:xfrm>
        </p:spPr>
        <p:txBody>
          <a:bodyPr numCol="2"/>
          <a:lstStyle/>
          <a:p>
            <a:r>
              <a:rPr lang="ru-RU" sz="2800" dirty="0" smtClean="0"/>
              <a:t>тренируются                      занимаются</a:t>
            </a:r>
          </a:p>
          <a:p>
            <a:r>
              <a:rPr lang="ru-RU" sz="2800" dirty="0" smtClean="0"/>
              <a:t> разминаются </a:t>
            </a:r>
          </a:p>
          <a:p>
            <a:r>
              <a:rPr lang="ru-RU" sz="2800" dirty="0" smtClean="0"/>
              <a:t>стоят </a:t>
            </a:r>
          </a:p>
          <a:p>
            <a:r>
              <a:rPr lang="ru-RU" sz="2800" dirty="0" smtClean="0"/>
              <a:t>поднимаются</a:t>
            </a:r>
          </a:p>
          <a:p>
            <a:r>
              <a:rPr lang="ru-RU" sz="2800" dirty="0" smtClean="0"/>
              <a:t> нагибаются </a:t>
            </a:r>
          </a:p>
          <a:p>
            <a:r>
              <a:rPr lang="ru-RU" sz="2800" dirty="0" smtClean="0"/>
              <a:t>выполняют упражнения </a:t>
            </a:r>
          </a:p>
          <a:p>
            <a:r>
              <a:rPr lang="ru-RU" sz="2800" dirty="0" smtClean="0"/>
              <a:t> держат обруч </a:t>
            </a:r>
          </a:p>
          <a:p>
            <a:endParaRPr lang="ru-RU" sz="2800" dirty="0" smtClean="0"/>
          </a:p>
          <a:p>
            <a:r>
              <a:rPr lang="ru-RU" sz="2800" dirty="0" smtClean="0"/>
              <a:t>работают</a:t>
            </a:r>
          </a:p>
          <a:p>
            <a:r>
              <a:rPr lang="ru-RU" sz="2800" dirty="0" smtClean="0"/>
              <a:t>тянут носок </a:t>
            </a:r>
          </a:p>
          <a:p>
            <a:r>
              <a:rPr lang="ru-RU" sz="2800" dirty="0" smtClean="0"/>
              <a:t> вытянулись</a:t>
            </a:r>
          </a:p>
          <a:p>
            <a:r>
              <a:rPr lang="ru-RU" sz="2800" dirty="0" smtClean="0"/>
              <a:t> расправили плечи  </a:t>
            </a:r>
          </a:p>
          <a:p>
            <a:r>
              <a:rPr lang="ru-RU" sz="2800" dirty="0" smtClean="0"/>
              <a:t>устремились вперёд  </a:t>
            </a:r>
          </a:p>
          <a:p>
            <a:r>
              <a:rPr lang="ru-RU" sz="2800" dirty="0" smtClean="0"/>
              <a:t>вытянули руки</a:t>
            </a:r>
          </a:p>
          <a:p>
            <a:r>
              <a:rPr lang="ru-RU" sz="2800" dirty="0" smtClean="0"/>
              <a:t>отдыхают </a:t>
            </a:r>
            <a:endParaRPr lang="ru-RU" sz="2800" dirty="0" smtClean="0"/>
          </a:p>
          <a:p>
            <a:r>
              <a:rPr lang="ru-RU" sz="2800" dirty="0" smtClean="0"/>
              <a:t> наблюдают 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64096"/>
          </a:xfrm>
        </p:spPr>
        <p:txBody>
          <a:bodyPr/>
          <a:lstStyle/>
          <a:p>
            <a:pPr algn="ctr"/>
            <a:r>
              <a:rPr lang="ru-RU" dirty="0" smtClean="0"/>
              <a:t>План сочинения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4860032" cy="4536504"/>
          </a:xfrm>
        </p:spPr>
        <p:txBody>
          <a:bodyPr/>
          <a:lstStyle/>
          <a:p>
            <a:pPr marL="530352" indent="-457200">
              <a:buAutoNum type="arabicPeriod"/>
            </a:pPr>
            <a:r>
              <a:rPr lang="ru-RU" sz="4400" dirty="0" smtClean="0"/>
              <a:t>Вступление -</a:t>
            </a:r>
          </a:p>
          <a:p>
            <a:pPr marL="530352" indent="-457200">
              <a:buAutoNum type="arabicPeriod"/>
            </a:pPr>
            <a:endParaRPr lang="ru-RU" sz="4400" dirty="0" smtClean="0"/>
          </a:p>
          <a:p>
            <a:pPr marL="530352" indent="-457200">
              <a:buAutoNum type="arabicPeriod"/>
            </a:pPr>
            <a:r>
              <a:rPr lang="ru-RU" sz="4400" dirty="0" smtClean="0"/>
              <a:t>Основная часть - </a:t>
            </a:r>
          </a:p>
          <a:p>
            <a:pPr marL="530352" indent="-457200">
              <a:buAutoNum type="arabicPeriod"/>
            </a:pPr>
            <a:endParaRPr lang="ru-RU" sz="4400" dirty="0" smtClean="0"/>
          </a:p>
          <a:p>
            <a:pPr marL="530352" indent="-457200">
              <a:buAutoNum type="arabicPeriod"/>
            </a:pPr>
            <a:r>
              <a:rPr lang="ru-RU" sz="4400" dirty="0" smtClean="0"/>
              <a:t>Заключение -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1340768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Здравствуйте, мы ведём репортаж из детской спортивной школы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2852936"/>
            <a:ext cx="4176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Описание спортивного зала, внешность гимнасток, их действия, поведение, интервью с одной из девочек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4437112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Своё мнение о происходящем, личная точка зрения, пожелание спортсменкам на ближайших соревнованиях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728192"/>
          </a:xfrm>
        </p:spPr>
        <p:txBody>
          <a:bodyPr/>
          <a:lstStyle/>
          <a:p>
            <a:pPr algn="ctr"/>
            <a:r>
              <a:rPr lang="ru-RU" dirty="0" smtClean="0"/>
              <a:t>Средства связи между частями сочинения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2132856"/>
            <a:ext cx="8435280" cy="2664296"/>
          </a:xfrm>
        </p:spPr>
        <p:txBody>
          <a:bodyPr/>
          <a:lstStyle/>
          <a:p>
            <a:r>
              <a:rPr lang="ru-RU" sz="3200" b="1" dirty="0" smtClean="0"/>
              <a:t>1.Вводные слова </a:t>
            </a:r>
            <a:r>
              <a:rPr lang="ru-RU" sz="3200" dirty="0" smtClean="0"/>
              <a:t>(кажется, </a:t>
            </a:r>
            <a:r>
              <a:rPr lang="ru-RU" sz="3200" dirty="0" smtClean="0"/>
              <a:t>п</a:t>
            </a:r>
            <a:r>
              <a:rPr lang="ru-RU" sz="3200" dirty="0" smtClean="0"/>
              <a:t>о-моему,  во-первых, во-вторых, я думаю,  вероятно,  на мой взгляд),вниз).</a:t>
            </a:r>
          </a:p>
          <a:p>
            <a:r>
              <a:rPr lang="ru-RU" sz="3200" dirty="0" smtClean="0"/>
              <a:t>2. </a:t>
            </a:r>
            <a:r>
              <a:rPr lang="ru-RU" sz="3200" b="1" dirty="0" smtClean="0"/>
              <a:t>Местоимения</a:t>
            </a:r>
            <a:r>
              <a:rPr lang="ru-RU" sz="3200" dirty="0" smtClean="0"/>
              <a:t> (я, мне)</a:t>
            </a:r>
          </a:p>
          <a:p>
            <a:r>
              <a:rPr lang="ru-RU" sz="3200" dirty="0" smtClean="0"/>
              <a:t>3. </a:t>
            </a:r>
            <a:r>
              <a:rPr lang="ru-RU" sz="3200" b="1" dirty="0" smtClean="0"/>
              <a:t>Соединительные  союзы и предлоги </a:t>
            </a:r>
            <a:r>
              <a:rPr lang="ru-RU" sz="3200" dirty="0" smtClean="0"/>
              <a:t>(и, да, в, на, об, и т. п.)</a:t>
            </a:r>
          </a:p>
          <a:p>
            <a:r>
              <a:rPr lang="ru-RU" sz="3200" dirty="0" smtClean="0"/>
              <a:t>4</a:t>
            </a:r>
            <a:r>
              <a:rPr lang="ru-RU" sz="3200" b="1" dirty="0" smtClean="0"/>
              <a:t>. Наречия </a:t>
            </a:r>
            <a:r>
              <a:rPr lang="ru-RU" sz="3200" dirty="0" smtClean="0"/>
              <a:t>(здесь, тут, впереди, сзади, направо, налево, сначала, вверх,  вниз).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дом: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708920"/>
            <a:ext cx="8075240" cy="2448272"/>
          </a:xfrm>
        </p:spPr>
        <p:txBody>
          <a:bodyPr/>
          <a:lstStyle/>
          <a:p>
            <a:r>
              <a:rPr lang="ru-RU" sz="4000" b="1" dirty="0" smtClean="0"/>
              <a:t>Написать сочинение-репортаж, озаглавить его в соответствии с содержанием.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964488" cy="11521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/>
              <a:t>Что такое репортаж?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349500"/>
            <a:ext cx="9144000" cy="3311525"/>
          </a:xfrm>
        </p:spPr>
        <p:txBody>
          <a:bodyPr/>
          <a:lstStyle/>
          <a:p>
            <a:pPr marL="73025"/>
            <a:r>
              <a:rPr lang="ru-RU" sz="3200" smtClean="0"/>
              <a:t>Репортаж – это информационный жанр, отличающийся оперативностью, завершённостью и событийностью.</a:t>
            </a:r>
          </a:p>
          <a:p>
            <a:pPr marL="73025"/>
            <a:r>
              <a:rPr lang="ru-RU" sz="3200" smtClean="0"/>
              <a:t> В репортаже сообщается о ещё неизвестном ярком событии, свидетелем или участником которого был журналист.</a:t>
            </a:r>
          </a:p>
          <a:p>
            <a:pPr marL="73025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784976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Как называют человека, пишущего репортаж?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2508250"/>
            <a:ext cx="8362950" cy="2792413"/>
          </a:xfrm>
        </p:spPr>
        <p:txBody>
          <a:bodyPr/>
          <a:lstStyle/>
          <a:p>
            <a:pPr marL="73025"/>
            <a:r>
              <a:rPr lang="ru-RU" sz="7200" smtClean="0"/>
              <a:t>Журналист</a:t>
            </a:r>
          </a:p>
          <a:p>
            <a:pPr marL="73025"/>
            <a:r>
              <a:rPr lang="ru-RU" sz="7200" smtClean="0"/>
              <a:t>Репортёр</a:t>
            </a:r>
          </a:p>
        </p:txBody>
      </p:sp>
      <p:pic>
        <p:nvPicPr>
          <p:cNvPr id="6148" name="Рисунок 3" descr="журналист.jpg"/>
          <p:cNvPicPr>
            <a:picLocks noChangeAspect="1"/>
          </p:cNvPicPr>
          <p:nvPr/>
        </p:nvPicPr>
        <p:blipFill>
          <a:blip r:embed="rId2" cstate="print"/>
          <a:srcRect b="5714"/>
          <a:stretch>
            <a:fillRect/>
          </a:stretch>
        </p:blipFill>
        <p:spPr bwMode="auto">
          <a:xfrm>
            <a:off x="5724525" y="2924175"/>
            <a:ext cx="29511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4127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Признаки жанра репортажа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291512" cy="4392613"/>
          </a:xfrm>
        </p:spPr>
        <p:txBody>
          <a:bodyPr/>
          <a:lstStyle/>
          <a:p>
            <a:pPr marL="530225" indent="-457200">
              <a:buFont typeface="Wingdings 2" pitchFamily="18" charset="2"/>
              <a:buAutoNum type="arabicPeriod"/>
            </a:pPr>
            <a:r>
              <a:rPr lang="ru-RU" sz="2400" smtClean="0"/>
              <a:t>Тема одна</a:t>
            </a:r>
          </a:p>
          <a:p>
            <a:pPr marL="530225" indent="-457200">
              <a:buFont typeface="Wingdings 2" pitchFamily="18" charset="2"/>
              <a:buAutoNum type="arabicPeriod"/>
            </a:pPr>
            <a:r>
              <a:rPr lang="ru-RU" sz="2400" smtClean="0"/>
              <a:t>Автор присутствует, выражает свою оценку</a:t>
            </a:r>
          </a:p>
          <a:p>
            <a:pPr marL="530225" indent="-457200">
              <a:buFont typeface="Wingdings 2" pitchFamily="18" charset="2"/>
              <a:buAutoNum type="arabicPeriod"/>
            </a:pPr>
            <a:r>
              <a:rPr lang="ru-RU" sz="2400" smtClean="0"/>
              <a:t>Изложение от первого лица</a:t>
            </a:r>
          </a:p>
          <a:p>
            <a:pPr marL="530225" indent="-457200">
              <a:buFont typeface="Wingdings 2" pitchFamily="18" charset="2"/>
              <a:buAutoNum type="arabicPeriod"/>
            </a:pPr>
            <a:r>
              <a:rPr lang="ru-RU" sz="2400" smtClean="0"/>
              <a:t>Развёрнутость (Что? Где? Когда?)</a:t>
            </a:r>
          </a:p>
          <a:p>
            <a:pPr marL="530225" indent="-457200">
              <a:buFont typeface="Wingdings 2" pitchFamily="18" charset="2"/>
              <a:buAutoNum type="arabicPeriod"/>
            </a:pPr>
            <a:r>
              <a:rPr lang="ru-RU" sz="2400" smtClean="0"/>
              <a:t>Рассчитан на определённый круг людей</a:t>
            </a:r>
          </a:p>
          <a:p>
            <a:pPr marL="530225" indent="-457200">
              <a:buFont typeface="Wingdings 2" pitchFamily="18" charset="2"/>
              <a:buAutoNum type="arabicPeriod"/>
            </a:pPr>
            <a:r>
              <a:rPr lang="ru-RU" sz="2400" smtClean="0"/>
              <a:t>Цель – сообщить о новом, воздействовать на читателя</a:t>
            </a:r>
          </a:p>
          <a:p>
            <a:pPr marL="530225" indent="-457200">
              <a:buFont typeface="Wingdings 2" pitchFamily="18" charset="2"/>
              <a:buAutoNum type="arabicPeriod"/>
            </a:pPr>
            <a:r>
              <a:rPr lang="ru-RU" sz="2400" smtClean="0"/>
              <a:t>Тип речи – сочетание типов речи: повествование, описание, рассуждение</a:t>
            </a:r>
          </a:p>
          <a:p>
            <a:pPr marL="530225" indent="-457200">
              <a:buFont typeface="Wingdings 2" pitchFamily="18" charset="2"/>
              <a:buAutoNum type="arabicPeriod"/>
            </a:pPr>
            <a:r>
              <a:rPr lang="ru-RU" sz="2400" smtClean="0"/>
              <a:t>Языковые средства: разговорно-публицистический стиль,</a:t>
            </a:r>
          </a:p>
          <a:p>
            <a:pPr marL="530225" indent="-457200"/>
            <a:r>
              <a:rPr lang="ru-RU" sz="2400" smtClean="0"/>
              <a:t>        профессиональная лексика</a:t>
            </a:r>
          </a:p>
          <a:p>
            <a:pPr marL="530225" indent="-457200">
              <a:buFont typeface="Wingdings 2" pitchFamily="18" charset="2"/>
              <a:buAutoNum type="arabicPeriod"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Чем репортаж отличается от интервью?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3575" y="2508250"/>
            <a:ext cx="5483225" cy="4089400"/>
          </a:xfrm>
        </p:spPr>
        <p:txBody>
          <a:bodyPr/>
          <a:lstStyle/>
          <a:p>
            <a:pPr marL="73025" algn="ctr"/>
            <a:r>
              <a:rPr lang="ru-RU" sz="4800" smtClean="0"/>
              <a:t>Репортаж делается письменно,</a:t>
            </a:r>
          </a:p>
          <a:p>
            <a:pPr marL="73025" algn="ctr"/>
            <a:r>
              <a:rPr lang="ru-RU" sz="4800" smtClean="0"/>
              <a:t> а интервью </a:t>
            </a:r>
          </a:p>
          <a:p>
            <a:pPr marL="73025" algn="ctr"/>
            <a:r>
              <a:rPr lang="ru-RU" sz="4800" smtClean="0"/>
              <a:t>устно</a:t>
            </a:r>
          </a:p>
        </p:txBody>
      </p:sp>
      <p:pic>
        <p:nvPicPr>
          <p:cNvPr id="8196" name="Рисунок 4" descr="журналист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068638"/>
            <a:ext cx="22764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 какому стилю относится репортаж?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8313" y="2508250"/>
            <a:ext cx="8218487" cy="38004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/>
              <a:t>Репортаж создаётся в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публицистическом</a:t>
            </a:r>
            <a:r>
              <a:rPr lang="ru-RU" sz="2800" dirty="0" smtClean="0"/>
              <a:t> стиле, для которого характерна чётко выраженная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авторская позиция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/>
              <a:t>Динамика создаётся за счёт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глаголов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2800" dirty="0" smtClean="0"/>
              <a:t> употреблённых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в настоящем времени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Прямая речь </a:t>
            </a:r>
            <a:r>
              <a:rPr lang="ru-RU" sz="2800" dirty="0" smtClean="0"/>
              <a:t>выступает средством характеристики людей, вносит экспрессию в репортаж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45.radikal.ru/i110/0909/0e/29d00f15f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4105275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8507288" cy="13681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Сайкина Александра Васильевна</a:t>
            </a:r>
            <a:endParaRPr lang="ru-RU" sz="3200" dirty="0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427538" y="1196975"/>
            <a:ext cx="4465637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Художница родилась в 1925 году</a:t>
            </a:r>
          </a:p>
          <a:p>
            <a:r>
              <a:rPr lang="ru-RU"/>
              <a:t> в Ивановской области</a:t>
            </a:r>
          </a:p>
          <a:p>
            <a:r>
              <a:rPr lang="ru-RU"/>
              <a:t> </a:t>
            </a:r>
          </a:p>
          <a:p>
            <a:r>
              <a:rPr lang="ru-RU"/>
              <a:t> Окончила Пензенское художественное училище и Харьковский  государственный художественный институт </a:t>
            </a:r>
          </a:p>
          <a:p>
            <a:endParaRPr lang="ru-RU"/>
          </a:p>
          <a:p>
            <a:r>
              <a:rPr lang="ru-RU"/>
              <a:t>Член Союза художников России</a:t>
            </a:r>
          </a:p>
          <a:p>
            <a:r>
              <a:rPr lang="ru-RU"/>
              <a:t>с 1960 года</a:t>
            </a:r>
          </a:p>
          <a:p>
            <a:r>
              <a:rPr lang="ru-RU"/>
              <a:t> </a:t>
            </a:r>
          </a:p>
          <a:p>
            <a:r>
              <a:rPr lang="ru-RU"/>
              <a:t>Заслуженный художник России с 1980 года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 </a:t>
            </a:r>
          </a:p>
          <a:p>
            <a:endParaRPr lang="ru-RU"/>
          </a:p>
          <a:p>
            <a:r>
              <a:rPr lang="ru-RU"/>
              <a:t> 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4500563" y="3141663"/>
            <a:ext cx="43926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Героями её картин часто становились дети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"Грибная пора" (1967)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7" name="Содержимое 3" descr="грибни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813" y="904875"/>
            <a:ext cx="5429250" cy="576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888</TotalTime>
  <Words>702</Words>
  <Application>Microsoft Office PowerPoint</Application>
  <PresentationFormat>Экран (4:3)</PresentationFormat>
  <Paragraphs>173</Paragraphs>
  <Slides>24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Сочинение-репортаж  по картине А.В.Сайкиной  «Детская спортивная школа»</vt:lpstr>
      <vt:lpstr>Слайд 2</vt:lpstr>
      <vt:lpstr>Что такое репортаж?</vt:lpstr>
      <vt:lpstr>Как называют человека, пишущего репортаж?</vt:lpstr>
      <vt:lpstr>Признаки жанра репортажа</vt:lpstr>
      <vt:lpstr>Чем репортаж отличается от интервью?</vt:lpstr>
      <vt:lpstr>К какому стилю относится репортаж?</vt:lpstr>
      <vt:lpstr>Сайкина Александра Васильевна</vt:lpstr>
      <vt:lpstr>"Грибная пора" (1967)</vt:lpstr>
      <vt:lpstr>"Гаврила Поляков - мастер городецкой росписи" (1976)</vt:lpstr>
      <vt:lpstr>Лето.  1985 г.  Чувашский государственный художественный музей</vt:lpstr>
      <vt:lpstr>"Юные мушкетеры" (1974)</vt:lpstr>
      <vt:lpstr>"Детская спортивная школа" (1979)</vt:lpstr>
      <vt:lpstr>Слайд 14</vt:lpstr>
      <vt:lpstr>Слайд 15</vt:lpstr>
      <vt:lpstr>Слайд 16</vt:lpstr>
      <vt:lpstr>Слайд 17</vt:lpstr>
      <vt:lpstr>Цветовая гамма картины</vt:lpstr>
      <vt:lpstr>Цветовая гамма картины</vt:lpstr>
      <vt:lpstr>Словарно- стилистическая работа Подберите синонимы к словам  Соревнование  Репортёр  Композиция </vt:lpstr>
      <vt:lpstr>Подберите глаголы,  обозначающие действия гимнасток</vt:lpstr>
      <vt:lpstr>План сочинения</vt:lpstr>
      <vt:lpstr>Средства связи между частями сочинения</vt:lpstr>
      <vt:lpstr>Задание на дом: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Сайкина Александра Васильевна</dc:title>
  <dc:creator>Елена Евгеньевна</dc:creator>
  <cp:lastModifiedBy>User</cp:lastModifiedBy>
  <cp:revision>97</cp:revision>
  <dcterms:created xsi:type="dcterms:W3CDTF">2010-01-15T18:44:39Z</dcterms:created>
  <dcterms:modified xsi:type="dcterms:W3CDTF">2012-04-15T19:35:50Z</dcterms:modified>
</cp:coreProperties>
</file>