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0" r:id="rId5"/>
    <p:sldId id="261" r:id="rId6"/>
    <p:sldId id="268" r:id="rId7"/>
    <p:sldId id="262" r:id="rId8"/>
    <p:sldId id="263" r:id="rId9"/>
    <p:sldId id="266" r:id="rId10"/>
    <p:sldId id="258" r:id="rId11"/>
    <p:sldId id="267" r:id="rId12"/>
    <p:sldId id="259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66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09C0-A798-4BED-85D1-5438AC5C9289}" type="datetimeFigureOut">
              <a:rPr lang="ru-RU" smtClean="0"/>
              <a:t>09.04.2012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653ED-9C24-4249-8D55-0518AC6216FB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museum.ru/1812/memorial/Maneje/index.html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useum.ru/1812/memorial/Arka/index.html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E%D1%82%D0%B5%D1%87%D0%B5%D1%81%D1%82%D0%B2%D0%B5%D0%BD%D0%BD%D0%B0%D1%8F_%D0%B2%D0%BE%D0%B9%D0%BD%D0%B0_1812_%D0%B3%D0%BE%D0%B4%D0%B0" TargetMode="External"/><Relationship Id="rId3" Type="http://schemas.openxmlformats.org/officeDocument/2006/relationships/image" Target="../media/image5.jpeg"/><Relationship Id="rId7" Type="http://schemas.openxmlformats.org/officeDocument/2006/relationships/hyperlink" Target="http://ru.wikipedia.org/wiki/%D0%9A%D0%B0%D0%B7%D0%B0%D0%BD%D1%81%D0%BA%D0%B0%D1%8F_%D0%B8%D0%BA%D0%BE%D0%BD%D0%B0_%D0%91%D0%BE%D0%B6%D0%B8%D0%B5%D0%B9_%D0%9C%D0%B0%D1%82%D0%B5%D1%80%D0%B8" TargetMode="External"/><Relationship Id="rId2" Type="http://schemas.openxmlformats.org/officeDocument/2006/relationships/hyperlink" Target="http://ru.wikipedia.org/wiki/%D0%A4%D0%B0%D0%B9%D0%BB:Kazansky_s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0%D0%BB%D0%B5%D0%BA%D1%81%D0%B0%D0%BD%D0%B4%D1%80_I" TargetMode="External"/><Relationship Id="rId5" Type="http://schemas.openxmlformats.org/officeDocument/2006/relationships/hyperlink" Target="http://ru.wikipedia.org/wiki/%D0%92%D0%BE%D1%80%D0%BE%D0%BD%D0%B8%D1%85%D0%B8%D0%BD,_%D0%90%D0%BD%D0%B4%D1%80%D0%B5%D0%B9_%D0%9D%D0%B8%D0%BA%D0%B8%D1%84%D0%BE%D1%80%D0%BE%D0%B2%D0%B8%D1%87" TargetMode="External"/><Relationship Id="rId4" Type="http://schemas.openxmlformats.org/officeDocument/2006/relationships/hyperlink" Target="http://ru.wikipedia.org/wiki/%D0%A1%D0%B0%D0%BD%D0%BA%D1%82-%D0%9F%D0%B5%D1%82%D0%B5%D1%80%D0%B1%D1%83%D1%80%D0%B3" TargetMode="External"/><Relationship Id="rId9" Type="http://schemas.openxmlformats.org/officeDocument/2006/relationships/hyperlink" Target="http://ru.wikipedia.org/wiki/%D0%9A%D1%83%D1%82%D1%83%D0%B7%D0%BE%D0%B2,_%D0%9C%D0%B8%D1%85%D0%B0%D0%B8%D0%BB_%D0%98%D0%BB%D0%BB%D0%B0%D1%80%D0%B8%D0%BE%D0%BD%D0%BE%D0%B2%D0%B8%D1%87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ru.wikipedia.org/wiki/%D0%A4%D0%B0%D0%B9%D0%BB:Koetoezov_kazan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hyperlink" Target="http://ru.wikipedia.org/wiki/%D0%A4%D0%B0%D0%B9%D0%BB:%D0%9A%D0%B0%D0%B7%D0%B0%D0%BD%D1%81%D0%BA%D0%B8%D0%B9_%D1%81%D0%BE%D0%B1%D0%BE%D1%80_010.jpg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A1%D1%82%D0%B0%D1%81%D0%BE%D0%B2,_%D0%92%D0%B0%D1%81%D0%B8%D0%BB%D0%B8%D0%B9_%D0%9F%D0%B5%D1%82%D1%80%D0%BE%D0%B2%D0%B8%D1%87" TargetMode="External"/><Relationship Id="rId13" Type="http://schemas.openxmlformats.org/officeDocument/2006/relationships/hyperlink" Target="http://ru.wikipedia.org/wiki/%D0%9C%D1%83%D0%B7%D0%B5%D0%B9_%D0%B3%D0%BE%D1%80%D0%BE%D0%B4%D1%81%D0%BA%D0%BE%D0%B9_%D1%81%D0%BA%D1%83%D0%BB%D1%8C%D0%BF%D1%82%D1%83%D1%80%D1%8B" TargetMode="External"/><Relationship Id="rId3" Type="http://schemas.openxmlformats.org/officeDocument/2006/relationships/image" Target="../media/image9.jpeg"/><Relationship Id="rId7" Type="http://schemas.openxmlformats.org/officeDocument/2006/relationships/hyperlink" Target="http://ru.wikipedia.org/wiki/1834" TargetMode="External"/><Relationship Id="rId12" Type="http://schemas.openxmlformats.org/officeDocument/2006/relationships/hyperlink" Target="http://ru.wikipedia.org/wiki/%D0%9E%D1%82%D0%B5%D1%87%D0%B5%D1%81%D1%82%D0%B2%D0%B5%D0%BD%D0%BD%D0%B0%D1%8F_%D0%B2%D0%BE%D0%B9%D0%BD%D0%B0_1812" TargetMode="External"/><Relationship Id="rId2" Type="http://schemas.openxmlformats.org/officeDocument/2006/relationships/hyperlink" Target="http://ru.wikipedia.org/wiki/%D0%A4%D0%B0%D0%B9%D0%BB:Narva_arc.jp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1827" TargetMode="External"/><Relationship Id="rId11" Type="http://schemas.openxmlformats.org/officeDocument/2006/relationships/hyperlink" Target="http://ru.wikipedia.org/wiki/%D0%9A%D0%BB%D0%BE%D0%B4%D1%82,_%D0%9F%D1%91%D1%82%D1%80_%D0%9A%D0%B0%D1%80%D0%BB%D0%BE%D0%B2%D0%B8%D1%87" TargetMode="External"/><Relationship Id="rId5" Type="http://schemas.openxmlformats.org/officeDocument/2006/relationships/hyperlink" Target="http://ru.wikipedia.org/wiki/%D0%A2%D1%80%D0%B8%D1%83%D0%BC%D1%84%D0%B0%D0%BB%D1%8C%D0%BD%D0%B0%D1%8F_%D0%B0%D1%80%D0%BA%D0%B0" TargetMode="External"/><Relationship Id="rId10" Type="http://schemas.openxmlformats.org/officeDocument/2006/relationships/hyperlink" Target="http://ru.wikipedia.org/wiki/%D0%94%D0%B5%D0%BC%D1%83%D1%82-%D0%9C%D0%B0%D0%BB%D0%B8%D0%BD%D0%BE%D0%B2%D1%81%D0%BA%D0%B8%D0%B9,_%D0%92%D0%B0%D1%81%D0%B8%D0%BB%D0%B8%D0%B9_%D0%98%D0%B2%D0%B0%D0%BD%D0%BE%D0%B2%D0%B8%D1%87" TargetMode="External"/><Relationship Id="rId4" Type="http://schemas.openxmlformats.org/officeDocument/2006/relationships/hyperlink" Target="http://ru.wikipedia.org/wiki/%D0%9F%D0%BB%D0%BE%D1%89%D0%B0%D0%B4%D1%8C_%D0%A1%D1%82%D0%B0%D1%87%D0%B5%D0%BA" TargetMode="External"/><Relationship Id="rId9" Type="http://schemas.openxmlformats.org/officeDocument/2006/relationships/hyperlink" Target="http://ru.wikipedia.org/wiki/%D0%9F%D0%B8%D0%BC%D0%B5%D0%BD%D0%BE%D0%B2,_%D0%A1%D1%82%D0%B5%D0%BF%D0%B0%D0%BD_%D0%A1%D1%82%D0%B5%D0%BF%D0%B0%D0%BD%D0%BE%D0%B2%D0%B8%D1%87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museum.ru/1812/memorial/colonna/index.html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A4%D0%B0%D0%B9%D0%BB:Kutuzov_smolensk.jpg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ru.wikipedia.org/wiki/%D0%9F%D0%BE%D0%BB%D1%8F%D0%BA%D0%BE%D0%B2,_%D0%9B%D0%B5%D0%BE%D0%BD%D0%B8%D0%B4_%D0%9C%D0%B8%D1%85%D0%B0%D0%B9%D0%BB%D0%BE%D0%B2%D0%B8%D1%87" TargetMode="External"/><Relationship Id="rId5" Type="http://schemas.openxmlformats.org/officeDocument/2006/relationships/hyperlink" Target="http://ru.wikipedia.org/wiki/%D0%9C%D0%BE%D1%82%D0%BE%D0%B2%D0%B8%D0%BB%D0%BE%D0%B2,_%D0%93%D0%B5%D0%BE%D1%80%D0%B3%D0%B8%D0%B9_%D0%98%D0%B2%D0%B0%D0%BD%D0%BE%D0%B2%D0%B8%D1%87" TargetMode="Externa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848872" cy="180020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Памятники, посвященные Отечественной войне</a:t>
            </a:r>
            <a:br>
              <a:rPr lang="ru-RU" sz="2400" dirty="0" smtClean="0"/>
            </a:br>
            <a:r>
              <a:rPr lang="ru-RU" sz="2400" dirty="0" smtClean="0"/>
              <a:t>1812 года.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4149080"/>
            <a:ext cx="8280920" cy="1944216"/>
          </a:xfrm>
        </p:spPr>
        <p:txBody>
          <a:bodyPr>
            <a:no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Павлова Елена Анатольевна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ГБОУ СОШ №318 с углубленным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изучением итальянского языка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Санкт-Петербург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908719"/>
            <a:ext cx="56529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i="1" dirty="0" smtClean="0">
                <a:latin typeface="Times New Roman" pitchFamily="18" charset="0"/>
                <a:cs typeface="Times New Roman" pitchFamily="18" charset="0"/>
              </a:rPr>
              <a:t>Конкурс: «Недаром </a:t>
            </a:r>
            <a:r>
              <a:rPr lang="ru-RU" sz="2400" b="1" i="1" dirty="0">
                <a:latin typeface="Times New Roman" pitchFamily="18" charset="0"/>
                <a:cs typeface="Times New Roman" pitchFamily="18" charset="0"/>
              </a:rPr>
              <a:t>помнит вся Россия»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http://images-partners.google.com/images?q=tbn:ANd9GcTzrJMhGuvnSQkzxHeSBVfVmqbscrXFgMZ3ePjzEq-eM86M_AITR_jFiAM:http://www.yuga.ru/media/181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621994"/>
            <a:ext cx="3960440" cy="4054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69991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4176464" cy="1152128"/>
          </a:xfrm>
        </p:spPr>
        <p:txBody>
          <a:bodyPr>
            <a:prstTxWarp prst="textWave4">
              <a:avLst/>
            </a:prstTxWarp>
            <a:normAutofit fontScale="90000"/>
          </a:bodyPr>
          <a:lstStyle/>
          <a:p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Памятник защитникам Смоленска </a:t>
            </a: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4-5 </a:t>
            </a:r>
            <a:r>
              <a:rPr lang="ru-RU" sz="2000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августа 1812.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 descr="http://www.museum.ru/1812/Memorial/Smolensk/pic/pic01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548679"/>
            <a:ext cx="3456384" cy="582045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79512" y="1844824"/>
            <a:ext cx="49502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Установлен в 1841 году по Высочайшему указу императора Николая Павловича, автор - архитектор Антонио </a:t>
            </a:r>
            <a:r>
              <a:rPr lang="ru-RU" sz="1600" dirty="0" err="1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Адамини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Отлит из чугуна. Общий вес памятника составляет 25,9 т. Монумент представляет собой восьмигранную усеченную пирамиду, стоящую на могучем цилиндрическом постаменте и увенчанную луковичной главкой с позолоченным крестом. Вокруг пирамиды расположены восемь пар декоративных колонн, завершенных луковичными главками с двуглавыми орлами над ними. На гранях пирамиды помещены изображения памятных медалей 1812 г. и надписи, </a:t>
            </a:r>
            <a:r>
              <a:rPr lang="ru-RU" sz="1600" dirty="0" smtClean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рассказывающие </a:t>
            </a:r>
            <a:r>
              <a:rPr lang="ru-RU" sz="1600" dirty="0">
                <a:solidFill>
                  <a:schemeClr val="bg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 сражении 4-5 августа 1812 года. С восточной стороны помещена икона Смоленской Божьей Матери (Одигитрия), под ней металлическая доска с планом Смоленского сражения. С северной и южной стороны памятника на каменных постаментах установлены две французские пушки (копии).</a:t>
            </a:r>
          </a:p>
        </p:txBody>
      </p:sp>
    </p:spTree>
    <p:extLst>
      <p:ext uri="{BB962C8B-B14F-4D97-AF65-F5344CB8AC3E}">
        <p14:creationId xmlns:p14="http://schemas.microsoft.com/office/powerpoint/2010/main" val="404158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949052"/>
            <a:ext cx="5547982" cy="3482135"/>
          </a:xfrm>
        </p:spPr>
        <p:txBody>
          <a:bodyPr>
            <a:norm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Сооружен в 1912 году по проекту военного инженера П.А. Воронцова - Вельяминова. Расположен на высоком холме в центре деревни Горки на главном наблюдательном пункте полководца. С вершины холма хорошо просматривается позиция русских войск в день сражения.</a:t>
            </a:r>
            <a:b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        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Обелиск из красного гранита венчает бронзовый парящий орел, держащий в когтях золоченый лавровый венок - символ победы. На лицевой грани золотом сверкает меч, направленный острием вверх, - грозное предупреждение завоевателям. Ниже - ниша с бронзовым барельефом, на котором изображен М.И. Кутузов, отдающий приказ своим сподвижникам. Над барельефом - слова из донесения полководца Александру I о результатах Бородинского сражения: «</a:t>
            </a:r>
            <a:r>
              <a:rPr lang="ru-RU" sz="1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Неприятель отражен на всех пунктах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 На тыльной стороне памятника текст: «</a:t>
            </a:r>
            <a:r>
              <a:rPr lang="ru-RU" sz="1200" b="1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Отсюда фельдмаршал Михаил Илларионович Голенищев - Кутузов руководил войсками в сражении при с. Бородине 26 августа 1812 года</a:t>
            </a:r>
            <a:r>
              <a:rPr lang="ru-RU" sz="1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  <p:pic>
        <p:nvPicPr>
          <p:cNvPr id="1026" name="Picture 2" descr="Памятник на командном пункте М.И. Кутузова в Горках. Фото О. Полякова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2857500" cy="576260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  <p:sp>
        <p:nvSpPr>
          <p:cNvPr id="4" name="Прямоугольник 3"/>
          <p:cNvSpPr/>
          <p:nvPr/>
        </p:nvSpPr>
        <p:spPr>
          <a:xfrm>
            <a:off x="3274223" y="223999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cap="all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Памятник Главнокомандующему русскими </a:t>
            </a:r>
            <a:r>
              <a:rPr lang="ru-RU" sz="1200" cap="all" dirty="0" smtClean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армиями  </a:t>
            </a:r>
            <a:r>
              <a:rPr lang="ru-RU" sz="1200" cap="all" dirty="0" err="1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М.И.Голенищеву</a:t>
            </a:r>
            <a:r>
              <a:rPr lang="ru-RU" sz="1200" cap="all" dirty="0">
                <a:solidFill>
                  <a:schemeClr val="bg1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-Кутузову был поставлен в 1912 году в селе Горки.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347864" y="389855"/>
            <a:ext cx="4925326" cy="950913"/>
          </a:xfrm>
          <a:prstGeom prst="rect">
            <a:avLst/>
          </a:prstGeom>
        </p:spPr>
        <p:txBody>
          <a:bodyPr>
            <a:prstTxWarp prst="textDeflate">
              <a:avLst/>
            </a:prstTxWarp>
            <a:spAutoFit/>
          </a:bodyPr>
          <a:lstStyle/>
          <a:p>
            <a:r>
              <a:rPr lang="ru-RU" sz="2400" b="1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Бородино</a:t>
            </a:r>
            <a:endParaRPr lang="ru-RU" sz="2400" b="1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46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856984" cy="468283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Используемые источники: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www.museum.ru/1812/Memorial/Smolensk/index.html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www.museum.ru/1812/memorial/part01.html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http://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ru.wikipedia.org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В.Н.Авсеенко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«История города Санкт-Петербурга в мифах и картинках» </a:t>
            </a:r>
            <a:r>
              <a:rPr lang="ru-RU" sz="14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Пересветь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1993</a:t>
            </a:r>
            <a:b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://www.memorandum.ru/1812db/?action=card&amp;table=Subject&amp;query=&amp;id=3081&amp;type=2&amp;step=&amp;sort=&amp;rndflag=true&amp;title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://www.mozhaysk.su/?tp=04_0borod/04_2monum/01_kutuz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://ru.wikipedia.org/wiki/%D0%9D%D0%B0%D1%80%D0%B2%D1%81%D0%BA%D0%B8%D0%B5_%D1%82%D1%80%D0%B8%D1%83%D0%BC%D1%84%D0%B0%D0%BB%D1%8C%D0%BD%D1%8B%D0%B5_%</a:t>
            </a:r>
            <a:r>
              <a:rPr lang="en-US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D0%B2%D0%BE%D1%80%D0%BE%D1%82%D0%B0</a:t>
            </a:r>
            <a: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551837"/>
            <a:ext cx="6678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208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41103" y="0"/>
            <a:ext cx="6020819" cy="1890609"/>
          </a:xfrm>
        </p:spPr>
        <p:txBody>
          <a:bodyPr>
            <a:prstTxWarp prst="textDeflate">
              <a:avLst/>
            </a:prstTxWarp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</a:t>
            </a:r>
            <a:br>
              <a:rPr lang="ru-RU" b="1" cap="none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r>
              <a:rPr lang="ru-RU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Москва</a:t>
            </a:r>
            <a:r>
              <a:rPr lang="ru-RU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/>
            </a:r>
            <a:br>
              <a:rPr lang="ru-RU" b="1" cap="none" spc="150" dirty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</a:br>
            <a:endParaRPr lang="ru-RU" b="1" cap="none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Рисунок 4" descr="Манеж. Фотография Полякова О.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772816"/>
            <a:ext cx="4499992" cy="2808312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4860032" y="3356992"/>
            <a:ext cx="254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МОСКОВСКИЙ МАНЕЖ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4941168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Одно из лучших созданий </a:t>
            </a:r>
            <a:r>
              <a:rPr lang="ru-RU" dirty="0" err="1">
                <a:solidFill>
                  <a:schemeClr val="bg1"/>
                </a:solidFill>
              </a:rPr>
              <a:t>послепожарной</a:t>
            </a:r>
            <a:r>
              <a:rPr lang="ru-RU" dirty="0">
                <a:solidFill>
                  <a:schemeClr val="bg1"/>
                </a:solidFill>
              </a:rPr>
              <a:t> Москвы, манеж является своеобразным памятником героям Отечественной войны 1812 г. В нем состоялись чествование и праздничный парад по случаю пятилетия победы русского оружия в этой войне</a:t>
            </a:r>
          </a:p>
        </p:txBody>
      </p:sp>
    </p:spTree>
    <p:extLst>
      <p:ext uri="{BB962C8B-B14F-4D97-AF65-F5344CB8AC3E}">
        <p14:creationId xmlns:p14="http://schemas.microsoft.com/office/powerpoint/2010/main" val="11715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149080"/>
            <a:ext cx="396044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ПАМЯТНИК ПЕТРУ ИВАНОВИЧУ БАГРАТИОНУ В МОСКВЕ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solidFill>
                  <a:schemeClr val="bg1"/>
                </a:solidFill>
              </a:rPr>
              <a:t>Пятого сентября 1999 г. в Москве был торжественно открыт памятник генералу от инфантерии князю Петру Ивановичу Багратиону</a:t>
            </a:r>
          </a:p>
        </p:txBody>
      </p:sp>
      <p:pic>
        <p:nvPicPr>
          <p:cNvPr id="4" name="Рисунок 3" descr="Памятник П.И. Багратиону в Москв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7558"/>
            <a:ext cx="2880320" cy="381642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Прямоугольник 4"/>
          <p:cNvSpPr/>
          <p:nvPr/>
        </p:nvSpPr>
        <p:spPr>
          <a:xfrm>
            <a:off x="4499992" y="436510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Триумфальная арка </a:t>
            </a:r>
            <a:endParaRPr lang="ru-RU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«</a:t>
            </a:r>
            <a:r>
              <a:rPr lang="ru-RU" dirty="0">
                <a:solidFill>
                  <a:schemeClr val="bg1"/>
                </a:solidFill>
              </a:rPr>
              <a:t>Триумфальная арка — это прекрасный, проникнутый идеей торжества русского народа символ победившей Москвы, это главный памятник Отечественной войны 1812 г. в столице, это зримое воплощение глубокой признательности потомков героям-победителям. </a:t>
            </a:r>
          </a:p>
        </p:txBody>
      </p:sp>
      <p:pic>
        <p:nvPicPr>
          <p:cNvPr id="6" name="Рисунок 5" descr="Триумфальная арка на Кутузовском проспекте г. Москвы">
            <a:hlinkClick r:id="rId3"/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5152" y="768098"/>
            <a:ext cx="3289067" cy="338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63028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8792" cy="792088"/>
          </a:xfrm>
        </p:spPr>
        <p:txBody>
          <a:bodyPr>
            <a:prstTxWarp prst="textCanUp">
              <a:avLst/>
            </a:prstTxWarp>
          </a:bodyPr>
          <a:lstStyle/>
          <a:p>
            <a:r>
              <a:rPr lang="ru-RU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Санкт - </a:t>
            </a:r>
            <a:r>
              <a:rPr lang="ru-RU" b="1" cap="none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етербург</a:t>
            </a:r>
            <a:endParaRPr lang="ru-RU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509121"/>
            <a:ext cx="7920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>
              <a:effectLst/>
            </a:endParaRPr>
          </a:p>
        </p:txBody>
      </p:sp>
      <p:pic>
        <p:nvPicPr>
          <p:cNvPr id="1026" name="Picture 2" descr="Вид с Невского проспекта">
            <a:hlinkClick r:id="rId2" tooltip="Вид с Невского проспекта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268760"/>
            <a:ext cx="5760640" cy="266429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4001290"/>
            <a:ext cx="849694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chemeClr val="bg1"/>
                </a:solidFill>
              </a:rPr>
              <a:t>Каза́нский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кафедра́льный</a:t>
            </a:r>
            <a:r>
              <a:rPr lang="ru-RU" b="1" dirty="0">
                <a:solidFill>
                  <a:schemeClr val="bg1"/>
                </a:solidFill>
              </a:rPr>
              <a:t> </a:t>
            </a:r>
            <a:r>
              <a:rPr lang="ru-RU" b="1" dirty="0" err="1">
                <a:solidFill>
                  <a:schemeClr val="bg1"/>
                </a:solidFill>
              </a:rPr>
              <a:t>собо́р</a:t>
            </a:r>
            <a:r>
              <a:rPr lang="ru-RU" dirty="0">
                <a:solidFill>
                  <a:schemeClr val="bg1"/>
                </a:solidFill>
              </a:rPr>
              <a:t> (</a:t>
            </a:r>
            <a:r>
              <a:rPr lang="ru-RU" i="1" dirty="0">
                <a:solidFill>
                  <a:schemeClr val="bg1"/>
                </a:solidFill>
              </a:rPr>
              <a:t>Собор Казанской иконы Божией Матери</a:t>
            </a:r>
            <a:r>
              <a:rPr lang="ru-RU" dirty="0">
                <a:solidFill>
                  <a:schemeClr val="bg1"/>
                </a:solidFill>
              </a:rPr>
              <a:t>) — один из крупнейших храмов </a:t>
            </a:r>
            <a:r>
              <a:rPr lang="ru-RU" dirty="0">
                <a:solidFill>
                  <a:schemeClr val="bg1"/>
                </a:solidFill>
                <a:hlinkClick r:id="rId4" action="ppaction://hlinkfile" tooltip="Санкт-Петербург"/>
              </a:rPr>
              <a:t>Санкт-Петербурга</a:t>
            </a:r>
            <a:r>
              <a:rPr lang="ru-RU" dirty="0">
                <a:solidFill>
                  <a:schemeClr val="bg1"/>
                </a:solidFill>
              </a:rPr>
              <a:t>. </a:t>
            </a:r>
            <a:r>
              <a:rPr lang="ru-RU" dirty="0" smtClean="0">
                <a:solidFill>
                  <a:schemeClr val="bg1"/>
                </a:solidFill>
              </a:rPr>
              <a:t>Построен </a:t>
            </a:r>
            <a:r>
              <a:rPr lang="ru-RU" dirty="0">
                <a:solidFill>
                  <a:schemeClr val="bg1"/>
                </a:solidFill>
              </a:rPr>
              <a:t>в 1801—1811 годах архитектором </a:t>
            </a:r>
            <a:r>
              <a:rPr lang="ru-RU" dirty="0">
                <a:solidFill>
                  <a:schemeClr val="bg1"/>
                </a:solidFill>
                <a:hlinkClick r:id="rId5" action="ppaction://hlinkfile" tooltip="Воронихин, Андрей Никифорович"/>
              </a:rPr>
              <a:t>А. Н. Воронихиным</a:t>
            </a:r>
            <a:r>
              <a:rPr lang="ru-RU" dirty="0">
                <a:solidFill>
                  <a:schemeClr val="bg1"/>
                </a:solidFill>
              </a:rPr>
              <a:t> по указу императора </a:t>
            </a:r>
            <a:r>
              <a:rPr lang="ru-RU" dirty="0">
                <a:solidFill>
                  <a:schemeClr val="bg1"/>
                </a:solidFill>
                <a:hlinkClick r:id="rId6" action="ppaction://hlinkfile" tooltip="Александр I"/>
              </a:rPr>
              <a:t>Александра I</a:t>
            </a:r>
            <a:r>
              <a:rPr lang="ru-RU" dirty="0">
                <a:solidFill>
                  <a:schemeClr val="bg1"/>
                </a:solidFill>
              </a:rPr>
              <a:t> для перенесения туда чтимого списка чудотворной иконы </a:t>
            </a:r>
            <a:r>
              <a:rPr lang="ru-RU" dirty="0">
                <a:solidFill>
                  <a:schemeClr val="bg1"/>
                </a:solidFill>
                <a:hlinkClick r:id="rId7" action="ppaction://hlinkfile" tooltip="Казанская икона Божией Матери"/>
              </a:rPr>
              <a:t>Божией Матери Казанской</a:t>
            </a:r>
            <a:r>
              <a:rPr lang="ru-RU" dirty="0">
                <a:solidFill>
                  <a:schemeClr val="bg1"/>
                </a:solidFill>
              </a:rPr>
              <a:t>. Освящен в 1811 году. После </a:t>
            </a:r>
            <a:r>
              <a:rPr lang="ru-RU" dirty="0">
                <a:solidFill>
                  <a:schemeClr val="bg1"/>
                </a:solidFill>
                <a:hlinkClick r:id="rId8" action="ppaction://hlinkfile" tooltip="Отечественная война 1812 года"/>
              </a:rPr>
              <a:t>Отечественной войны</a:t>
            </a:r>
            <a:r>
              <a:rPr lang="ru-RU" dirty="0">
                <a:solidFill>
                  <a:schemeClr val="bg1"/>
                </a:solidFill>
              </a:rPr>
              <a:t> 1812 года приобрел значение памятника русской воинской славы. В 1813 году здесь был похоронен полководец </a:t>
            </a:r>
            <a:r>
              <a:rPr lang="ru-RU" dirty="0">
                <a:solidFill>
                  <a:schemeClr val="bg1"/>
                </a:solidFill>
                <a:hlinkClick r:id="rId9" action="ppaction://hlinkfile" tooltip="Кутузов, Михаил Илларионович"/>
              </a:rPr>
              <a:t>М. И. Кутузов</a:t>
            </a:r>
            <a:r>
              <a:rPr lang="ru-RU" dirty="0">
                <a:solidFill>
                  <a:schemeClr val="bg1"/>
                </a:solidFill>
              </a:rPr>
              <a:t> и помещены ключи от взятых городов и другие военные трофеи.</a:t>
            </a:r>
          </a:p>
        </p:txBody>
      </p:sp>
    </p:spTree>
    <p:extLst>
      <p:ext uri="{BB962C8B-B14F-4D97-AF65-F5344CB8AC3E}">
        <p14:creationId xmlns:p14="http://schemas.microsoft.com/office/powerpoint/2010/main" val="9813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509120"/>
            <a:ext cx="82809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В 1837 году, когда страна праздновала </a:t>
            </a:r>
            <a:r>
              <a:rPr lang="ru-RU" sz="1200" dirty="0" err="1">
                <a:solidFill>
                  <a:schemeClr val="bg1"/>
                </a:solidFill>
              </a:rPr>
              <a:t>двадцатипятилетие</a:t>
            </a:r>
            <a:r>
              <a:rPr lang="ru-RU" sz="1200" dirty="0">
                <a:solidFill>
                  <a:schemeClr val="bg1"/>
                </a:solidFill>
              </a:rPr>
              <a:t> победы над Наполеоном, перед Казанским собором были торжественно открыты памятники героям Отечественной войны 1812 года, главнокомандующим М. И. Кутузову и М. Б. Барклаю-де-Толли. Они были выполнены по рисункам скульптора Б. Орловского и отлиты в бронзе мастером В. Екимовым. Проект постамента для памятников был разработан архитектором В. Стасовым. Сооружением памятников руководил архитектор К. Тон.</a:t>
            </a:r>
            <a:br>
              <a:rPr lang="ru-RU" sz="1200" dirty="0">
                <a:solidFill>
                  <a:schemeClr val="bg1"/>
                </a:solidFill>
              </a:rPr>
            </a:br>
            <a:endParaRPr lang="ru-RU" sz="1200" dirty="0">
              <a:solidFill>
                <a:schemeClr val="bg1"/>
              </a:solidFill>
            </a:endParaRPr>
          </a:p>
          <a:p>
            <a:r>
              <a:rPr lang="ru-RU" sz="1200" dirty="0">
                <a:solidFill>
                  <a:schemeClr val="bg1"/>
                </a:solidFill>
              </a:rPr>
              <a:t>Идея установки памятников возникла еще у императора Александра I в 1818 году: он хотел, чтобы скульптор изобразил полководцев Кутузова и Барклая-де-Толли в образе античных героев. Однако в то время проект не был осуществлен, и лишь при Николае I возобновились разговоры о необходимости увековечить память героев Отечественной войны.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2050" name="Picture 2" descr="http://upload.wikimedia.org/wikipedia/commons/thumb/3/3a/Koetoezov_kazan.jpg/128px-Koetoezov_kazan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81438"/>
            <a:ext cx="3024336" cy="404383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79512" y="3802108"/>
            <a:ext cx="270939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Фельдмаршал, </a:t>
            </a:r>
            <a:endParaRPr lang="ru-RU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граф </a:t>
            </a:r>
            <a:r>
              <a:rPr lang="ru-RU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Голенищев-Кутузов</a:t>
            </a:r>
            <a:endParaRPr lang="ru-RU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 rot="10800000" flipV="1">
            <a:off x="5724128" y="1401451"/>
            <a:ext cx="2592288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4"/>
              </a:rPr>
              <a:t>  </a:t>
            </a:r>
            <a:r>
              <a:rPr kumimoji="0" lang="ru-RU" sz="10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                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</a:t>
            </a: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  <a:hlinkClick r:id="rId4" tooltip="Увеличить"/>
              </a:rPr>
              <a:t>  </a:t>
            </a:r>
            <a:r>
              <a:rPr kumimoji="0" lang="ru-RU" sz="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 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i="1" dirty="0">
              <a:solidFill>
                <a:schemeClr val="bg1"/>
              </a:solidFill>
              <a:latin typeface="Arial" charset="0"/>
              <a:cs typeface="Arial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1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Генерал Барклай Де Толли</a:t>
            </a:r>
          </a:p>
        </p:txBody>
      </p:sp>
      <p:pic>
        <p:nvPicPr>
          <p:cNvPr id="2052" name="Picture 4" descr="http://upload.wikimedia.org/wikipedia/commons/thumb/a/ab/%D0%9A%D0%B0%D0%B7%D0%B0%D0%BD%D1%81%D0%BA%D0%B8%D0%B9_%D1%81%D0%BE%D0%B1%D0%BE%D1%80_010.jpg/128px-%D0%9A%D0%B0%D0%B7%D0%B0%D0%BD%D1%81%D0%BA%D0%B8%D0%B9_%D1%81%D0%BE%D0%B1%D0%BE%D1%80_010.jpg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747" y="-77136"/>
            <a:ext cx="3335464" cy="393683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http://bits.wikimedia.org/skins-1.18/common/images/magnify-clip.png">
            <a:hlinkClick r:id="rId4" tooltip="Увеличить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503238"/>
            <a:ext cx="142875" cy="10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670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3708" y="332656"/>
            <a:ext cx="5997787" cy="648072"/>
          </a:xfrm>
        </p:spPr>
        <p:txBody>
          <a:bodyPr>
            <a:prstTxWarp prst="textPlain">
              <a:avLst/>
            </a:prstTxWarp>
          </a:bodyPr>
          <a:lstStyle/>
          <a:p>
            <a:r>
              <a:rPr lang="ru-RU" b="1" dirty="0" smtClean="0"/>
              <a:t> </a:t>
            </a:r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Нарвские    триумфальные   </a:t>
            </a:r>
            <a:r>
              <a:rPr lang="ru-RU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ворота</a:t>
            </a:r>
            <a:endParaRPr lang="ru-RU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upload.wikimedia.org/wikipedia/commons/thumb/e/ed/Narva_arc.jpg/240px-Narva_arc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1124744"/>
            <a:ext cx="4589078" cy="46805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107504" y="1556792"/>
            <a:ext cx="367240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Расположены </a:t>
            </a:r>
            <a:r>
              <a:rPr lang="ru-RU" dirty="0">
                <a:solidFill>
                  <a:schemeClr val="bg1"/>
                </a:solidFill>
              </a:rPr>
              <a:t>на </a:t>
            </a:r>
            <a:r>
              <a:rPr lang="ru-RU" dirty="0">
                <a:solidFill>
                  <a:schemeClr val="bg1"/>
                </a:solidFill>
                <a:hlinkClick r:id="rId4" action="ppaction://hlinkfile" tooltip="Площадь Стачек"/>
              </a:rPr>
              <a:t>площади Стачек</a:t>
            </a:r>
            <a:r>
              <a:rPr lang="ru-RU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ru-RU" dirty="0">
              <a:solidFill>
                <a:schemeClr val="bg1"/>
              </a:solidFill>
            </a:endParaRPr>
          </a:p>
          <a:p>
            <a:r>
              <a:rPr lang="ru-RU" dirty="0">
                <a:solidFill>
                  <a:schemeClr val="bg1"/>
                </a:solidFill>
                <a:hlinkClick r:id="rId5" action="ppaction://hlinkfile" tooltip="Триумфальная арка"/>
              </a:rPr>
              <a:t>Триумфальные ворота</a:t>
            </a:r>
            <a:r>
              <a:rPr lang="ru-RU" dirty="0">
                <a:solidFill>
                  <a:schemeClr val="bg1"/>
                </a:solidFill>
              </a:rPr>
              <a:t> построены в </a:t>
            </a:r>
            <a:r>
              <a:rPr lang="ru-RU" dirty="0">
                <a:solidFill>
                  <a:schemeClr val="bg1"/>
                </a:solidFill>
                <a:hlinkClick r:id="rId6" action="ppaction://hlinkfile" tooltip="1827"/>
              </a:rPr>
              <a:t>1827</a:t>
            </a:r>
            <a:r>
              <a:rPr lang="ru-RU" dirty="0">
                <a:solidFill>
                  <a:schemeClr val="bg1"/>
                </a:solidFill>
              </a:rPr>
              <a:t>—</a:t>
            </a:r>
            <a:r>
              <a:rPr lang="ru-RU" dirty="0">
                <a:solidFill>
                  <a:schemeClr val="bg1"/>
                </a:solidFill>
                <a:hlinkClick r:id="rId7" action="ppaction://hlinkfile" tooltip="1834"/>
              </a:rPr>
              <a:t>1834</a:t>
            </a:r>
            <a:r>
              <a:rPr lang="ru-RU" dirty="0">
                <a:solidFill>
                  <a:schemeClr val="bg1"/>
                </a:solidFill>
              </a:rPr>
              <a:t> (архитектор </a:t>
            </a:r>
            <a:r>
              <a:rPr lang="ru-RU" dirty="0">
                <a:solidFill>
                  <a:schemeClr val="bg1"/>
                </a:solidFill>
                <a:hlinkClick r:id="rId8" action="ppaction://hlinkfile" tooltip="Стасов, Василий Петрович"/>
              </a:rPr>
              <a:t>Василий Стасов</a:t>
            </a:r>
            <a:r>
              <a:rPr lang="ru-RU" dirty="0">
                <a:solidFill>
                  <a:schemeClr val="bg1"/>
                </a:solidFill>
              </a:rPr>
              <a:t>, скульпторы </a:t>
            </a:r>
            <a:r>
              <a:rPr lang="ru-RU" dirty="0">
                <a:solidFill>
                  <a:schemeClr val="bg1"/>
                </a:solidFill>
                <a:hlinkClick r:id="rId9" action="ppaction://hlinkfile" tooltip="Пименов, Степан Степанович"/>
              </a:rPr>
              <a:t>С. С. Пименов</a:t>
            </a:r>
            <a:r>
              <a:rPr lang="ru-RU" dirty="0">
                <a:solidFill>
                  <a:schemeClr val="bg1"/>
                </a:solidFill>
              </a:rPr>
              <a:t>, </a:t>
            </a:r>
            <a:r>
              <a:rPr lang="ru-RU" dirty="0">
                <a:solidFill>
                  <a:schemeClr val="bg1"/>
                </a:solidFill>
                <a:hlinkClick r:id="rId10" action="ppaction://hlinkfile" tooltip="Демут-Малиновский, Василий Иванович"/>
              </a:rPr>
              <a:t>В. И. </a:t>
            </a:r>
            <a:r>
              <a:rPr lang="ru-RU" dirty="0" err="1">
                <a:solidFill>
                  <a:schemeClr val="bg1"/>
                </a:solidFill>
                <a:hlinkClick r:id="rId10" action="ppaction://hlinkfile" tooltip="Демут-Малиновский, Василий Иванович"/>
              </a:rPr>
              <a:t>Демут</a:t>
            </a:r>
            <a:r>
              <a:rPr lang="ru-RU" dirty="0">
                <a:solidFill>
                  <a:schemeClr val="bg1"/>
                </a:solidFill>
                <a:hlinkClick r:id="rId10" action="ppaction://hlinkfile" tooltip="Демут-Малиновский, Василий Иванович"/>
              </a:rPr>
              <a:t>-Малиновский</a:t>
            </a:r>
            <a:r>
              <a:rPr lang="ru-RU" dirty="0">
                <a:solidFill>
                  <a:schemeClr val="bg1"/>
                </a:solidFill>
              </a:rPr>
              <a:t> (колесница в группе Славы, фигуры воинов и двух коней</a:t>
            </a:r>
            <a:r>
              <a:rPr lang="ru-RU" dirty="0" smtClean="0">
                <a:solidFill>
                  <a:schemeClr val="bg1"/>
                </a:solidFill>
              </a:rPr>
              <a:t>), </a:t>
            </a:r>
            <a:r>
              <a:rPr lang="ru-RU" dirty="0">
                <a:solidFill>
                  <a:schemeClr val="bg1"/>
                </a:solidFill>
                <a:hlinkClick r:id="rId11" action="ppaction://hlinkfile" tooltip="Клодт, Пётр Карлович"/>
              </a:rPr>
              <a:t>П. К. </a:t>
            </a:r>
            <a:r>
              <a:rPr lang="ru-RU" dirty="0" err="1">
                <a:solidFill>
                  <a:schemeClr val="bg1"/>
                </a:solidFill>
                <a:hlinkClick r:id="rId11" action="ppaction://hlinkfile" tooltip="Клодт, Пётр Карлович"/>
              </a:rPr>
              <a:t>Клодт</a:t>
            </a:r>
            <a:r>
              <a:rPr lang="ru-RU" dirty="0">
                <a:solidFill>
                  <a:schemeClr val="bg1"/>
                </a:solidFill>
              </a:rPr>
              <a:t> (первая серьёзная работа) в память о героях </a:t>
            </a:r>
            <a:r>
              <a:rPr lang="ru-RU" dirty="0">
                <a:solidFill>
                  <a:schemeClr val="bg1"/>
                </a:solidFill>
                <a:hlinkClick r:id="rId12" action="ppaction://hlinkfile" tooltip="Отечественная война 1812"/>
              </a:rPr>
              <a:t>Отечественной войны 1812 года</a:t>
            </a:r>
            <a:r>
              <a:rPr lang="ru-RU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6021288"/>
            <a:ext cx="77489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Является </a:t>
            </a:r>
            <a:r>
              <a:rPr lang="ru-RU" dirty="0">
                <a:solidFill>
                  <a:schemeClr val="bg1"/>
                </a:solidFill>
              </a:rPr>
              <a:t>филиалом </a:t>
            </a:r>
            <a:r>
              <a:rPr lang="ru-RU" dirty="0">
                <a:solidFill>
                  <a:schemeClr val="bg1"/>
                </a:solidFill>
                <a:hlinkClick r:id="rId13" action="ppaction://hlinkfile" tooltip="Музей городской скульптуры"/>
              </a:rPr>
              <a:t>Музея городской скульптуры</a:t>
            </a:r>
            <a:r>
              <a:rPr lang="ru-RU" dirty="0">
                <a:solidFill>
                  <a:schemeClr val="bg1"/>
                </a:solidFill>
              </a:rPr>
              <a:t>. В помещениях ворот, куда ведут две винтовые лестницы, работает </a:t>
            </a:r>
            <a:r>
              <a:rPr lang="ru-RU" dirty="0" smtClean="0">
                <a:solidFill>
                  <a:schemeClr val="bg1"/>
                </a:solidFill>
              </a:rPr>
              <a:t>музей.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09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4464496" cy="1080120"/>
          </a:xfrm>
        </p:spPr>
        <p:txBody>
          <a:bodyPr>
            <a:prstTxWarp prst="textDoubleWave1">
              <a:avLst/>
            </a:prstTxWarp>
            <a:normAutofit/>
          </a:bodyPr>
          <a:lstStyle/>
          <a:p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ru-RU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bg2">
                    <a:lumMod val="50000"/>
                  </a:schemeClr>
                </a:solidFill>
              </a:rPr>
              <a:t> </a:t>
            </a:r>
            <a:r>
              <a:rPr lang="ru-RU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Александровская колонна</a:t>
            </a:r>
            <a:endParaRPr lang="ru-RU" dirty="0">
              <a:solidFill>
                <a:srgbClr val="0033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Александровская колонна (Александрийский столп). Фото В.Денисова.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692696"/>
            <a:ext cx="3528392" cy="561662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179512" y="2780928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Александрийский Столп был возведен в 1834 г. в центре Дворцовой </a:t>
            </a:r>
            <a:r>
              <a:rPr lang="ru-RU" dirty="0" smtClean="0">
                <a:solidFill>
                  <a:schemeClr val="bg1"/>
                </a:solidFill>
              </a:rPr>
              <a:t>площади</a:t>
            </a:r>
            <a:r>
              <a:rPr lang="ru-RU" u="sng" baseline="30000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в </a:t>
            </a:r>
            <a:r>
              <a:rPr lang="ru-RU" dirty="0">
                <a:solidFill>
                  <a:schemeClr val="bg1"/>
                </a:solidFill>
              </a:rPr>
              <a:t>Санкт-Петербурге архитектором Огюстом Ришаром </a:t>
            </a:r>
            <a:r>
              <a:rPr lang="ru-RU" dirty="0" err="1" smtClean="0">
                <a:solidFill>
                  <a:schemeClr val="bg1"/>
                </a:solidFill>
              </a:rPr>
              <a:t>Монфераном</a:t>
            </a:r>
            <a:r>
              <a:rPr lang="ru-RU" u="sng" baseline="30000" dirty="0" smtClean="0">
                <a:solidFill>
                  <a:schemeClr val="bg1"/>
                </a:solidFill>
              </a:rPr>
              <a:t> </a:t>
            </a:r>
            <a:r>
              <a:rPr lang="ru-RU" u="sng" dirty="0">
                <a:solidFill>
                  <a:schemeClr val="bg1"/>
                </a:solidFill>
              </a:rPr>
              <a:t> </a:t>
            </a:r>
            <a:r>
              <a:rPr lang="ru-RU" dirty="0" smtClean="0">
                <a:solidFill>
                  <a:schemeClr val="bg1"/>
                </a:solidFill>
              </a:rPr>
              <a:t>по </a:t>
            </a:r>
            <a:r>
              <a:rPr lang="ru-RU" dirty="0">
                <a:solidFill>
                  <a:schemeClr val="bg1"/>
                </a:solidFill>
              </a:rPr>
              <a:t>заказу Императора Николая I в память о победе его старшего брата - Императора Александра I над Наполеоном. </a:t>
            </a:r>
          </a:p>
        </p:txBody>
      </p:sp>
    </p:spTree>
    <p:extLst>
      <p:ext uri="{BB962C8B-B14F-4D97-AF65-F5344CB8AC3E}">
        <p14:creationId xmlns:p14="http://schemas.microsoft.com/office/powerpoint/2010/main" val="219482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07590"/>
            <a:ext cx="2232248" cy="29008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0" y="5017393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Памятник «Благодарная Россия — Героям 1812 года» - один из самых известных памятников Смоленска, был воздвигнут в честь 100-летия Отечественной войны 1812 года</a:t>
            </a:r>
          </a:p>
        </p:txBody>
      </p:sp>
      <p:pic>
        <p:nvPicPr>
          <p:cNvPr id="2052" name="Picture 4" descr="http://upload.wikimedia.org/wikipedia/commons/a/a2/Kutuzov_smolensk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704" y="332656"/>
            <a:ext cx="2481064" cy="339905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7" name="Прямоугольник 6"/>
          <p:cNvSpPr/>
          <p:nvPr/>
        </p:nvSpPr>
        <p:spPr>
          <a:xfrm>
            <a:off x="4477771" y="4001731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Памятник Кутузову в Смоленске</a:t>
            </a:r>
            <a:r>
              <a:rPr lang="ru-RU" dirty="0">
                <a:solidFill>
                  <a:schemeClr val="bg1"/>
                </a:solidFill>
              </a:rPr>
              <a:t> - одна из достопримечательностей Смоленска.</a:t>
            </a:r>
          </a:p>
          <a:p>
            <a:r>
              <a:rPr lang="ru-RU" dirty="0">
                <a:solidFill>
                  <a:schemeClr val="bg1"/>
                </a:solidFill>
              </a:rPr>
              <a:t>Памятник у Соборного холма был воздвигнут по проекту известного советского скульптора </a:t>
            </a:r>
            <a:r>
              <a:rPr lang="ru-RU" dirty="0">
                <a:solidFill>
                  <a:schemeClr val="bg1"/>
                </a:solidFill>
                <a:hlinkClick r:id="rId5" action="ppaction://hlinkfile" tooltip="Мотовилов, Георгий Иванович"/>
              </a:rPr>
              <a:t>Г.И. Мотовилова</a:t>
            </a:r>
            <a:r>
              <a:rPr lang="ru-RU" dirty="0">
                <a:solidFill>
                  <a:schemeClr val="bg1"/>
                </a:solidFill>
              </a:rPr>
              <a:t> и архитектора </a:t>
            </a:r>
            <a:r>
              <a:rPr lang="ru-RU" dirty="0">
                <a:solidFill>
                  <a:schemeClr val="bg1"/>
                </a:solidFill>
                <a:hlinkClick r:id="rId6" action="ppaction://hlinkfile" tooltip="Поляков, Леонид Михайлович"/>
              </a:rPr>
              <a:t>Л. М. Полякова</a:t>
            </a:r>
            <a:endParaRPr lang="ru-RU" dirty="0">
              <a:solidFill>
                <a:schemeClr val="bg1"/>
              </a:solidFill>
              <a:effectLst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627784" y="127150"/>
            <a:ext cx="3744416" cy="2149722"/>
          </a:xfrm>
        </p:spPr>
        <p:txBody>
          <a:bodyPr>
            <a:prstTxWarp prst="textDeflate">
              <a:avLst/>
            </a:prstTxWarp>
            <a:normAutofit/>
          </a:bodyPr>
          <a:lstStyle/>
          <a:p>
            <a:r>
              <a:rPr lang="ru-RU" sz="2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Смоленск</a:t>
            </a:r>
            <a:endParaRPr lang="ru-RU" sz="2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7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7920880" cy="1080120"/>
          </a:xfrm>
        </p:spPr>
        <p:txBody>
          <a:bodyPr>
            <a:prstTxWarp prst="textWave4">
              <a:avLst/>
            </a:prstTxWarp>
            <a:normAutofit/>
          </a:bodyPr>
          <a:lstStyle/>
          <a:p>
            <a:r>
              <a:rPr lang="ru-RU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Аллея генералов участников </a:t>
            </a:r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обороны</a:t>
            </a:r>
            <a:b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                </a:t>
            </a:r>
            <a:r>
              <a:rPr lang="ru-RU" b="1" dirty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Смоленска в 1812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074" name="Picture 2" descr="http://www.museum.ru/museum/1812/Memorial/Smolensk1812/phot/pam4b.jpg">
            <a:hlinkClick r:id=""/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618" y="1045150"/>
            <a:ext cx="4301855" cy="32403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3" name="Прямоугольник 2"/>
          <p:cNvSpPr/>
          <p:nvPr/>
        </p:nvSpPr>
        <p:spPr>
          <a:xfrm>
            <a:off x="-28382" y="213633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chemeClr val="bg1"/>
                </a:solidFill>
              </a:rPr>
              <a:t>В 1987 г., в дни празднования 175-летней годовщины 1812 г., в сквере Памяти Героев были установлены бюсты генералов, защищавших Смоленск в 1812 г.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4229853"/>
            <a:ext cx="24192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Барклай-де-Толли М.Б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613666"/>
            <a:ext cx="1696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Багратион П.И.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66907" y="4756502"/>
            <a:ext cx="16001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Дохтуров Д.С.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749971" y="5252410"/>
            <a:ext cx="15872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66"/>
                </a:solidFill>
              </a:rPr>
              <a:t>Раевский Н.Н.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337265" y="5656911"/>
            <a:ext cx="19784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err="1">
                <a:solidFill>
                  <a:srgbClr val="000066"/>
                </a:solidFill>
              </a:rPr>
              <a:t>Неверовский</a:t>
            </a:r>
            <a:r>
              <a:rPr lang="ru-RU" dirty="0">
                <a:solidFill>
                  <a:srgbClr val="000066"/>
                </a:solidFill>
              </a:rPr>
              <a:t> Д.П.</a:t>
            </a:r>
          </a:p>
        </p:txBody>
      </p:sp>
    </p:spTree>
    <p:extLst>
      <p:ext uri="{BB962C8B-B14F-4D97-AF65-F5344CB8AC3E}">
        <p14:creationId xmlns:p14="http://schemas.microsoft.com/office/powerpoint/2010/main" val="228801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deshow">
  <a:themeElements>
    <a:clrScheme name="Tradeshow">
      <a:dk1>
        <a:srgbClr val="3F3F3F"/>
      </a:dk1>
      <a:lt1>
        <a:srgbClr val="FFFFFF"/>
      </a:lt1>
      <a:dk2>
        <a:srgbClr val="7DAFC3"/>
      </a:dk2>
      <a:lt2>
        <a:srgbClr val="E5E4DF"/>
      </a:lt2>
      <a:accent1>
        <a:srgbClr val="7C959A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79A4"/>
      </a:hlink>
      <a:folHlink>
        <a:srgbClr val="595959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TC101859861[[fn=Выставка]]</Template>
  <TotalTime>145</TotalTime>
  <Words>584</Words>
  <Application>Microsoft Office PowerPoint</Application>
  <PresentationFormat>Экран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Tradeshow</vt:lpstr>
      <vt:lpstr>Памятники, посвященные Отечественной войне 1812 года.</vt:lpstr>
      <vt:lpstr>        Москва </vt:lpstr>
      <vt:lpstr>Презентация PowerPoint</vt:lpstr>
      <vt:lpstr>Санкт - Петербург</vt:lpstr>
      <vt:lpstr>Презентация PowerPoint</vt:lpstr>
      <vt:lpstr> Нарвские    триумфальные   ворота</vt:lpstr>
      <vt:lpstr>  Александровская колонна</vt:lpstr>
      <vt:lpstr>Смоленск</vt:lpstr>
      <vt:lpstr>Аллея генералов участников обороны                   Смоленска в 1812 г. </vt:lpstr>
      <vt:lpstr>Памятник защитникам Смоленска  4-5 августа 1812. </vt:lpstr>
      <vt:lpstr>Сооружен в 1912 году по проекту военного инженера П.А. Воронцова - Вельяминова. Расположен на высоком холме в центре деревни Горки на главном наблюдательном пункте полководца. С вершины холма хорошо просматривается позиция русских войск в день сражения.                Обелиск из красного гранита венчает бронзовый парящий орел, держащий в когтях золоченый лавровый венок - символ победы. На лицевой грани золотом сверкает меч, направленный острием вверх, - грозное предупреждение завоевателям. Ниже - ниша с бронзовым барельефом, на котором изображен М.И. Кутузов, отдающий приказ своим сподвижникам. Над барельефом - слова из донесения полководца Александру I о результатах Бородинского сражения: «Неприятель отражен на всех пунктах». На тыльной стороне памятника текст: «Отсюда фельдмаршал Михаил Илларионович Голенищев - Кутузов руководил войсками в сражении при с. Бородине 26 августа 1812 года».</vt:lpstr>
      <vt:lpstr>Используемые источники: 1.http://www.museum.ru/1812/Memorial/Smolensk/index.html 2.http://www.museum.ru/1812/memorial/part01.html 3. http://ru.wikipedia.org 4. В.Н.Авсеенко «История города Санкт-Петербурга в мифах и картинках» Пересветь, 1993 5.http://www.memorandum.ru/1812db/?action=card&amp;table=Subject&amp;query=&amp;id=3081&amp;type=2&amp;step=&amp;sort=&amp;rndflag=true&amp;title= 6.http://www.mozhaysk.su/?tp=04_0borod/04_2monum/01_kutuz 7.http://ru.wikipedia.org/wiki/%D0%9D%D0%B0%D1%80%D0%B2%D1%81%D0%BA%D0%B8%D0%B5_%D1%82%D1%80%D0%B8%D1%83%D0%BC%D1%84%D0%B0%D0%BB%D1%8C%D0%BD%D1%8B%D0%B5_%D0%B2%D0%BE%D1%80%D0%BE%D1%82%D0%B0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Памятники, посвященные Отечественной войне 1812 года</dc:title>
  <dc:creator>павлова</dc:creator>
  <cp:lastModifiedBy>павлова</cp:lastModifiedBy>
  <cp:revision>46</cp:revision>
  <dcterms:created xsi:type="dcterms:W3CDTF">2012-02-26T11:10:08Z</dcterms:created>
  <dcterms:modified xsi:type="dcterms:W3CDTF">2012-04-09T16:27:08Z</dcterms:modified>
</cp:coreProperties>
</file>