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Урок русского языка во 2 классе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386.imageshack.us/img386/4884/woro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</p:spPr>
      </p:pic>
      <p:pic>
        <p:nvPicPr>
          <p:cNvPr id="3" name="Picture 2" descr="http://sueveriya.ru/wp-content/uploads/2010/11/voro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3778257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52" y="1000108"/>
            <a:ext cx="67151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JHklTiXb3O8/S-BpNIcTUeI/AAAAAAAABWo/T_Ep7Sp4NXo/s320/9feafb4190839c10e77a7d37b8600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786742" cy="584005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Словарная работа</a:t>
            </a:r>
            <a:endParaRPr lang="ru-RU" sz="6600" dirty="0"/>
          </a:p>
        </p:txBody>
      </p:sp>
      <p:pic>
        <p:nvPicPr>
          <p:cNvPr id="4" name="Picture 4" descr="http://static.lowyat.net/uploads/attach-6/post-18806-1292125203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60841"/>
            <a:ext cx="7858180" cy="5840058"/>
          </a:xfrm>
          <a:prstGeom prst="rect">
            <a:avLst/>
          </a:prstGeom>
          <a:noFill/>
        </p:spPr>
      </p:pic>
      <p:pic>
        <p:nvPicPr>
          <p:cNvPr id="5" name="Picture 6" descr="http://www.spbgu.ru/albums/26855/a_43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7" y="1142984"/>
            <a:ext cx="7905807" cy="5929354"/>
          </a:xfrm>
          <a:prstGeom prst="rect">
            <a:avLst/>
          </a:prstGeom>
          <a:noFill/>
        </p:spPr>
      </p:pic>
      <p:pic>
        <p:nvPicPr>
          <p:cNvPr id="6" name="Picture 8" descr="http://podrabotka.kazakh.ru/upload/blog/4c5/photo_lun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142984"/>
            <a:ext cx="8001056" cy="5857916"/>
          </a:xfrm>
          <a:prstGeom prst="rect">
            <a:avLst/>
          </a:prstGeom>
          <a:noFill/>
        </p:spPr>
      </p:pic>
      <p:pic>
        <p:nvPicPr>
          <p:cNvPr id="7" name="Picture 10" descr="http://www.stringer.ru/LoadedImages/IMG_2006-07-25-01.jpg"/>
          <p:cNvPicPr>
            <a:picLocks noChangeAspect="1" noChangeArrowheads="1"/>
          </p:cNvPicPr>
          <p:nvPr/>
        </p:nvPicPr>
        <p:blipFill>
          <a:blip r:embed="rId6"/>
          <a:srcRect t="6522"/>
          <a:stretch>
            <a:fillRect/>
          </a:stretch>
        </p:blipFill>
        <p:spPr bwMode="auto">
          <a:xfrm>
            <a:off x="642910" y="1142984"/>
            <a:ext cx="8049755" cy="5715016"/>
          </a:xfrm>
          <a:prstGeom prst="rect">
            <a:avLst/>
          </a:prstGeom>
          <a:noFill/>
        </p:spPr>
      </p:pic>
      <p:pic>
        <p:nvPicPr>
          <p:cNvPr id="8" name="Picture 12" descr="http://st.vyatka.ru/_ph/13/371807512.jpg"/>
          <p:cNvPicPr>
            <a:picLocks noChangeAspect="1" noChangeArrowheads="1"/>
          </p:cNvPicPr>
          <p:nvPr/>
        </p:nvPicPr>
        <p:blipFill>
          <a:blip r:embed="rId7"/>
          <a:srcRect b="3577"/>
          <a:stretch>
            <a:fillRect/>
          </a:stretch>
        </p:blipFill>
        <p:spPr bwMode="auto">
          <a:xfrm>
            <a:off x="571472" y="1142984"/>
            <a:ext cx="8143932" cy="588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39.radikal.ru/i084/1002/5e/2338f3fae4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3771">
            <a:off x="3078555" y="1078298"/>
            <a:ext cx="6114741" cy="6114741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2357422" y="142852"/>
            <a:ext cx="6442546" cy="1323439"/>
            <a:chOff x="3350093" y="2143116"/>
            <a:chExt cx="6442546" cy="132343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71867" y="2143116"/>
              <a:ext cx="592189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арфаграма</a:t>
              </a:r>
              <a:endParaRPr lang="ru-RU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 rot="2796936">
              <a:off x="3350093" y="2207093"/>
              <a:ext cx="1000132" cy="1000132"/>
              <a:chOff x="6572264" y="5500702"/>
              <a:chExt cx="1000132" cy="1000132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6572264" y="5786454"/>
                <a:ext cx="785818" cy="71438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 flipH="1" flipV="1">
                <a:off x="6536545" y="5536421"/>
                <a:ext cx="285752" cy="21431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7322363" y="6250801"/>
                <a:ext cx="285752" cy="21431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/>
          </p:nvGrpSpPr>
          <p:grpSpPr>
            <a:xfrm rot="13496026">
              <a:off x="8770915" y="2277306"/>
              <a:ext cx="1021724" cy="1005647"/>
              <a:chOff x="6104096" y="5851581"/>
              <a:chExt cx="1021724" cy="1005647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6125923" y="6142848"/>
                <a:ext cx="785818" cy="71438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 flipH="1" flipV="1">
                <a:off x="6068377" y="5887300"/>
                <a:ext cx="285752" cy="21431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>
                <a:off x="6875787" y="6595433"/>
                <a:ext cx="285752" cy="21431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Прямоугольник 31"/>
          <p:cNvSpPr/>
          <p:nvPr/>
        </p:nvSpPr>
        <p:spPr>
          <a:xfrm>
            <a:off x="2500298" y="1214422"/>
            <a:ext cx="60484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орфограмма</a:t>
            </a:r>
            <a:endParaRPr lang="ru-RU" sz="72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2928934"/>
            <a:ext cx="4113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ЖИ-ШИ</a:t>
            </a:r>
            <a:endParaRPr lang="ru-RU" sz="8000" b="1" i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57923E-6 C 0.01441 -0.00046 0.029 -0.00069 0.04341 -0.00162 C 0.05869 -0.00254 0.07518 -0.00879 0.09046 -0.01133 C 0.09688 -0.01411 0.10313 -0.01665 0.10973 -0.0192 C 0.11459 -0.02359 0.12049 -0.02752 0.12535 -0.03215 C 0.12952 -0.03608 0.13125 -0.03955 0.13629 -0.04187 C 0.14115 -0.04672 0.1448 -0.0495 0.1507 -0.05135 C 0.16007 -0.05875 0.16928 -0.07055 0.17952 -0.07541 C 0.18299 -0.07888 0.18716 -0.08142 0.19046 -0.08512 C 0.19914 -0.09507 0.2066 -0.1064 0.2158 -0.11566 C 0.21806 -0.12653 0.21476 -0.11473 0.22049 -0.12375 C 0.22171 -0.1256 0.22205 -0.12792 0.22292 -0.13 C 0.22448 -0.13324 0.22691 -0.13601 0.22778 -0.13971 C 0.23021 -0.1492 0.22848 -0.14295 0.23386 -0.15729 C 0.2382 -0.1684 0.23976 -0.18135 0.24341 -0.19269 C 0.24636 -0.20194 0.24914 -0.21004 0.2507 -0.21998 C 0.25018 -0.2526 0.25452 -0.2829 0.24341 -0.31135 C 0.24202 -0.32014 0.24028 -0.32778 0.23733 -0.33564 C 0.2349 -0.35022 0.2382 -0.3331 0.23386 -0.34837 C 0.23178 -0.35577 0.23039 -0.36502 0.229 -0.37242 C 0.22778 -0.37867 0.22535 -0.37983 0.22292 -0.38538 C 0.21719 -0.39879 0.22414 -0.38838 0.21684 -0.3981 C 0.21511 -0.40643 0.21112 -0.4092 0.2073 -0.41591 C 0.20157 -0.42609 0.19636 -0.4365 0.19046 -0.44621 C 0.18039 -0.46287 0.17205 -0.48161 0.16146 -0.4978 C 0.15487 -0.50775 0.14757 -0.51214 0.13976 -0.52024 C 0.12761 -0.53319 0.11077 -0.54753 0.09532 -0.55216 C 0.07657 -0.56465 0.0533 -0.56951 0.03264 -0.57159 C 0.02292 -0.57367 0.01337 -0.57599 0.00365 -0.57784 C 0.00122 -0.57899 -0.00173 -0.57876 -0.00347 -0.58107 C -0.00468 -0.58269 -0.00555 -0.58478 -0.00711 -0.58593 C -0.00937 -0.58755 -0.01197 -0.58801 -0.01441 -0.58917 C -0.01579 -0.58986 -0.01666 -0.59172 -0.01805 -0.59241 C -0.02326 -0.59542 -0.02951 -0.59912 -0.03489 -0.60051 C -0.04843 -0.60953 -0.06336 -0.61207 -0.07829 -0.61485 C -0.08958 -0.61693 -0.0993 -0.61994 -0.11076 -0.62132 C -0.16701 -0.61971 -0.22204 -0.61508 -0.27708 -0.59889 C -0.29618 -0.5931 -0.31458 -0.58454 -0.33368 -0.57946 C -0.34392 -0.57668 -0.35225 -0.56905 -0.36267 -0.56673 C -0.37013 -0.56164 -0.37847 -0.55655 -0.38663 -0.55378 C -0.39548 -0.54661 -0.41388 -0.53643 -0.42395 -0.53296 C -0.4302 -0.52787 -0.43645 -0.52533 -0.44322 -0.52186 C -0.44687 -0.517 -0.45191 -0.51399 -0.45538 -0.5089 C -0.47152 -0.48531 -0.45538 -0.50751 -0.46371 -0.49132 C -0.46475 -0.48947 -0.46631 -0.48831 -0.46736 -0.48646 C -0.47204 -0.47837 -0.47534 -0.46935 -0.47951 -0.46079 C -0.48229 -0.44182 -0.48055 -0.44968 -0.4842 -0.43673 C -0.48628 -0.41175 -0.48715 -0.38815 -0.4842 -0.36294 C -0.48246 -0.34767 -0.47777 -0.33264 -0.47465 -0.31783 C -0.47239 -0.30696 -0.46944 -0.29655 -0.46736 -0.28568 C -0.46684 -0.28267 -0.46666 -0.27943 -0.46614 -0.27619 C -0.46545 -0.2718 -0.46371 -0.26324 -0.46371 -0.26324 C -0.46336 -0.25908 -0.46319 -0.25468 -0.46267 -0.25052 C -0.46215 -0.24612 -0.46024 -0.23756 -0.46024 -0.23756 C -0.45989 -0.23271 -0.45954 -0.22808 -0.45902 -0.22322 C -0.45833 -0.2179 -0.45659 -0.20703 -0.45659 -0.20703 C -0.45625 -0.17765 -0.45607 -0.14827 -0.45538 -0.1189 C -0.4552 -0.1071 -0.45381 -0.07587 -0.44444 -0.06754 C -0.44218 -0.06268 -0.43854 -0.05783 -0.43489 -0.05459 C -0.42395 -0.04487 -0.43906 -0.06245 -0.4276 -0.04973 C -0.42621 -0.04834 -0.42534 -0.04603 -0.42395 -0.04487 C -0.42187 -0.04302 -0.41909 -0.04325 -0.41684 -0.04187 C -0.4118 -0.03863 -0.41423 -0.03863 -0.40954 -0.03377 C -0.40729 -0.03146 -0.40243 -0.02729 -0.40243 -0.02729 " pathEditMode="relative" ptsTypes="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Цель нашего урока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1328"/>
            <a:ext cx="8715436" cy="452596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Познакомиться </a:t>
            </a:r>
            <a:r>
              <a:rPr lang="ru-RU" sz="3600" b="1" dirty="0" err="1" smtClean="0"/>
              <a:t>сорфограммой</a:t>
            </a:r>
            <a:r>
              <a:rPr lang="ru-RU" sz="3600" b="1" dirty="0" smtClean="0"/>
              <a:t> в сочетаниях ЖИ-ШИ</a:t>
            </a:r>
          </a:p>
          <a:p>
            <a:r>
              <a:rPr lang="ru-RU" sz="3600" b="1" dirty="0" smtClean="0"/>
              <a:t>Поупражняться в написании слов с ЖИ-ШИ и обозначении орфограмм</a:t>
            </a:r>
          </a:p>
          <a:p>
            <a:r>
              <a:rPr lang="ru-RU" sz="3600" b="1" dirty="0" smtClean="0"/>
              <a:t>Научиться обозначать орфограмму в сочетаниях ЖИ-ШИ</a:t>
            </a:r>
            <a:endParaRPr lang="ru-RU" sz="3600" b="1" dirty="0"/>
          </a:p>
        </p:txBody>
      </p:sp>
      <p:pic>
        <p:nvPicPr>
          <p:cNvPr id="4" name="Picture 2" descr="http://s39.radikal.ru/i084/1002/5e/2338f3fae4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Чистописание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28676" name="Picture 4" descr="http://photoshop4u.ru/uploads/posts/2009-04/1239984282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5357850" cy="5417388"/>
          </a:xfrm>
          <a:prstGeom prst="rect">
            <a:avLst/>
          </a:prstGeom>
          <a:noFill/>
        </p:spPr>
      </p:pic>
      <p:pic>
        <p:nvPicPr>
          <p:cNvPr id="5" name="Picture 2" descr="http://www.piterhunt.ru/Library/sled_v_prirode/im1/5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8226191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2786058"/>
            <a:ext cx="7322838" cy="1200329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40 Урок 95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http://s39.radikal.ru/i084/1002/5e/2338f3fae4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142852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8728E-6 L 0.72448 0.566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4864307"/>
          </a:xfrm>
        </p:spPr>
        <p:txBody>
          <a:bodyPr/>
          <a:lstStyle/>
          <a:p>
            <a:r>
              <a:rPr lang="ru-RU" sz="5400" b="1" dirty="0" err="1" smtClean="0"/>
              <a:t>сторож.т</a:t>
            </a:r>
            <a:r>
              <a:rPr lang="ru-RU" sz="5400" b="1" dirty="0" smtClean="0"/>
              <a:t>,  </a:t>
            </a:r>
            <a:r>
              <a:rPr lang="ru-RU" sz="5400" b="1" dirty="0" err="1" smtClean="0"/>
              <a:t>ж.ть</a:t>
            </a:r>
            <a:r>
              <a:rPr lang="ru-RU" sz="5400" b="1" dirty="0" smtClean="0"/>
              <a:t>, </a:t>
            </a:r>
            <a:r>
              <a:rPr lang="ru-RU" sz="5400" b="1" dirty="0" err="1" smtClean="0"/>
              <a:t>пруж.на</a:t>
            </a:r>
            <a:r>
              <a:rPr lang="ru-RU" sz="5400" b="1" dirty="0" smtClean="0"/>
              <a:t>,  </a:t>
            </a:r>
            <a:r>
              <a:rPr lang="ru-RU" sz="5400" b="1" dirty="0" err="1" smtClean="0"/>
              <a:t>ж.лток</a:t>
            </a:r>
            <a:r>
              <a:rPr lang="ru-RU" sz="5400" b="1" dirty="0" smtClean="0"/>
              <a:t>.</a:t>
            </a:r>
          </a:p>
          <a:p>
            <a:pPr>
              <a:buNone/>
            </a:pPr>
            <a:endParaRPr lang="ru-RU" sz="5400" dirty="0" smtClean="0"/>
          </a:p>
          <a:p>
            <a:r>
              <a:rPr lang="ru-RU" sz="5400" b="1" dirty="0" err="1" smtClean="0"/>
              <a:t>Ш.повник</a:t>
            </a:r>
            <a:r>
              <a:rPr lang="ru-RU" sz="5400" b="1" dirty="0" smtClean="0"/>
              <a:t>,   </a:t>
            </a:r>
            <a:r>
              <a:rPr lang="ru-RU" sz="5400" b="1" dirty="0" err="1" smtClean="0"/>
              <a:t>ш.лестит</a:t>
            </a:r>
            <a:r>
              <a:rPr lang="ru-RU" sz="5400" b="1" dirty="0" smtClean="0"/>
              <a:t>,   </a:t>
            </a:r>
            <a:r>
              <a:rPr lang="ru-RU" sz="5400" b="1" dirty="0" err="1" smtClean="0"/>
              <a:t>душ.стый</a:t>
            </a:r>
            <a:r>
              <a:rPr lang="ru-RU" sz="5400" b="1" dirty="0" smtClean="0"/>
              <a:t>, камыш.  .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Найди лишнее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s39.radikal.ru/i084/1002/5e/2338f3fae4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Индивидуальное задание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tapisarevskaya.rusedu.net/gallery/1415/voron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5514"/>
            <a:ext cx="6936858" cy="4873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70C0"/>
                </a:solidFill>
              </a:rPr>
              <a:t>Стр</a:t>
            </a:r>
            <a:r>
              <a:rPr lang="ru-RU" sz="5400" b="1" dirty="0" smtClean="0">
                <a:solidFill>
                  <a:srgbClr val="0070C0"/>
                </a:solidFill>
              </a:rPr>
              <a:t> 101 правила, </a:t>
            </a:r>
            <a:r>
              <a:rPr lang="ru-RU" sz="5400" b="1" dirty="0" err="1" smtClean="0">
                <a:solidFill>
                  <a:srgbClr val="0070C0"/>
                </a:solidFill>
              </a:rPr>
              <a:t>стр</a:t>
            </a:r>
            <a:r>
              <a:rPr lang="ru-RU" sz="5400" b="1" dirty="0" smtClean="0">
                <a:solidFill>
                  <a:srgbClr val="0070C0"/>
                </a:solidFill>
              </a:rPr>
              <a:t> 102 Упражнение 167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Домашнее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задание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qlung.files.wordpress.com/2011/03/hitraja-vorona-0-01-02-833.jpg?w=300&amp;h=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033" y="3518274"/>
            <a:ext cx="4452967" cy="3339726"/>
          </a:xfrm>
          <a:prstGeom prst="rect">
            <a:avLst/>
          </a:prstGeom>
          <a:noFill/>
        </p:spPr>
      </p:pic>
      <p:pic>
        <p:nvPicPr>
          <p:cNvPr id="5" name="Picture 2" descr="http://s39.radikal.ru/i084/1002/5e/2338f3fae4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71942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200024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/>
              <a:t>Орфограмма – это опасное место в слове.</a:t>
            </a:r>
          </a:p>
          <a:p>
            <a:pPr lvl="0"/>
            <a:r>
              <a:rPr lang="ru-RU" sz="3200" b="1" dirty="0" smtClean="0"/>
              <a:t>Все орфограммы подчёркиваем двумя чертами.</a:t>
            </a:r>
          </a:p>
          <a:p>
            <a:pPr lvl="0"/>
            <a:r>
              <a:rPr lang="ru-RU" sz="3200" b="1" dirty="0" smtClean="0"/>
              <a:t>Звуки  </a:t>
            </a:r>
            <a:r>
              <a:rPr lang="ru-RU" sz="3200" b="1" i="1" dirty="0" smtClean="0"/>
              <a:t>ж</a:t>
            </a:r>
            <a:r>
              <a:rPr lang="ru-RU" sz="3200" b="1" dirty="0" smtClean="0"/>
              <a:t> –</a:t>
            </a:r>
            <a:r>
              <a:rPr lang="ru-RU" sz="3200" b="1" i="1" dirty="0" err="1" smtClean="0"/>
              <a:t>ш</a:t>
            </a:r>
            <a:r>
              <a:rPr lang="ru-RU" sz="3200" b="1" dirty="0" smtClean="0"/>
              <a:t> – всегда мягкие согласные.</a:t>
            </a:r>
          </a:p>
          <a:p>
            <a:r>
              <a:rPr lang="ru-RU" sz="3200" b="1" dirty="0" smtClean="0"/>
              <a:t>Написание буквы </a:t>
            </a:r>
            <a:r>
              <a:rPr lang="ru-RU" sz="3200" b="1" i="1" dirty="0" smtClean="0"/>
              <a:t>и</a:t>
            </a:r>
            <a:r>
              <a:rPr lang="ru-RU" sz="3200" b="1" dirty="0" smtClean="0"/>
              <a:t> после </a:t>
            </a:r>
            <a:r>
              <a:rPr lang="ru-RU" sz="3200" b="1" i="1" dirty="0" smtClean="0"/>
              <a:t>ж</a:t>
            </a:r>
            <a:r>
              <a:rPr lang="ru-RU" sz="3200" b="1" dirty="0" smtClean="0"/>
              <a:t>  и  </a:t>
            </a:r>
            <a:r>
              <a:rPr lang="ru-RU" sz="3200" b="1" i="1" dirty="0" err="1" smtClean="0"/>
              <a:t>ш</a:t>
            </a:r>
            <a:r>
              <a:rPr lang="ru-RU" sz="3200" b="1" dirty="0" smtClean="0"/>
              <a:t> – орфограмма.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Итог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sueveriya.ru/wp-content/uploads/2010/11/vor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42" cy="211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106</Words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Словарная работа</vt:lpstr>
      <vt:lpstr>Слайд 3</vt:lpstr>
      <vt:lpstr>Цель нашего урока</vt:lpstr>
      <vt:lpstr>Чистописание</vt:lpstr>
      <vt:lpstr>Найди лишнее</vt:lpstr>
      <vt:lpstr>Индивидуальное задание</vt:lpstr>
      <vt:lpstr>Домашнее задание</vt:lpstr>
      <vt:lpstr>Итог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</dc:creator>
  <cp:lastModifiedBy>Den</cp:lastModifiedBy>
  <cp:revision>10</cp:revision>
  <dcterms:created xsi:type="dcterms:W3CDTF">2012-02-01T18:01:13Z</dcterms:created>
  <dcterms:modified xsi:type="dcterms:W3CDTF">2012-02-01T19:35:43Z</dcterms:modified>
</cp:coreProperties>
</file>