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5F688B8-507E-4063-ADD7-B5C684B41F2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54" d="100"/>
          <a:sy n="54" d="100"/>
        </p:scale>
        <p:origin x="-2874" y="-3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D4A5-D746-4A54-99E0-BB9B0928E487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D5B0F-A1E7-477B-BB17-EA5F5D6C2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26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5B0F-A1E7-477B-BB17-EA5F5D6C260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842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Click="0" advTm="5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advClick="0" advTm="5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5000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Образовательный проект: «Елочка красавица»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Знакомство детей среднего дошкольного возраста с историей Новогодней елки.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282770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ru-RU" dirty="0" smtClean="0"/>
              <a:t>Этап.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8640" y="2051720"/>
            <a:ext cx="6408712" cy="684076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514350" indent="-514350" algn="ctr">
              <a:buFont typeface="+mj-lt"/>
              <a:buAutoNum type="romanUcPeriod"/>
            </a:pPr>
            <a:endParaRPr lang="ru-RU" dirty="0" smtClean="0"/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</a:rPr>
              <a:t>1)Беседа с родителями на тему «Образовательный проект»  «Елочка красавица</a:t>
            </a:r>
            <a:r>
              <a:rPr lang="ru-RU" sz="2000" i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-Обсудить цели и задачи проекта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-Вызвать интерес у родителей по созданию условий для реализации </a:t>
            </a:r>
            <a:r>
              <a:rPr lang="ru-RU" sz="2000" i="1" dirty="0" smtClean="0">
                <a:solidFill>
                  <a:schemeClr val="tx1"/>
                </a:solidFill>
              </a:rPr>
              <a:t>проекта.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-Расширять знания родителей о традиции Новогодней елки, важности знакомства с ней через беседу.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-Формировать у родителей желание принимать участие в мероприятиях, проводимых в ОУ.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2)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Подбор </a:t>
            </a:r>
            <a:r>
              <a:rPr lang="ru-RU" sz="2000" i="1" dirty="0">
                <a:solidFill>
                  <a:schemeClr val="tx1"/>
                </a:solidFill>
              </a:rPr>
              <a:t>произведений(стихов и загадок</a:t>
            </a:r>
            <a:r>
              <a:rPr lang="ru-RU" sz="2000" i="1" dirty="0" smtClean="0">
                <a:solidFill>
                  <a:schemeClr val="tx1"/>
                </a:solidFill>
              </a:rPr>
              <a:t>).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-оформление </a:t>
            </a:r>
            <a:r>
              <a:rPr lang="ru-RU" sz="2000" i="1" dirty="0">
                <a:solidFill>
                  <a:schemeClr val="tx1"/>
                </a:solidFill>
              </a:rPr>
              <a:t>книжного и экологического </a:t>
            </a:r>
            <a:r>
              <a:rPr lang="ru-RU" sz="2000" i="1" dirty="0" smtClean="0">
                <a:solidFill>
                  <a:schemeClr val="tx1"/>
                </a:solidFill>
              </a:rPr>
              <a:t>уголка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подбор </a:t>
            </a:r>
            <a:r>
              <a:rPr lang="ru-RU" sz="2000" i="1" dirty="0">
                <a:solidFill>
                  <a:schemeClr val="tx1"/>
                </a:solidFill>
              </a:rPr>
              <a:t>дидактических игр и </a:t>
            </a:r>
            <a:r>
              <a:rPr lang="ru-RU" sz="2000" i="1" dirty="0" smtClean="0">
                <a:solidFill>
                  <a:schemeClr val="tx1"/>
                </a:solidFill>
              </a:rPr>
              <a:t>упражнений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у</a:t>
            </a:r>
            <a:r>
              <a:rPr lang="ru-RU" sz="2000" i="1" dirty="0" smtClean="0">
                <a:solidFill>
                  <a:schemeClr val="tx1"/>
                </a:solidFill>
              </a:rPr>
              <a:t>крашение елки в группе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Цель: </a:t>
            </a:r>
            <a:r>
              <a:rPr lang="ru-RU" sz="2000" i="1" dirty="0">
                <a:solidFill>
                  <a:schemeClr val="tx1"/>
                </a:solidFill>
              </a:rPr>
              <a:t>с</a:t>
            </a:r>
            <a:r>
              <a:rPr lang="ru-RU" sz="2000" i="1" dirty="0" smtClean="0">
                <a:solidFill>
                  <a:schemeClr val="tx1"/>
                </a:solidFill>
              </a:rPr>
              <a:t>оздать </a:t>
            </a:r>
            <a:r>
              <a:rPr lang="ru-RU" sz="2000" i="1" dirty="0">
                <a:solidFill>
                  <a:schemeClr val="tx1"/>
                </a:solidFill>
              </a:rPr>
              <a:t>условия для реализации проекта, исходя из поставленных </a:t>
            </a:r>
            <a:r>
              <a:rPr lang="ru-RU" sz="2000" i="1" dirty="0" smtClean="0">
                <a:solidFill>
                  <a:schemeClr val="tx1"/>
                </a:solidFill>
              </a:rPr>
              <a:t>задач.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386698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0648" y="2123728"/>
            <a:ext cx="6264696" cy="6624736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chemeClr val="tx1"/>
                </a:solidFill>
              </a:rPr>
              <a:t>3)Художественная мастерская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</a:rPr>
              <a:t>«Маленькие помощники Деда Мороза»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Художественное </a:t>
            </a:r>
            <a:r>
              <a:rPr lang="ru-RU" sz="2000" dirty="0">
                <a:solidFill>
                  <a:schemeClr val="tx1"/>
                </a:solidFill>
              </a:rPr>
              <a:t>творчество</a:t>
            </a:r>
            <a:r>
              <a:rPr lang="ru-RU" sz="2000" dirty="0" smtClean="0">
                <a:solidFill>
                  <a:schemeClr val="tx1"/>
                </a:solidFill>
              </a:rPr>
              <a:t>. Коллективная работа: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«</a:t>
            </a:r>
            <a:r>
              <a:rPr lang="ru-RU" sz="2000" i="1" dirty="0">
                <a:solidFill>
                  <a:schemeClr val="tx1"/>
                </a:solidFill>
              </a:rPr>
              <a:t>Елочка красавица</a:t>
            </a:r>
            <a:r>
              <a:rPr lang="ru-RU" sz="2000" i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развивать эстетический вкус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 совершенствовать навыки работы с ножницами, </a:t>
            </a:r>
            <a:r>
              <a:rPr lang="ru-RU" sz="2000" i="1" dirty="0" err="1">
                <a:solidFill>
                  <a:schemeClr val="tx1"/>
                </a:solidFill>
              </a:rPr>
              <a:t>цв.бумагой</a:t>
            </a:r>
            <a:r>
              <a:rPr lang="ru-RU" sz="2000" i="1" dirty="0">
                <a:solidFill>
                  <a:schemeClr val="tx1"/>
                </a:solidFill>
              </a:rPr>
              <a:t>, клеем </a:t>
            </a:r>
            <a:r>
              <a:rPr lang="ru-RU" sz="2000" b="1" i="1" dirty="0">
                <a:solidFill>
                  <a:schemeClr val="tx1"/>
                </a:solidFill>
              </a:rPr>
              <a:t>(«Бантики на ёлку»)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 развивать мелкую моторику пальцев рук – пальчиковое рисование – </a:t>
            </a:r>
            <a:r>
              <a:rPr lang="ru-RU" sz="2000" b="1" i="1" dirty="0">
                <a:solidFill>
                  <a:schemeClr val="tx1"/>
                </a:solidFill>
              </a:rPr>
              <a:t>(«Огоньки на ёлке»)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 закреплять умения раскатывать пластилин между ладонями, лепить пальцами, придавать поделке нужную форму </a:t>
            </a:r>
            <a:r>
              <a:rPr lang="ru-RU" sz="2000" b="1" i="1" dirty="0">
                <a:solidFill>
                  <a:schemeClr val="tx1"/>
                </a:solidFill>
              </a:rPr>
              <a:t>(«Шарики на ёлку</a:t>
            </a:r>
            <a:r>
              <a:rPr lang="ru-RU" sz="2000" b="1" i="1" dirty="0" smtClean="0">
                <a:solidFill>
                  <a:schemeClr val="tx1"/>
                </a:solidFill>
              </a:rPr>
              <a:t>»)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</a:rPr>
              <a:t>4)Беседа с </a:t>
            </a:r>
            <a:r>
              <a:rPr lang="ru-RU" sz="2000" i="1" dirty="0" smtClean="0">
                <a:solidFill>
                  <a:schemeClr val="tx1"/>
                </a:solidFill>
              </a:rPr>
              <a:t>детьми «Дары Деда Мороза»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-рассмотреть разные виды новогодней игрушки (история новогодней игрушки, виды, материалы)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 новогоднее дерево в русских традициях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- формирование интереса к национальной культуре России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0648" y="451104"/>
            <a:ext cx="6254452" cy="1384592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ru-RU" dirty="0" smtClean="0"/>
              <a:t>Этап.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74036090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8640" y="971600"/>
            <a:ext cx="6480720" cy="7992888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5) «Вечер зимней поэзии»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Чтение и разучивание малых литературных форм о зиме (загадки, потешки, песни)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Хрестоматия для детского сада «Стихи и рассказы о </a:t>
            </a:r>
            <a:r>
              <a:rPr lang="ru-RU" dirty="0" smtClean="0">
                <a:solidFill>
                  <a:schemeClr val="tx1"/>
                </a:solidFill>
              </a:rPr>
              <a:t>природе</a:t>
            </a:r>
            <a:r>
              <a:rPr lang="ru-RU" dirty="0">
                <a:solidFill>
                  <a:schemeClr val="tx1"/>
                </a:solidFill>
              </a:rPr>
              <a:t>» М., Дрофа Плюс, 2006г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i="1" dirty="0">
                <a:solidFill>
                  <a:schemeClr val="tx1"/>
                </a:solidFill>
              </a:rPr>
              <a:t>-прививать любовь к родной природе и русскому языку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- продолжать знакомить с произведениями устного народного творчества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- развивать познавательные психические процессы (память, мышление, речь</a:t>
            </a:r>
            <a:r>
              <a:rPr lang="ru-RU" i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ctr">
              <a:buFont typeface="+mj-lt"/>
              <a:buAutoNum type="romanUcPeriod" startAt="3"/>
            </a:pPr>
            <a:r>
              <a:rPr lang="ru-RU" dirty="0" smtClean="0">
                <a:solidFill>
                  <a:schemeClr val="tx1"/>
                </a:solidFill>
              </a:rPr>
              <a:t>Этап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</a:rPr>
              <a:t>Выставка: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</a:rPr>
              <a:t>«Новогодняя игрушка своими руками»   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- привлечь родителей к проектной деятельности ДОУ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- развивать творческие способности детей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749948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6672" y="1619672"/>
            <a:ext cx="5733629" cy="691276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результате работы над проектом «Ёлочка красавица»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Произошли позитивные изменения взаимоотношений  между родителями и педагогами группы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Выросла активность родителей, желание участвовать в мероприятиях, проводимых в ОУ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Отмечается рост творческой активности детей, желание участвовать в коллективных и совместных работах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Обогатился уровень знаний и представлений об истории возникновения новогоднего дерева и национальной культуре России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Наблюдается улучшение связной речи детей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Усовершенствовалось умение детей работать с ножницами,  </a:t>
            </a:r>
            <a:r>
              <a:rPr lang="ru-RU" dirty="0" err="1">
                <a:solidFill>
                  <a:schemeClr val="tx1"/>
                </a:solidFill>
              </a:rPr>
              <a:t>цв</a:t>
            </a:r>
            <a:r>
              <a:rPr lang="ru-RU" dirty="0">
                <a:solidFill>
                  <a:schemeClr val="tx1"/>
                </a:solidFill>
              </a:rPr>
              <a:t>. бумагой, пластилином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2656" y="451104"/>
            <a:ext cx="6182444" cy="952544"/>
          </a:xfrm>
        </p:spPr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953491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01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428604" y="6286512"/>
            <a:ext cx="2476517" cy="20002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8" y="451104"/>
            <a:ext cx="6229372" cy="1620566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Беседа с родителями на тему :  проект «Елочка красавица»</a:t>
            </a:r>
            <a:endParaRPr lang="ru-RU" sz="2800" b="1" i="1" dirty="0"/>
          </a:p>
        </p:txBody>
      </p:sp>
      <p:pic>
        <p:nvPicPr>
          <p:cNvPr id="5" name="Рисунок 4" descr="елка ср. гр. 00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28604" y="3571868"/>
            <a:ext cx="2571769" cy="1928826"/>
          </a:xfrm>
          <a:prstGeom prst="rect">
            <a:avLst/>
          </a:prstGeom>
        </p:spPr>
      </p:pic>
      <p:pic>
        <p:nvPicPr>
          <p:cNvPr id="8" name="Рисунок 7" descr="елка ср. гр. 003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429002" y="4572000"/>
            <a:ext cx="3428998" cy="2571749"/>
          </a:xfrm>
          <a:prstGeom prst="rect">
            <a:avLst/>
          </a:prstGeom>
        </p:spPr>
      </p:pic>
    </p:spTree>
  </p:cSld>
  <p:clrMapOvr>
    <a:masterClrMapping/>
  </p:clrMapOvr>
  <p:transition advClick="0" advTm="5000">
    <p:split dir="in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1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8" y="3428992"/>
            <a:ext cx="2952770" cy="22145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cs typeface="Aharoni" pitchFamily="2" charset="-79"/>
              </a:rPr>
              <a:t>Художественная мастерская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i="1" dirty="0" smtClean="0"/>
              <a:t> «Маленькие помощники Деда Мороза»</a:t>
            </a:r>
            <a:br>
              <a:rPr lang="ru-RU" sz="2400" b="1" i="1" dirty="0" smtClean="0"/>
            </a:br>
            <a:r>
              <a:rPr lang="ru-RU" sz="2400" b="1" i="1" dirty="0" smtClean="0"/>
              <a:t> Коллективная работа «Елочка красавица»</a:t>
            </a:r>
            <a:endParaRPr lang="ru-RU" sz="2000" b="1" i="1" dirty="0"/>
          </a:p>
        </p:txBody>
      </p:sp>
      <p:pic>
        <p:nvPicPr>
          <p:cNvPr id="5" name="Рисунок 4" descr="елка ср. гр. 03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14727" y="6357951"/>
            <a:ext cx="3048021" cy="2286016"/>
          </a:xfrm>
          <a:prstGeom prst="rect">
            <a:avLst/>
          </a:prstGeom>
        </p:spPr>
      </p:pic>
      <p:pic>
        <p:nvPicPr>
          <p:cNvPr id="6" name="Рисунок 5" descr="елка ср. гр. 04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14290" y="6286512"/>
            <a:ext cx="3214686" cy="2411015"/>
          </a:xfrm>
          <a:prstGeom prst="rect">
            <a:avLst/>
          </a:prstGeom>
        </p:spPr>
      </p:pic>
      <p:pic>
        <p:nvPicPr>
          <p:cNvPr id="7" name="Рисунок 6" descr="елка ср. гр. 04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571876" y="3428992"/>
            <a:ext cx="2952771" cy="2214578"/>
          </a:xfrm>
          <a:prstGeom prst="rect">
            <a:avLst/>
          </a:prstGeom>
        </p:spPr>
      </p:pic>
    </p:spTree>
  </p:cSld>
  <p:clrMapOvr>
    <a:masterClrMapping/>
  </p:clrMapOvr>
  <p:transition advClick="0" advTm="5000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4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66" y="3500430"/>
            <a:ext cx="3060702" cy="22955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Беседа с детьми </a:t>
            </a:r>
            <a:br>
              <a:rPr lang="ru-RU" sz="3200" b="1" i="1" dirty="0" smtClean="0"/>
            </a:br>
            <a:r>
              <a:rPr lang="ru-RU" sz="3200" b="1" i="1" dirty="0" smtClean="0"/>
              <a:t>«Дары Деда Мороза»</a:t>
            </a:r>
            <a:endParaRPr lang="ru-RU" sz="3200" b="1" i="1" dirty="0"/>
          </a:p>
        </p:txBody>
      </p:sp>
      <p:pic>
        <p:nvPicPr>
          <p:cNvPr id="5" name="Рисунок 4" descr="елка ср. гр. 05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876" y="6393669"/>
            <a:ext cx="3071810" cy="2303858"/>
          </a:xfrm>
          <a:prstGeom prst="rect">
            <a:avLst/>
          </a:prstGeom>
        </p:spPr>
      </p:pic>
      <p:pic>
        <p:nvPicPr>
          <p:cNvPr id="6" name="Рисунок 5" descr="елка ср. гр. 05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876" y="3518271"/>
            <a:ext cx="3071834" cy="2303875"/>
          </a:xfrm>
          <a:prstGeom prst="rect">
            <a:avLst/>
          </a:prstGeom>
        </p:spPr>
      </p:pic>
      <p:pic>
        <p:nvPicPr>
          <p:cNvPr id="7" name="Рисунок 6" descr="елка ср. гр. 04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85728" y="6286512"/>
            <a:ext cx="3071810" cy="2303858"/>
          </a:xfrm>
          <a:prstGeom prst="rect">
            <a:avLst/>
          </a:prstGeom>
        </p:spPr>
      </p:pic>
    </p:spTree>
  </p:cSld>
  <p:clrMapOvr>
    <a:masterClrMapping/>
  </p:clrMapOvr>
  <p:transition advClick="0" advTm="5000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5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8" y="3286116"/>
            <a:ext cx="2952770" cy="22145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Вечер зимней поэзии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Рисунок 4" descr="елка ср. гр. 05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00438" y="6357950"/>
            <a:ext cx="3143248" cy="2357436"/>
          </a:xfrm>
          <a:prstGeom prst="rect">
            <a:avLst/>
          </a:prstGeom>
        </p:spPr>
      </p:pic>
      <p:pic>
        <p:nvPicPr>
          <p:cNvPr id="6" name="Рисунок 5" descr="елка ср. гр. 058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643314" y="3286116"/>
            <a:ext cx="2857520" cy="2143140"/>
          </a:xfrm>
          <a:prstGeom prst="rect">
            <a:avLst/>
          </a:prstGeom>
        </p:spPr>
      </p:pic>
      <p:pic>
        <p:nvPicPr>
          <p:cNvPr id="7" name="Рисунок 6" descr="елка ср. гр. 05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14290" y="6357950"/>
            <a:ext cx="3143272" cy="2357454"/>
          </a:xfrm>
          <a:prstGeom prst="rect">
            <a:avLst/>
          </a:prstGeom>
        </p:spPr>
      </p:pic>
    </p:spTree>
  </p:cSld>
  <p:clrMapOvr>
    <a:masterClrMapping/>
  </p:clrMapOvr>
  <p:transition advClick="0" advTm="5000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5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66" y="2071670"/>
            <a:ext cx="3143271" cy="23574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Выставка </a:t>
            </a:r>
            <a:r>
              <a:rPr lang="ru-RU" sz="3200" i="1" dirty="0" smtClean="0"/>
              <a:t>«Новогодняя игрушка своими руками»</a:t>
            </a:r>
            <a:endParaRPr lang="ru-RU" sz="3200" i="1" dirty="0"/>
          </a:p>
        </p:txBody>
      </p:sp>
      <p:pic>
        <p:nvPicPr>
          <p:cNvPr id="5" name="Рисунок 4" descr="елка ср. гр. 05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95689" y="6643702"/>
            <a:ext cx="2905146" cy="2178860"/>
          </a:xfrm>
          <a:prstGeom prst="rect">
            <a:avLst/>
          </a:prstGeom>
        </p:spPr>
      </p:pic>
      <p:pic>
        <p:nvPicPr>
          <p:cNvPr id="6" name="Рисунок 5" descr="елка ср. гр. 05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643314" y="3786182"/>
            <a:ext cx="3000371" cy="2250278"/>
          </a:xfrm>
          <a:prstGeom prst="rect">
            <a:avLst/>
          </a:prstGeom>
        </p:spPr>
      </p:pic>
      <p:pic>
        <p:nvPicPr>
          <p:cNvPr id="7" name="Рисунок 6" descr="елка ср. гр. 06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85728" y="4643438"/>
            <a:ext cx="3161132" cy="4214842"/>
          </a:xfrm>
          <a:prstGeom prst="rect">
            <a:avLst/>
          </a:prstGeom>
        </p:spPr>
      </p:pic>
    </p:spTree>
  </p:cSld>
  <p:clrMapOvr>
    <a:masterClrMapping/>
  </p:clrMapOvr>
  <p:transition advClick="0" advTm="5000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лка ср. гр. 06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857232" y="2071670"/>
            <a:ext cx="5429287" cy="67976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вот и наша елочка красавица!!!</a:t>
            </a:r>
            <a:endParaRPr lang="ru-RU" dirty="0"/>
          </a:p>
        </p:txBody>
      </p:sp>
    </p:spTree>
  </p:cSld>
  <p:clrMapOvr>
    <a:masterClrMapping/>
  </p:clrMapOvr>
  <p:transition advClick="0" advTm="5000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Познакомить детей с историей Новогодней елки.</a:t>
            </a:r>
          </a:p>
          <a:p>
            <a:pPr lvl="0"/>
            <a:r>
              <a:rPr lang="ru-RU" sz="2800" dirty="0"/>
              <a:t>Развивать творческую личность ребенка.</a:t>
            </a:r>
          </a:p>
          <a:p>
            <a:pPr lvl="0"/>
            <a:r>
              <a:rPr lang="ru-RU" sz="2800" dirty="0"/>
              <a:t>Составить общую картину праздника - Новый год.</a:t>
            </a:r>
          </a:p>
          <a:p>
            <a:pPr lvl="0"/>
            <a:r>
              <a:rPr lang="ru-RU" sz="2800" dirty="0"/>
              <a:t>Углубление знаний о национальных традициях России.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8430663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Создать условия для реализации проекта.</a:t>
            </a:r>
          </a:p>
          <a:p>
            <a:pPr lvl="0"/>
            <a:r>
              <a:rPr lang="ru-RU" dirty="0"/>
              <a:t>Познакомить детей с историей возникновения Новогодней елки.</a:t>
            </a:r>
          </a:p>
          <a:p>
            <a:pPr lvl="0"/>
            <a:r>
              <a:rPr lang="ru-RU" dirty="0"/>
              <a:t>Углубление знаний о национальных традициях России.</a:t>
            </a:r>
          </a:p>
          <a:p>
            <a:pPr lvl="0"/>
            <a:r>
              <a:rPr lang="ru-RU" dirty="0"/>
              <a:t>Приобщать родителей к участию в мероприятиях, проводимых ОУ.</a:t>
            </a:r>
          </a:p>
          <a:p>
            <a:pPr lvl="0"/>
            <a:r>
              <a:rPr lang="ru-RU" dirty="0"/>
              <a:t>Содействовать формированию благоприятного климата в группе.</a:t>
            </a:r>
          </a:p>
          <a:p>
            <a:pPr lvl="0"/>
            <a:r>
              <a:rPr lang="ru-RU" dirty="0"/>
              <a:t>Украсить совместно с родителями елку в группе.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9314382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sz="2800" i="1" dirty="0" smtClean="0"/>
              <a:t>воспитатели средней группы:</a:t>
            </a:r>
          </a:p>
          <a:p>
            <a:pPr marL="0" indent="0" algn="ctr">
              <a:buNone/>
            </a:pPr>
            <a:endParaRPr lang="ru-RU" sz="2800" i="1" dirty="0"/>
          </a:p>
          <a:p>
            <a:pPr marL="0" indent="0" algn="ctr">
              <a:buNone/>
            </a:pPr>
            <a:r>
              <a:rPr lang="ru-RU" sz="2800" i="1" dirty="0" smtClean="0"/>
              <a:t>Нарышкина А.В </a:t>
            </a:r>
          </a:p>
          <a:p>
            <a:pPr marL="0" indent="0" algn="ctr">
              <a:buNone/>
            </a:pPr>
            <a:endParaRPr lang="ru-RU" sz="2800" i="1" dirty="0"/>
          </a:p>
          <a:p>
            <a:pPr marL="0" indent="0" algn="ctr">
              <a:buNone/>
            </a:pPr>
            <a:r>
              <a:rPr lang="ru-RU" sz="2800" i="1" dirty="0" smtClean="0"/>
              <a:t>Медведева К.А.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Разработчики проекта: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3873556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Воспитатель – Нарышкина А.В.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Воспитатель – Медведева К.А.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Дети средней группы.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Родители.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 проекта: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171898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Изготовление украшений на елку совместно с родителями.</a:t>
            </a:r>
          </a:p>
          <a:p>
            <a:pPr lvl="0"/>
            <a:r>
              <a:rPr lang="ru-RU" sz="2800" dirty="0"/>
              <a:t>Коллективная работа «Елочка красавица».</a:t>
            </a:r>
          </a:p>
          <a:p>
            <a:pPr lvl="0"/>
            <a:r>
              <a:rPr lang="ru-RU" sz="2800" dirty="0"/>
              <a:t>Разучивание стихов и загадок про елку.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проекта: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9674831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3200" dirty="0"/>
              <a:t>16.12.2013г. по 26.12.2013г.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реализации: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8181938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en-US" dirty="0"/>
              <a:t>I </a:t>
            </a:r>
            <a:r>
              <a:rPr lang="ru-RU" dirty="0" smtClean="0"/>
              <a:t>этап – </a:t>
            </a:r>
          </a:p>
          <a:p>
            <a:r>
              <a:rPr lang="ru-RU" dirty="0"/>
              <a:t>П</a:t>
            </a:r>
            <a:r>
              <a:rPr lang="ru-RU" dirty="0" smtClean="0"/>
              <a:t>одготовительный(16.12.13г</a:t>
            </a:r>
            <a:r>
              <a:rPr lang="ru-RU" dirty="0"/>
              <a:t>. по 19.12.13г.)</a:t>
            </a:r>
          </a:p>
          <a:p>
            <a:r>
              <a:rPr lang="ru-RU" dirty="0"/>
              <a:t>                              </a:t>
            </a:r>
            <a:r>
              <a:rPr lang="en-US" dirty="0"/>
              <a:t>II </a:t>
            </a:r>
            <a:r>
              <a:rPr lang="ru-RU" dirty="0" smtClean="0"/>
              <a:t>этап-Основной(20.12.13г</a:t>
            </a:r>
            <a:r>
              <a:rPr lang="ru-RU" dirty="0"/>
              <a:t>. по 24.12.13г.)</a:t>
            </a:r>
          </a:p>
          <a:p>
            <a:r>
              <a:rPr lang="ru-RU" dirty="0"/>
              <a:t>                              </a:t>
            </a:r>
            <a:r>
              <a:rPr lang="en-US" dirty="0"/>
              <a:t>III </a:t>
            </a:r>
            <a:r>
              <a:rPr lang="ru-RU" dirty="0"/>
              <a:t>этап- </a:t>
            </a:r>
            <a:r>
              <a:rPr lang="ru-RU" dirty="0" smtClean="0"/>
              <a:t>Итоговый(25.12.13г</a:t>
            </a:r>
            <a:r>
              <a:rPr lang="ru-RU" dirty="0"/>
              <a:t>. по 26.12.13г.)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5948685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0"/>
                            </p:stCondLst>
                            <p:childTnLst>
                              <p:par>
                                <p:cTn id="2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600"/>
                            </p:stCondLst>
                            <p:childTnLst>
                              <p:par>
                                <p:cTn id="3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Позитивные изменения взаимоотношений между родителями и ОУ</a:t>
            </a:r>
          </a:p>
          <a:p>
            <a:pPr lvl="0"/>
            <a:r>
              <a:rPr lang="ru-RU" dirty="0"/>
              <a:t>Развитие творческой активности детей</a:t>
            </a:r>
          </a:p>
          <a:p>
            <a:pPr lvl="0"/>
            <a:r>
              <a:rPr lang="ru-RU" dirty="0"/>
              <a:t>Обогащение знаний и представлений детей об истории возникновения Новогодней елки, национальных традициях России.</a:t>
            </a:r>
          </a:p>
          <a:p>
            <a:pPr lvl="0"/>
            <a:r>
              <a:rPr lang="ru-RU" dirty="0"/>
              <a:t>Развитие у детей интереса к изготовлению и украшению елки.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Прогнозируемый результат: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3242112"/>
      </p:ext>
    </p:extLst>
  </p:cSld>
  <p:clrMapOvr>
    <a:masterClrMapping/>
  </p:clrMapOvr>
  <p:transition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531</Words>
  <Application>Microsoft Office PowerPoint</Application>
  <PresentationFormat>Экран (4:3)</PresentationFormat>
  <Paragraphs>101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Образовательный проект: «Елочка красавица»</vt:lpstr>
      <vt:lpstr>Цели:</vt:lpstr>
      <vt:lpstr>Задачи:</vt:lpstr>
      <vt:lpstr>Разработчики проекта:</vt:lpstr>
      <vt:lpstr>Участники  проекта:</vt:lpstr>
      <vt:lpstr>Продукт проекта:</vt:lpstr>
      <vt:lpstr>Срок реализации:</vt:lpstr>
      <vt:lpstr>Этапы проекта:</vt:lpstr>
      <vt:lpstr>Прогнозируемый результат:</vt:lpstr>
      <vt:lpstr>Этап.</vt:lpstr>
      <vt:lpstr>Этап. </vt:lpstr>
      <vt:lpstr>Слайд 12</vt:lpstr>
      <vt:lpstr>Анализ</vt:lpstr>
      <vt:lpstr>Беседа с родителями на тему :  проект «Елочка красавица»</vt:lpstr>
      <vt:lpstr>Художественная мастерская  «Маленькие помощники Деда Мороза»  Коллективная работа «Елочка красавица»</vt:lpstr>
      <vt:lpstr>Беседа с детьми  «Дары Деда Мороза»</vt:lpstr>
      <vt:lpstr>Вечер зимней поэзии </vt:lpstr>
      <vt:lpstr>Выставка «Новогодняя игрушка своими руками»</vt:lpstr>
      <vt:lpstr>А вот и наша елочка красавица!!!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проект: «Елочка красавица»</dc:title>
  <dc:creator>Anna</dc:creator>
  <cp:lastModifiedBy>user</cp:lastModifiedBy>
  <cp:revision>39</cp:revision>
  <dcterms:created xsi:type="dcterms:W3CDTF">2013-11-24T14:11:15Z</dcterms:created>
  <dcterms:modified xsi:type="dcterms:W3CDTF">2013-12-30T10:35:03Z</dcterms:modified>
</cp:coreProperties>
</file>