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3" r:id="rId7"/>
    <p:sldId id="264" r:id="rId8"/>
    <p:sldId id="265" r:id="rId9"/>
    <p:sldId id="268" r:id="rId10"/>
    <p:sldId id="267" r:id="rId11"/>
    <p:sldId id="266" r:id="rId12"/>
    <p:sldId id="269" r:id="rId13"/>
    <p:sldId id="259" r:id="rId14"/>
    <p:sldId id="260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spc="600" dirty="0" smtClean="0">
                <a:solidFill>
                  <a:schemeClr val="bg1"/>
                </a:solidFill>
              </a:rPr>
              <a:t>Урок окружающего мира </a:t>
            </a:r>
            <a:br>
              <a:rPr lang="ru-RU" b="1" spc="600" dirty="0" smtClean="0">
                <a:solidFill>
                  <a:schemeClr val="bg1"/>
                </a:solidFill>
              </a:rPr>
            </a:br>
            <a:r>
              <a:rPr lang="ru-RU" b="1" spc="600" dirty="0" smtClean="0">
                <a:solidFill>
                  <a:schemeClr val="bg1"/>
                </a:solidFill>
              </a:rPr>
              <a:t>во 2-м классе</a:t>
            </a:r>
            <a:endParaRPr lang="ru-RU" b="1" spc="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957878"/>
            <a:ext cx="6400800" cy="900122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Учитель начальных классов МОУ «Гимназия №3»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г. Ивантеевки Московской области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Толоконникова Дарья Юрьевна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ПОЧЕМУ ЛЁД НЕ ТОНЕТ?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Все вещества в природе при нагревании расширяются, а при охлаждении сжимаются. Вода следует этому правилу, но лишь до известного предела. Она сжимается, охлаждаясь до +4°С. При такой температуре вода обладает наибольшей плотностью и весом. Охлаждаясь дальше и превращаясь в лед при 0°С, она вдруг проявляет “строптивость” и снова ... расширяется. При этом вода и лед увеличиваются в объеме, а их плотность и вес уменьшаются. Лед становится легче воды, из которой образовался. Вот почему лед не тает в воде, а плавает на ее поверхности.</a:t>
            </a:r>
            <a:endParaRPr lang="ru-RU" dirty="0"/>
          </a:p>
        </p:txBody>
      </p:sp>
      <p:pic>
        <p:nvPicPr>
          <p:cNvPr id="24578" name="Picture 2" descr="D:\мамина папка\единая коллекция цифровых технологий\шаблоны для презентаций\узоры\o8o1-j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74"/>
            <a:ext cx="2928958" cy="2155713"/>
          </a:xfrm>
          <a:prstGeom prst="rect">
            <a:avLst/>
          </a:prstGeom>
          <a:noFill/>
        </p:spPr>
      </p:pic>
      <p:pic>
        <p:nvPicPr>
          <p:cNvPr id="24579" name="Picture 3" descr="D:\мамина папка\единая коллекция цифровых технологий\шаблоны для презентаций\узоры\l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14818"/>
            <a:ext cx="336391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</a:rPr>
              <a:t>АЙСБЕРГ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(«АЙС» - ЛЁД, «БЕРГ» – ГОРА)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Айсберги образуются в результате обламывания концов огромных ледников, спускающихся с суши в воду. Момент образования айсберга ­ грандиозное и страшное зрелище. </a:t>
            </a: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Откол </a:t>
            </a:r>
            <a:r>
              <a:rPr lang="ru-RU" dirty="0" smtClean="0"/>
              <a:t>сопровождается грохо­том, напоминающим пушечную канонаду, а гладкая морская поверхность в это время приходит в сильное волнение.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D:\мамина папка\единая коллекция цифровых технологий\шаблоны для презентаций\Сказочные персонажи\зимние картинки\newfoundland_F76T99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4038600" cy="2692400"/>
          </a:xfrm>
          <a:prstGeom prst="rect">
            <a:avLst/>
          </a:prstGeom>
          <a:noFill/>
        </p:spPr>
      </p:pic>
      <p:pic>
        <p:nvPicPr>
          <p:cNvPr id="25603" name="Picture 3" descr="D:\мамина папка\единая коллекция цифровых технологий\шаблоны для презентаций\Сказочные персонажи\зимние картинки\icebe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579128"/>
            <a:ext cx="3643338" cy="2278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АЙСБЕРГИ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D:\мамина папка\единая коллекция цифровых технологий\шаблоны для презентаций\Сказочные персонажи\зимние картинки\iceberg_iluliss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4713287" cy="3227387"/>
          </a:xfrm>
          <a:prstGeom prst="rect">
            <a:avLst/>
          </a:prstGeom>
          <a:noFill/>
        </p:spPr>
      </p:pic>
      <p:pic>
        <p:nvPicPr>
          <p:cNvPr id="26627" name="Picture 3" descr="D:\мамина папка\единая коллекция цифровых технологий\шаблоны для презентаций\Сказочные персонажи\зимние картинки\283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4"/>
            <a:ext cx="4476755" cy="3357566"/>
          </a:xfrm>
          <a:prstGeom prst="rect">
            <a:avLst/>
          </a:prstGeom>
          <a:noFill/>
        </p:spPr>
      </p:pic>
      <p:pic>
        <p:nvPicPr>
          <p:cNvPr id="26628" name="Picture 4" descr="D:\мамина папка\единая коллекция цифровых технологий\шаблоны для презентаций\Сказочные персонажи\зимние картинки\798ab6d924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14290"/>
            <a:ext cx="2279815" cy="3080831"/>
          </a:xfrm>
          <a:prstGeom prst="rect">
            <a:avLst/>
          </a:prstGeom>
          <a:noFill/>
        </p:spPr>
      </p:pic>
      <p:pic>
        <p:nvPicPr>
          <p:cNvPr id="26629" name="Picture 5" descr="D:\мамина папка\единая коллекция цифровых технологий\шаблоны для презентаций\Сказочные персонажи\зимние картинки\02_icebe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643446"/>
            <a:ext cx="3004872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34290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 Н Е Г    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5105400" y="228600"/>
            <a:ext cx="34290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Л Ё Д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929058" y="1371600"/>
            <a:ext cx="1252542" cy="64633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FF0000"/>
                </a:solidFill>
              </a:rPr>
              <a:t>цвет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657600" y="2667000"/>
            <a:ext cx="2286000" cy="46166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прозрачность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810000" y="3962400"/>
            <a:ext cx="2133600" cy="95410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По  ощущению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733800" y="5410200"/>
            <a:ext cx="2362200" cy="83099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Состояние в тепле</a:t>
            </a:r>
          </a:p>
        </p:txBody>
      </p:sp>
      <p:pic>
        <p:nvPicPr>
          <p:cNvPr id="16397" name="Picture 13" descr="сканирование0001"/>
          <p:cNvPicPr>
            <a:picLocks noChangeAspect="1" noChangeArrowheads="1"/>
          </p:cNvPicPr>
          <p:nvPr/>
        </p:nvPicPr>
        <p:blipFill>
          <a:blip r:embed="rId3"/>
          <a:srcRect l="10001" t="26427" r="47501" b="54355"/>
          <a:stretch>
            <a:fillRect/>
          </a:stretch>
        </p:blipFill>
        <p:spPr bwMode="auto">
          <a:xfrm>
            <a:off x="609600" y="1066800"/>
            <a:ext cx="2514600" cy="990600"/>
          </a:xfrm>
          <a:prstGeom prst="rect">
            <a:avLst/>
          </a:prstGeom>
          <a:noFill/>
        </p:spPr>
      </p:pic>
      <p:pic>
        <p:nvPicPr>
          <p:cNvPr id="16398" name="Picture 14" descr="сканирование0001"/>
          <p:cNvPicPr>
            <a:picLocks noChangeAspect="1" noChangeArrowheads="1"/>
          </p:cNvPicPr>
          <p:nvPr/>
        </p:nvPicPr>
        <p:blipFill>
          <a:blip r:embed="rId3"/>
          <a:srcRect l="11226" t="48936" r="48363" b="32497"/>
          <a:stretch>
            <a:fillRect/>
          </a:stretch>
        </p:blipFill>
        <p:spPr bwMode="auto">
          <a:xfrm>
            <a:off x="609600" y="2362200"/>
            <a:ext cx="2514600" cy="1143000"/>
          </a:xfrm>
          <a:prstGeom prst="rect">
            <a:avLst/>
          </a:prstGeom>
          <a:noFill/>
        </p:spPr>
      </p:pic>
      <p:pic>
        <p:nvPicPr>
          <p:cNvPr id="16399" name="Picture 15" descr="сканирование0001"/>
          <p:cNvPicPr>
            <a:picLocks noChangeAspect="1" noChangeArrowheads="1"/>
          </p:cNvPicPr>
          <p:nvPr/>
        </p:nvPicPr>
        <p:blipFill>
          <a:blip r:embed="rId3"/>
          <a:srcRect l="48178" t="26427" r="23930" b="54355"/>
          <a:stretch>
            <a:fillRect/>
          </a:stretch>
        </p:blipFill>
        <p:spPr bwMode="auto">
          <a:xfrm>
            <a:off x="6248400" y="1066800"/>
            <a:ext cx="2438400" cy="914400"/>
          </a:xfrm>
          <a:prstGeom prst="rect">
            <a:avLst/>
          </a:prstGeom>
          <a:noFill/>
        </p:spPr>
      </p:pic>
      <p:pic>
        <p:nvPicPr>
          <p:cNvPr id="16400" name="Picture 16" descr="сканирование0001"/>
          <p:cNvPicPr>
            <a:picLocks noChangeAspect="1" noChangeArrowheads="1"/>
          </p:cNvPicPr>
          <p:nvPr/>
        </p:nvPicPr>
        <p:blipFill>
          <a:blip r:embed="rId3"/>
          <a:srcRect l="10379" t="71289" r="60216" b="9836"/>
          <a:stretch>
            <a:fillRect/>
          </a:stretch>
        </p:blipFill>
        <p:spPr bwMode="auto">
          <a:xfrm>
            <a:off x="685800" y="3810000"/>
            <a:ext cx="2501900" cy="990600"/>
          </a:xfrm>
          <a:prstGeom prst="rect">
            <a:avLst/>
          </a:prstGeom>
          <a:noFill/>
        </p:spPr>
      </p:pic>
      <p:pic>
        <p:nvPicPr>
          <p:cNvPr id="16401" name="Picture 17" descr="сканирование0001"/>
          <p:cNvPicPr>
            <a:picLocks noChangeAspect="1" noChangeArrowheads="1"/>
          </p:cNvPicPr>
          <p:nvPr/>
        </p:nvPicPr>
        <p:blipFill>
          <a:blip r:embed="rId3"/>
          <a:srcRect l="50769" t="48936" r="12079" b="31915"/>
          <a:stretch>
            <a:fillRect/>
          </a:stretch>
        </p:blipFill>
        <p:spPr bwMode="auto">
          <a:xfrm>
            <a:off x="6324600" y="2286000"/>
            <a:ext cx="2438400" cy="1143000"/>
          </a:xfrm>
          <a:prstGeom prst="rect">
            <a:avLst/>
          </a:prstGeom>
          <a:noFill/>
        </p:spPr>
      </p:pic>
      <p:pic>
        <p:nvPicPr>
          <p:cNvPr id="16403" name="Picture 19" descr="сканирование0001"/>
          <p:cNvPicPr>
            <a:picLocks noChangeAspect="1" noChangeArrowheads="1"/>
          </p:cNvPicPr>
          <p:nvPr/>
        </p:nvPicPr>
        <p:blipFill>
          <a:blip r:embed="rId3"/>
          <a:srcRect l="44974" t="71524" r="25621" b="9836"/>
          <a:stretch>
            <a:fillRect/>
          </a:stretch>
        </p:blipFill>
        <p:spPr bwMode="auto">
          <a:xfrm>
            <a:off x="6400800" y="3733800"/>
            <a:ext cx="2362200" cy="1066800"/>
          </a:xfrm>
          <a:prstGeom prst="rect">
            <a:avLst/>
          </a:prstGeom>
          <a:noFill/>
        </p:spPr>
      </p:pic>
      <p:pic>
        <p:nvPicPr>
          <p:cNvPr id="16404" name="Picture 20" descr="сканирование0001"/>
          <p:cNvPicPr>
            <a:picLocks noChangeAspect="1" noChangeArrowheads="1"/>
          </p:cNvPicPr>
          <p:nvPr/>
        </p:nvPicPr>
        <p:blipFill>
          <a:blip r:embed="rId3"/>
          <a:srcRect l="12549" t="1201" r="53120" b="79575"/>
          <a:stretch>
            <a:fillRect/>
          </a:stretch>
        </p:blipFill>
        <p:spPr bwMode="auto">
          <a:xfrm>
            <a:off x="762000" y="5181600"/>
            <a:ext cx="2438400" cy="990600"/>
          </a:xfrm>
          <a:prstGeom prst="rect">
            <a:avLst/>
          </a:prstGeom>
          <a:noFill/>
        </p:spPr>
      </p:pic>
      <p:pic>
        <p:nvPicPr>
          <p:cNvPr id="16405" name="Picture 21" descr="сканирование0001"/>
          <p:cNvPicPr>
            <a:picLocks noChangeAspect="1" noChangeArrowheads="1"/>
          </p:cNvPicPr>
          <p:nvPr/>
        </p:nvPicPr>
        <p:blipFill>
          <a:blip r:embed="rId3"/>
          <a:srcRect l="53120" t="1201" r="12549" b="79575"/>
          <a:stretch>
            <a:fillRect/>
          </a:stretch>
        </p:blipFill>
        <p:spPr bwMode="auto">
          <a:xfrm>
            <a:off x="6400800" y="5181600"/>
            <a:ext cx="2362200" cy="990600"/>
          </a:xfrm>
          <a:prstGeom prst="rect">
            <a:avLst/>
          </a:prstGeom>
          <a:noFill/>
        </p:spPr>
      </p:pic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2063750" y="173513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БЕЛЫЙ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6184900" y="164465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БЕСЦВЕТНЫЙ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784225" y="31877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НЕПРОЗРАЧНЫЙ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6245225" y="3095625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ПРОЗРАЧНЫЙ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1828800" y="447675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РЫХЛЫЙ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6334125" y="446405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ХРУПКИЙ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  <p:bldP spid="16406" grpId="0"/>
      <p:bldP spid="16407" grpId="0"/>
      <p:bldP spid="16408" grpId="0"/>
      <p:bldP spid="16409" grpId="0"/>
      <p:bldP spid="16410" grpId="0"/>
      <p:bldP spid="164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8686800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ОТКУДА БЕРУТСЯ 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СНЕГ     И     ЛЁД   ?</a:t>
            </a:r>
          </a:p>
        </p:txBody>
      </p:sp>
      <p:pic>
        <p:nvPicPr>
          <p:cNvPr id="18437" name="Picture 5" descr="2"/>
          <p:cNvPicPr>
            <a:picLocks noChangeAspect="1" noChangeArrowheads="1"/>
          </p:cNvPicPr>
          <p:nvPr/>
        </p:nvPicPr>
        <p:blipFill>
          <a:blip r:embed="rId3"/>
          <a:srcRect t="4094" b="4041"/>
          <a:stretch>
            <a:fillRect/>
          </a:stretch>
        </p:blipFill>
        <p:spPr bwMode="auto">
          <a:xfrm>
            <a:off x="5257800" y="3048000"/>
            <a:ext cx="3365500" cy="3505200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357290" y="1857364"/>
            <a:ext cx="6248400" cy="1081088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Снег и лёд образуются из воды. </a:t>
            </a:r>
          </a:p>
          <a:p>
            <a:pPr algn="ctr">
              <a:spcBef>
                <a:spcPct val="50000"/>
              </a:spcBef>
            </a:pPr>
            <a:r>
              <a:rPr lang="ru-RU" sz="2400" b="1"/>
              <a:t>Снег и лёд – это замёрзшая вода.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81000" y="3124200"/>
            <a:ext cx="3429000" cy="3429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440" name="Picture 8" descr="СНЕГИЗ~1"/>
          <p:cNvPicPr>
            <a:picLocks noChangeAspect="1" noChangeArrowheads="1"/>
          </p:cNvPicPr>
          <p:nvPr/>
        </p:nvPicPr>
        <p:blipFill>
          <a:blip r:embed="rId4"/>
          <a:srcRect b="38359"/>
          <a:stretch>
            <a:fillRect/>
          </a:stretch>
        </p:blipFill>
        <p:spPr bwMode="auto">
          <a:xfrm>
            <a:off x="0" y="3048000"/>
            <a:ext cx="3733800" cy="2667000"/>
          </a:xfrm>
          <a:prstGeom prst="rect">
            <a:avLst/>
          </a:prstGeom>
          <a:noFill/>
        </p:spPr>
      </p:pic>
      <p:pic>
        <p:nvPicPr>
          <p:cNvPr id="18442" name="Picture 10" descr="СНЕГИЗ~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8" y="3276600"/>
            <a:ext cx="3078162" cy="307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ПРОВЕРЬ СЕБЯ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857364"/>
            <a:ext cx="470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- Почему лед плавает?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928802"/>
            <a:ext cx="2793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Он легче воды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714620"/>
            <a:ext cx="6289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 Какие свойства льда вы узнали?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429000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Лёд легче воды, он не тонет, при охлаждении - расширяется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500570"/>
            <a:ext cx="4318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- Что такое айсберг?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5357826"/>
            <a:ext cx="4733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Крупные обломки ледников.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ОТВЕТИЛИ ЛИ МЫ НА ПОСТАВЛЕННЫЕ ВОПРОСЫ?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Выяснить свойства снега и льда: чем похожи и в чем различие. Почему лёд плавает в воде? Что такое снег?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Узнать: откуда берутся снег и лёд. Почему зимой идет снег, а не дождь, почему иногда зимой бывает не снег, а дождь.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Рассмотреть снежинки и выяснить: все ли снежинки одинаковые.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УРОК!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Отгадай загадки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043362" cy="1685923"/>
          </a:xfrm>
        </p:spPr>
        <p:txBody>
          <a:bodyPr>
            <a:normAutofit fontScale="70000" lnSpcReduction="20000"/>
          </a:bodyPr>
          <a:lstStyle/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всё время занят делом, </a:t>
            </a:r>
          </a:p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не может зря идти. </a:t>
            </a:r>
          </a:p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идёт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красит белым </a:t>
            </a:r>
          </a:p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Всё, что видит на пути.</a:t>
            </a:r>
          </a:p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5072074"/>
            <a:ext cx="39290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слетает стаей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сверкает на лету.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звездой прохладной тает 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ладони и во рту.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мамина папка\единая коллекция цифровых технологий\шаблоны для презентаций\Анимированные картинки\sn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214686"/>
            <a:ext cx="1968502" cy="1682512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143504" y="1714488"/>
            <a:ext cx="3429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за звёздочки сквозные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пальто и на платке,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сквозные, вырезные,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возьмёшь - вода в руке?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57818" y="5000636"/>
            <a:ext cx="32861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Покружилась звёздочка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воздухе немножко,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Села и растаяла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моей ладошке.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1" name="Picture 5" descr="D:\мамина папка\единая коллекция цифровых технологий\шаблоны для презентаций\Фоны\5326555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214686"/>
            <a:ext cx="2558187" cy="1701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97" grpId="0"/>
      <p:bldP spid="4099" grpId="0"/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Тема урока: </a:t>
            </a:r>
            <a:r>
              <a:rPr lang="ru-RU" sz="7200" b="1" dirty="0" smtClean="0">
                <a:solidFill>
                  <a:srgbClr val="0070C0"/>
                </a:solidFill>
              </a:rPr>
              <a:t/>
            </a:r>
            <a:br>
              <a:rPr lang="ru-RU" sz="7200" b="1" dirty="0" smtClean="0">
                <a:solidFill>
                  <a:srgbClr val="0070C0"/>
                </a:solidFill>
              </a:rPr>
            </a:br>
            <a:r>
              <a:rPr lang="ru-RU" sz="7200" b="1" dirty="0" smtClean="0">
                <a:solidFill>
                  <a:srgbClr val="0070C0"/>
                </a:solidFill>
              </a:rPr>
              <a:t>«Что </a:t>
            </a:r>
            <a:r>
              <a:rPr lang="ru-RU" sz="7200" b="1" dirty="0" smtClean="0">
                <a:solidFill>
                  <a:srgbClr val="0070C0"/>
                </a:solidFill>
              </a:rPr>
              <a:t>такое снег? </a:t>
            </a:r>
            <a:r>
              <a:rPr lang="ru-RU" sz="7200" b="1" dirty="0" smtClean="0">
                <a:solidFill>
                  <a:srgbClr val="0070C0"/>
                </a:solidFill>
              </a:rPr>
              <a:t/>
            </a:r>
            <a:br>
              <a:rPr lang="ru-RU" sz="7200" b="1" dirty="0" smtClean="0">
                <a:solidFill>
                  <a:srgbClr val="0070C0"/>
                </a:solidFill>
              </a:rPr>
            </a:br>
            <a:r>
              <a:rPr lang="ru-RU" sz="7200" b="1" dirty="0" smtClean="0">
                <a:solidFill>
                  <a:srgbClr val="0070C0"/>
                </a:solidFill>
              </a:rPr>
              <a:t>Почему </a:t>
            </a:r>
            <a:r>
              <a:rPr lang="ru-RU" sz="7200" b="1" dirty="0" smtClean="0">
                <a:solidFill>
                  <a:srgbClr val="0070C0"/>
                </a:solidFill>
              </a:rPr>
              <a:t>лёд плавает</a:t>
            </a:r>
            <a:r>
              <a:rPr lang="ru-RU" sz="7200" b="1" dirty="0" smtClean="0">
                <a:solidFill>
                  <a:srgbClr val="0070C0"/>
                </a:solidFill>
              </a:rPr>
              <a:t>?»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71472" y="1285860"/>
            <a:ext cx="7772400" cy="4286280"/>
          </a:xfrm>
        </p:spPr>
        <p:txBody>
          <a:bodyPr>
            <a:normAutofit fontScale="92500" lnSpcReduction="10000"/>
          </a:bodyPr>
          <a:lstStyle/>
          <a:p>
            <a:r>
              <a:rPr lang="ru-RU" sz="7800" b="1" dirty="0" smtClean="0">
                <a:solidFill>
                  <a:srgbClr val="FF0000"/>
                </a:solidFill>
              </a:rPr>
              <a:t>Цель урока: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Выяснить свойства снега и льда: чем похожи и в чем различие. Почему лёд плавает в воде? Что такое снег?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Узнать: откуда берутся снег и лёд. Почему зимой идет снег, а не дождь, почему иногда зимой бывает не снег, а дождь.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Рассмотреть снежинки и выяснить: все ли снежинки одинаковые.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Откуда берется снег?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05400" y="1428736"/>
            <a:ext cx="3824318" cy="4972072"/>
          </a:xfrm>
        </p:spPr>
        <p:txBody>
          <a:bodyPr>
            <a:normAutofit fontScale="85000" lnSpcReduction="1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Невидимые водяные пары поднимаются высоко в небо, где сильный холод. Там пары превращаются в крохотные </a:t>
            </a:r>
            <a:r>
              <a:rPr lang="ru-RU" dirty="0" err="1" smtClean="0"/>
              <a:t>кристалики</a:t>
            </a:r>
            <a:r>
              <a:rPr lang="ru-RU" dirty="0" smtClean="0"/>
              <a:t> льда. Льдинки растут увеличиваются их лучики, и постепенно они становятся красивыми снежинками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Когда </a:t>
            </a:r>
            <a:r>
              <a:rPr lang="ru-RU" dirty="0" smtClean="0"/>
              <a:t>они становятся достаточно тяжёлыми, то они падают вниз.</a:t>
            </a:r>
            <a:endParaRPr lang="ru-RU" dirty="0"/>
          </a:p>
        </p:txBody>
      </p:sp>
      <p:pic>
        <p:nvPicPr>
          <p:cNvPr id="3073" name="Picture 1" descr="D:\мамина папка\единая коллекция цифровых технологий\шаблоны для презентаций\Фоны\falling_sno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2250297" cy="1500198"/>
          </a:xfrm>
          <a:prstGeom prst="rect">
            <a:avLst/>
          </a:prstGeom>
          <a:noFill/>
        </p:spPr>
      </p:pic>
      <p:pic>
        <p:nvPicPr>
          <p:cNvPr id="3074" name="Picture 2" descr="D:\мамина папка\единая коллекция цифровых технологий\шаблоны для презентаций\Фоны\1035889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429132"/>
            <a:ext cx="2193925" cy="1646237"/>
          </a:xfrm>
          <a:prstGeom prst="rect">
            <a:avLst/>
          </a:prstGeom>
          <a:noFill/>
        </p:spPr>
      </p:pic>
      <p:pic>
        <p:nvPicPr>
          <p:cNvPr id="3075" name="Picture 3" descr="D:\мамина папка\единая коллекция цифровых технологий\шаблоны для презентаций\Фоны\986379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285992"/>
            <a:ext cx="2193925" cy="1646237"/>
          </a:xfrm>
          <a:prstGeom prst="rect">
            <a:avLst/>
          </a:prstGeom>
          <a:noFill/>
        </p:spPr>
      </p:pic>
      <p:pic>
        <p:nvPicPr>
          <p:cNvPr id="3076" name="Picture 4" descr="D:\мамина папка\единая коллекция цифровых технологий\шаблоны для презентаций\Фоны\md_11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286124"/>
            <a:ext cx="2219925" cy="314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Разнообразные формы снежинок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Учёные</a:t>
            </a:r>
            <a:r>
              <a:rPr lang="ru-RU" dirty="0" smtClean="0"/>
              <a:t>, изучающие снежинки, сумели выделить девять основных форм снежных кристаллов. Им даже дали интересные названия: пластинка, звезда, столбик, игла, пушинка, ёж, запонка, снежинка оледенелая, снежинка </a:t>
            </a:r>
            <a:r>
              <a:rPr lang="ru-RU" dirty="0" err="1" smtClean="0"/>
              <a:t>круповидная</a:t>
            </a:r>
            <a:r>
              <a:rPr lang="ru-RU" dirty="0" smtClean="0"/>
              <a:t>. Снежинки столь разнообразны, что каждый такой снежный кристалл может встречаться в очень разных видах.</a:t>
            </a:r>
            <a:endParaRPr lang="ru-RU" dirty="0"/>
          </a:p>
        </p:txBody>
      </p:sp>
      <p:pic>
        <p:nvPicPr>
          <p:cNvPr id="2049" name="Picture 1" descr="D:\мамина папка\единая коллекция цифровых технологий\шаблоны для презентаций\Фоны\1195667764__6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41951"/>
            <a:ext cx="2209816" cy="2430798"/>
          </a:xfrm>
          <a:prstGeom prst="rect">
            <a:avLst/>
          </a:prstGeom>
          <a:noFill/>
        </p:spPr>
      </p:pic>
      <p:pic>
        <p:nvPicPr>
          <p:cNvPr id="2050" name="Picture 2" descr="D:\мамина папка\единая коллекция цифровых технологий\шаблоны для презентаций\Фоны\731243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714488"/>
            <a:ext cx="1873062" cy="1857388"/>
          </a:xfrm>
          <a:prstGeom prst="rect">
            <a:avLst/>
          </a:prstGeom>
          <a:noFill/>
        </p:spPr>
      </p:pic>
      <p:pic>
        <p:nvPicPr>
          <p:cNvPr id="2051" name="Picture 3" descr="D:\мамина папка\единая коллекция цифровых технологий\шаблоны для презентаций\Фоны\22640829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357694"/>
            <a:ext cx="2286016" cy="2274232"/>
          </a:xfrm>
          <a:prstGeom prst="rect">
            <a:avLst/>
          </a:prstGeom>
          <a:noFill/>
        </p:spPr>
      </p:pic>
      <p:pic>
        <p:nvPicPr>
          <p:cNvPr id="2052" name="Picture 4" descr="D:\мамина папка\единая коллекция цифровых технологий\шаблоны для презентаций\Фоны\snow16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714752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:\мамина папка\в помощь учителю\для внеурочной работы\мои проекты\все о снежинках\1195667911__3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928826" cy="2071701"/>
          </a:xfrm>
          <a:prstGeom prst="rect">
            <a:avLst/>
          </a:prstGeom>
          <a:noFill/>
        </p:spPr>
      </p:pic>
      <p:pic>
        <p:nvPicPr>
          <p:cNvPr id="1026" name="Picture 2" descr="D:\мамина папка\в помощь учителю\для внеурочной работы\мои проекты\все о снежинках\1195667930__37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14290"/>
            <a:ext cx="2087266" cy="2028823"/>
          </a:xfrm>
          <a:prstGeom prst="rect">
            <a:avLst/>
          </a:prstGeom>
          <a:noFill/>
        </p:spPr>
      </p:pic>
      <p:pic>
        <p:nvPicPr>
          <p:cNvPr id="1027" name="Picture 3" descr="D:\мамина папка\в помощь учителю\для внеурочной работы\мои проекты\все о снежинках\1195668223__82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4290"/>
            <a:ext cx="2065152" cy="2071702"/>
          </a:xfrm>
          <a:prstGeom prst="rect">
            <a:avLst/>
          </a:prstGeom>
          <a:noFill/>
        </p:spPr>
      </p:pic>
      <p:pic>
        <p:nvPicPr>
          <p:cNvPr id="1029" name="Picture 5" descr="D:\мамина папка\в помощь учителю\для внеурочной работы\мои проекты\все о снежинках\1195667881__28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14290"/>
            <a:ext cx="2000264" cy="2131688"/>
          </a:xfrm>
          <a:prstGeom prst="rect">
            <a:avLst/>
          </a:prstGeom>
          <a:noFill/>
        </p:spPr>
      </p:pic>
      <p:pic>
        <p:nvPicPr>
          <p:cNvPr id="1030" name="Picture 6" descr="D:\мамина папка\в помощь учителю\для внеурочной работы\мои проекты\все о снежинках\1195668061__60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357430"/>
            <a:ext cx="1956024" cy="1971672"/>
          </a:xfrm>
          <a:prstGeom prst="rect">
            <a:avLst/>
          </a:prstGeom>
          <a:noFill/>
        </p:spPr>
      </p:pic>
      <p:pic>
        <p:nvPicPr>
          <p:cNvPr id="1031" name="Picture 7" descr="D:\мамина папка\в помощь учителю\для внеурочной работы\мои проекты\все о снежинках\1195668078__63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2357430"/>
            <a:ext cx="2000264" cy="1940257"/>
          </a:xfrm>
          <a:prstGeom prst="rect">
            <a:avLst/>
          </a:prstGeom>
          <a:noFill/>
        </p:spPr>
      </p:pic>
      <p:pic>
        <p:nvPicPr>
          <p:cNvPr id="1032" name="Picture 8" descr="D:\мамина папка\в помощь учителю\для внеурочной работы\мои проекты\все о снежинках\1195667825__17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2428868"/>
            <a:ext cx="1992588" cy="1928826"/>
          </a:xfrm>
          <a:prstGeom prst="rect">
            <a:avLst/>
          </a:prstGeom>
          <a:noFill/>
        </p:spPr>
      </p:pic>
      <p:pic>
        <p:nvPicPr>
          <p:cNvPr id="1033" name="Picture 9" descr="D:\мамина папка\в помощь учителю\для внеурочной работы\мои проекты\все о снежинках\1195668041__59_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4572008"/>
            <a:ext cx="2000264" cy="1990747"/>
          </a:xfrm>
          <a:prstGeom prst="rect">
            <a:avLst/>
          </a:prstGeom>
          <a:noFill/>
        </p:spPr>
      </p:pic>
      <p:pic>
        <p:nvPicPr>
          <p:cNvPr id="1034" name="Picture 10" descr="D:\мамина папка\в помощь учителю\для внеурочной работы\мои проекты\все о снежинках\1195668020__52_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2428868"/>
            <a:ext cx="2000265" cy="1976436"/>
          </a:xfrm>
          <a:prstGeom prst="rect">
            <a:avLst/>
          </a:prstGeom>
          <a:noFill/>
        </p:spPr>
      </p:pic>
      <p:pic>
        <p:nvPicPr>
          <p:cNvPr id="1035" name="Picture 11" descr="D:\мамина папка\в помощь учителю\для внеурочной работы\мои проекты\все о снежинках\1195667887__29_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5984" y="4572008"/>
            <a:ext cx="1928826" cy="1971260"/>
          </a:xfrm>
          <a:prstGeom prst="rect">
            <a:avLst/>
          </a:prstGeom>
          <a:noFill/>
        </p:spPr>
      </p:pic>
      <p:pic>
        <p:nvPicPr>
          <p:cNvPr id="1036" name="Picture 12" descr="D:\мамина папка\в помощь учителю\для внеурочной работы\мои проекты\все о снежинках\1195667849__22_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29124" y="4572008"/>
            <a:ext cx="2001496" cy="1928826"/>
          </a:xfrm>
          <a:prstGeom prst="rect">
            <a:avLst/>
          </a:prstGeom>
          <a:noFill/>
        </p:spPr>
      </p:pic>
      <p:pic>
        <p:nvPicPr>
          <p:cNvPr id="1037" name="Picture 13" descr="D:\мамина папка\в помощь учителю\для внеурочной работы\мои проекты\все о снежинках\1195667867__25_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43702" y="4643446"/>
            <a:ext cx="2216266" cy="191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Слипшиеся снежинки образуют снежные хлопья.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D:\мамина папка\в помощь учителю\для внеурочной работы\мои проекты\все о снежинках\1195667875__2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786298"/>
            <a:ext cx="2853584" cy="2071702"/>
          </a:xfrm>
          <a:prstGeom prst="rect">
            <a:avLst/>
          </a:prstGeom>
          <a:noFill/>
        </p:spPr>
      </p:pic>
      <p:pic>
        <p:nvPicPr>
          <p:cNvPr id="22531" name="Picture 3" descr="D:\мамина папка\единая коллекция цифровых технологий\шаблоны для презентаций\Фоны\1650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643050"/>
            <a:ext cx="3346117" cy="2745747"/>
          </a:xfrm>
          <a:prstGeom prst="rect">
            <a:avLst/>
          </a:prstGeom>
          <a:noFill/>
        </p:spPr>
      </p:pic>
      <p:pic>
        <p:nvPicPr>
          <p:cNvPr id="22532" name="Picture 4" descr="D:\мамина папка\единая коллекция цифровых технологий\шаблоны для презентаций\Фоны\f_112918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71612"/>
            <a:ext cx="3987713" cy="2786082"/>
          </a:xfrm>
          <a:prstGeom prst="rect">
            <a:avLst/>
          </a:prstGeom>
          <a:noFill/>
        </p:spPr>
      </p:pic>
      <p:pic>
        <p:nvPicPr>
          <p:cNvPr id="22533" name="Picture 5" descr="D:\мамина папка\единая коллекция цифровых технологий\шаблоны для презентаций\Фоны\md_11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643314"/>
            <a:ext cx="2114553" cy="2994057"/>
          </a:xfrm>
          <a:prstGeom prst="rect">
            <a:avLst/>
          </a:prstGeom>
          <a:noFill/>
        </p:spPr>
      </p:pic>
      <p:pic>
        <p:nvPicPr>
          <p:cNvPr id="22534" name="Picture 6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714884"/>
            <a:ext cx="533400" cy="533400"/>
          </a:xfrm>
          <a:prstGeom prst="rect">
            <a:avLst/>
          </a:prstGeom>
          <a:noFill/>
        </p:spPr>
      </p:pic>
      <p:pic>
        <p:nvPicPr>
          <p:cNvPr id="22535" name="Picture 7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4857760"/>
            <a:ext cx="533400" cy="533400"/>
          </a:xfrm>
          <a:prstGeom prst="rect">
            <a:avLst/>
          </a:prstGeom>
          <a:noFill/>
        </p:spPr>
      </p:pic>
      <p:pic>
        <p:nvPicPr>
          <p:cNvPr id="22536" name="Picture 8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5000636"/>
            <a:ext cx="533400" cy="533400"/>
          </a:xfrm>
          <a:prstGeom prst="rect">
            <a:avLst/>
          </a:prstGeom>
          <a:noFill/>
        </p:spPr>
      </p:pic>
      <p:pic>
        <p:nvPicPr>
          <p:cNvPr id="22537" name="Picture 9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5000636"/>
            <a:ext cx="533400" cy="533400"/>
          </a:xfrm>
          <a:prstGeom prst="rect">
            <a:avLst/>
          </a:prstGeom>
          <a:noFill/>
        </p:spPr>
      </p:pic>
      <p:pic>
        <p:nvPicPr>
          <p:cNvPr id="22538" name="Picture 10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5357826"/>
            <a:ext cx="533400" cy="533400"/>
          </a:xfrm>
          <a:prstGeom prst="rect">
            <a:avLst/>
          </a:prstGeom>
          <a:noFill/>
        </p:spPr>
      </p:pic>
      <p:pic>
        <p:nvPicPr>
          <p:cNvPr id="22539" name="Picture 11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5357826"/>
            <a:ext cx="533400" cy="533400"/>
          </a:xfrm>
          <a:prstGeom prst="rect">
            <a:avLst/>
          </a:prstGeom>
          <a:noFill/>
        </p:spPr>
      </p:pic>
      <p:pic>
        <p:nvPicPr>
          <p:cNvPr id="22540" name="Picture 12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715016"/>
            <a:ext cx="533400" cy="533400"/>
          </a:xfrm>
          <a:prstGeom prst="rect">
            <a:avLst/>
          </a:prstGeom>
          <a:noFill/>
        </p:spPr>
      </p:pic>
      <p:pic>
        <p:nvPicPr>
          <p:cNvPr id="22541" name="Picture 13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6324600"/>
            <a:ext cx="533400" cy="533400"/>
          </a:xfrm>
          <a:prstGeom prst="rect">
            <a:avLst/>
          </a:prstGeom>
          <a:noFill/>
        </p:spPr>
      </p:pic>
      <p:pic>
        <p:nvPicPr>
          <p:cNvPr id="22542" name="Picture 14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6000768"/>
            <a:ext cx="533400" cy="533400"/>
          </a:xfrm>
          <a:prstGeom prst="rect">
            <a:avLst/>
          </a:prstGeom>
          <a:noFill/>
        </p:spPr>
      </p:pic>
      <p:pic>
        <p:nvPicPr>
          <p:cNvPr id="22543" name="Picture 15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5857892"/>
            <a:ext cx="533400" cy="533400"/>
          </a:xfrm>
          <a:prstGeom prst="rect">
            <a:avLst/>
          </a:prstGeom>
          <a:noFill/>
        </p:spPr>
      </p:pic>
      <p:pic>
        <p:nvPicPr>
          <p:cNvPr id="22544" name="Picture 16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642918"/>
            <a:ext cx="533400" cy="533400"/>
          </a:xfrm>
          <a:prstGeom prst="rect">
            <a:avLst/>
          </a:prstGeom>
          <a:noFill/>
        </p:spPr>
      </p:pic>
      <p:pic>
        <p:nvPicPr>
          <p:cNvPr id="22545" name="Picture 17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928670"/>
            <a:ext cx="533400" cy="533400"/>
          </a:xfrm>
          <a:prstGeom prst="rect">
            <a:avLst/>
          </a:prstGeom>
          <a:noFill/>
        </p:spPr>
      </p:pic>
      <p:pic>
        <p:nvPicPr>
          <p:cNvPr id="22546" name="Picture 18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928670"/>
            <a:ext cx="533400" cy="533400"/>
          </a:xfrm>
          <a:prstGeom prst="rect">
            <a:avLst/>
          </a:prstGeom>
          <a:noFill/>
        </p:spPr>
      </p:pic>
      <p:pic>
        <p:nvPicPr>
          <p:cNvPr id="22547" name="Picture 19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48" y="1071546"/>
            <a:ext cx="533400" cy="533400"/>
          </a:xfrm>
          <a:prstGeom prst="rect">
            <a:avLst/>
          </a:prstGeom>
          <a:noFill/>
        </p:spPr>
      </p:pic>
      <p:pic>
        <p:nvPicPr>
          <p:cNvPr id="22548" name="Picture 20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6776" y="357166"/>
            <a:ext cx="533400" cy="533400"/>
          </a:xfrm>
          <a:prstGeom prst="rect">
            <a:avLst/>
          </a:prstGeom>
          <a:noFill/>
        </p:spPr>
      </p:pic>
      <p:pic>
        <p:nvPicPr>
          <p:cNvPr id="22549" name="Picture 21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1571612"/>
            <a:ext cx="533400" cy="533400"/>
          </a:xfrm>
          <a:prstGeom prst="rect">
            <a:avLst/>
          </a:prstGeom>
          <a:noFill/>
        </p:spPr>
      </p:pic>
      <p:pic>
        <p:nvPicPr>
          <p:cNvPr id="22550" name="Picture 22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2285992"/>
            <a:ext cx="533400" cy="533400"/>
          </a:xfrm>
          <a:prstGeom prst="rect">
            <a:avLst/>
          </a:prstGeom>
          <a:noFill/>
        </p:spPr>
      </p:pic>
      <p:pic>
        <p:nvPicPr>
          <p:cNvPr id="22551" name="Picture 23" descr="D:\мамина папка\единая коллекция цифровых технологий\шаблоны для презентаций\Сказочные персонажи\зимние картинки\christmas-snowflak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2786058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4572032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ЛЁД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43050"/>
            <a:ext cx="4038600" cy="37147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smtClean="0"/>
              <a:t>Не драгоценный камень, а светится</a:t>
            </a:r>
            <a:r>
              <a:rPr lang="ru-RU" sz="3600" b="1" dirty="0" smtClean="0"/>
              <a:t>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Я вода да по воде же и плаваю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В огне не горит, в воде не тонет.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23554" name="Picture 2" descr="D:\мамина папка\единая коллекция цифровых технологий\шаблоны для презентаций\Фоны\260px-Frosty_windo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3302000" cy="2298700"/>
          </a:xfrm>
          <a:prstGeom prst="rect">
            <a:avLst/>
          </a:prstGeom>
          <a:noFill/>
        </p:spPr>
      </p:pic>
      <p:pic>
        <p:nvPicPr>
          <p:cNvPr id="23555" name="Picture 3" descr="D:\мамина папка\единая коллекция цифровых технологий\шаблоны для презентаций\Фоны\214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143380"/>
            <a:ext cx="3286148" cy="2375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607</Words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Урок окружающего мира  во 2-м классе</vt:lpstr>
      <vt:lpstr>Отгадай загадки</vt:lpstr>
      <vt:lpstr>Тема урока:  «Что такое снег?  Почему лёд плавает?»</vt:lpstr>
      <vt:lpstr>Слайд 4</vt:lpstr>
      <vt:lpstr>Откуда берется снег?</vt:lpstr>
      <vt:lpstr>Разнообразные формы снежинок</vt:lpstr>
      <vt:lpstr>Слайд 7</vt:lpstr>
      <vt:lpstr>Слипшиеся снежинки образуют снежные хлопья.</vt:lpstr>
      <vt:lpstr>ЛЁД</vt:lpstr>
      <vt:lpstr>ПОЧЕМУ ЛЁД НЕ ТОНЕТ? </vt:lpstr>
      <vt:lpstr>АЙСБЕРГ  («АЙС» - ЛЁД, «БЕРГ» – ГОРА)</vt:lpstr>
      <vt:lpstr>АЙСБЕРГИ</vt:lpstr>
      <vt:lpstr>Слайд 13</vt:lpstr>
      <vt:lpstr>Слайд 14</vt:lpstr>
      <vt:lpstr>ПРОВЕРЬ СЕБЯ</vt:lpstr>
      <vt:lpstr>ОТВЕТИЛИ ЛИ МЫ НА ПОСТАВЛЕННЫЕ ВОПРОСЫ?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 во 2-м классе</dc:title>
  <cp:lastModifiedBy>Raptor</cp:lastModifiedBy>
  <cp:revision>11</cp:revision>
  <dcterms:modified xsi:type="dcterms:W3CDTF">2010-01-27T20:34:53Z</dcterms:modified>
</cp:coreProperties>
</file>