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61" r:id="rId4"/>
    <p:sldId id="269" r:id="rId5"/>
    <p:sldId id="270" r:id="rId6"/>
    <p:sldId id="260" r:id="rId7"/>
    <p:sldId id="263" r:id="rId8"/>
    <p:sldId id="264" r:id="rId9"/>
    <p:sldId id="265" r:id="rId10"/>
    <p:sldId id="266" r:id="rId11"/>
    <p:sldId id="262" r:id="rId12"/>
    <p:sldId id="267" r:id="rId13"/>
    <p:sldId id="273" r:id="rId14"/>
    <p:sldId id="271" r:id="rId15"/>
    <p:sldId id="272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42976" y="642918"/>
            <a:ext cx="7143800" cy="5286412"/>
          </a:xfr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4400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ПОЗНАВАТЕЛЬНО-</a:t>
            </a:r>
            <a:br>
              <a:rPr lang="ru-RU" sz="4400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</a:br>
            <a:r>
              <a:rPr lang="ru-RU" sz="4400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ИССЛЕДОВАТЕЛЬСКАЯ</a:t>
            </a:r>
            <a:br>
              <a:rPr lang="ru-RU" sz="4400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</a:br>
            <a:r>
              <a:rPr lang="ru-RU" sz="4400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ДЕЯТЕЛЬНОСТЬ </a:t>
            </a:r>
            <a:r>
              <a:rPr lang="ru-RU" sz="5400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5400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</a:br>
            <a:r>
              <a:rPr lang="ru-RU" sz="4400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ДЕТЕЙ СТАРШЕГО ВОЗРАСТА.</a:t>
            </a:r>
            <a:endParaRPr lang="ru-RU" sz="4800" dirty="0">
              <a:solidFill>
                <a:schemeClr val="tx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СИМВОЛЫ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« ПОЛУЧИТЬ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ИНФОРМАЦИЮ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В  КОМПЬЮТЕРЕ»</a:t>
            </a:r>
            <a:endParaRPr lang="ru-RU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2" descr="C:\Users\SvEtA\Desktop\268894_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71500" y="1834356"/>
            <a:ext cx="3810000" cy="405765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СИМВОЛЫ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4" descr="C:\Users\SvEtA\Desktop\scrn_big_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66768" y="1600200"/>
            <a:ext cx="3019464" cy="4525963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« ПОНАБЛЮДАТЬ»</a:t>
            </a:r>
            <a:endParaRPr lang="ru-RU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СИМВОЛЫ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600200"/>
            <a:ext cx="4000528" cy="4525963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« ПРОВЕСТИ ЭКСПЕРИМЕНТ»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SvEtA\Desktop\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357430"/>
            <a:ext cx="207171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ТЕМЫ ДЕТСКИХ ИССЛЕДОВАНИЙ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1.ФАНТАСТИЧЕСКИЕ - несуществующие, фантастические объекты  и явления.</a:t>
            </a:r>
          </a:p>
          <a:p>
            <a:pPr>
              <a:buNone/>
            </a:pPr>
            <a:endParaRPr lang="ru-RU" dirty="0" smtClean="0">
              <a:solidFill>
                <a:schemeClr val="tx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2.ЭМПИРИЧЕСКИЕ – проведение собственных наблюдений и экспериментов.</a:t>
            </a:r>
          </a:p>
          <a:p>
            <a:pPr>
              <a:buNone/>
            </a:pPr>
            <a:endParaRPr lang="ru-RU" dirty="0" smtClean="0">
              <a:solidFill>
                <a:schemeClr val="tx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3.ТЕОРЕТИЧЕСКИЕ – обобщение фактов, материалов в разных теоретических источниках(книги, фильмы и т.д.)</a:t>
            </a:r>
            <a:endParaRPr lang="ru-RU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28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ИССЛЕДОВАТЕЛЬСКИЕ УМЕНИЯ И НАВЫКИ</a:t>
            </a:r>
            <a:endParaRPr lang="ru-RU" sz="2800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158162" cy="4880624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ВИДЕТЬ ПРОБЛЕМЫ;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ЗАДАВАТЬ ВОПРОСЫ;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ВЫДВИГАТЬ ГИПОТЕЗЫ;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ДАВАТЬ ОПРЕДЕЛЕНИЯ ПОНЯТИЯМ;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КЛАССИФИЦИРОВАТЬ;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НАБЛЮДАТЬ;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ПРОВЕСТИ ЭКСПЕРИМЕНТ;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СТРУКТУРИРОВАТЬ ПОЛУЧЕННЫЙ МАТЕРИАЛ;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ДЕЛАТЬ ВЫВОДЫ И УМОЗАКЛЮЧЕНИЯ;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ДОКАЗЫВАТЬ И ЗАЩИЩАТЬ СВОИ ИДЕИ.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34290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УПРАЖНЕНИЯ </a:t>
            </a:r>
            <a:br>
              <a:rPr lang="ru-RU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ДЛЯ РАЗВИТИЯ ИССЛЕДОВАТЕЛЬСКИХ УМЕНИЙ И НАВЫКОВ.</a:t>
            </a:r>
            <a:endParaRPr lang="ru-RU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4000" dirty="0" smtClean="0"/>
              <a:t>Задание 1.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Цель:</a:t>
            </a: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 развитие дивергентного мышления.</a:t>
            </a:r>
          </a:p>
          <a:p>
            <a:pPr>
              <a:buNone/>
            </a:pPr>
            <a:endParaRPr lang="ru-RU" sz="3200" dirty="0" smtClean="0">
              <a:solidFill>
                <a:schemeClr val="tx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Составьте предложения, используя слова:</a:t>
            </a:r>
          </a:p>
          <a:p>
            <a:pPr>
              <a:buNone/>
            </a:pPr>
            <a:endParaRPr lang="ru-RU" sz="3200" smtClean="0">
              <a:solidFill>
                <a:schemeClr val="tx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ru-RU" sz="320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1</a:t>
            </a: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.   Пешеход, знак, слон.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2.   Колос, решето, ветер.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3.   Окно, стол, автомобиль.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4.   Телефон, утро, торт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Задание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0918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Цель: </a:t>
            </a: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развитие умения делать выводы и умозаключения.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Задание: определите живых существ с такими признаками: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-  трусливый, быстрый, ловкий, хитрый;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-   умный, злой, быстрый, сильный;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-   запасливый, маленький, слабый, юркий.</a:t>
            </a:r>
            <a:endParaRPr lang="ru-RU" sz="3200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00132"/>
          </a:xfrm>
        </p:spPr>
        <p:txBody>
          <a:bodyPr/>
          <a:lstStyle/>
          <a:p>
            <a:r>
              <a:rPr lang="ru-RU" dirty="0" smtClean="0"/>
              <a:t>Задание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Цель:</a:t>
            </a: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 развитие дивергентного мышления.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Задание: найдите причину события.</a:t>
            </a:r>
          </a:p>
          <a:p>
            <a:pPr>
              <a:buNone/>
            </a:pPr>
            <a:endParaRPr lang="ru-RU" sz="3200" dirty="0" smtClean="0">
              <a:solidFill>
                <a:schemeClr val="tx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1.   Нам позвонили соседи с нижнего этажа.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2.   Люди на улице стали одеваться теплее.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3.   Город озарился вспышками огней.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4.   Рыбаки всю ночь ловили рыбу.</a:t>
            </a:r>
          </a:p>
          <a:p>
            <a:pPr>
              <a:buNone/>
            </a:pPr>
            <a:endParaRPr lang="ru-RU" sz="3200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     </a:t>
            </a:r>
            <a:r>
              <a:rPr lang="ru-RU" sz="2400" dirty="0" smtClean="0">
                <a:solidFill>
                  <a:srgbClr val="002060"/>
                </a:solidFill>
                <a:cs typeface="Calibri" pitchFamily="34" charset="0"/>
              </a:rPr>
              <a:t>А.И</a:t>
            </a:r>
            <a:r>
              <a:rPr lang="ru-RU" sz="2400" dirty="0" smtClean="0">
                <a:solidFill>
                  <a:srgbClr val="002060"/>
                </a:solidFill>
                <a:cs typeface="Calibri" pitchFamily="34" charset="0"/>
              </a:rPr>
              <a:t>. САВЕНКОВ</a:t>
            </a:r>
            <a:endParaRPr lang="ru-RU" sz="32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«Детское </a:t>
            </a:r>
            <a:r>
              <a:rPr lang="ru-RU" dirty="0" smtClean="0">
                <a:solidFill>
                  <a:srgbClr val="002060"/>
                </a:solidFill>
              </a:rPr>
              <a:t>исследование как метод обучения </a:t>
            </a:r>
            <a:r>
              <a:rPr lang="ru-RU" dirty="0" smtClean="0">
                <a:solidFill>
                  <a:srgbClr val="002060"/>
                </a:solidFill>
              </a:rPr>
              <a:t>старших дошкольников».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15370" cy="100013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Этапы развития познавательно-исследовательской деятельности</a:t>
            </a:r>
            <a:endParaRPr lang="ru-RU" sz="3600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7758138" cy="428053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1.ПРОЯВЛЕНИЕ ЛЮБОПЫТСТВА;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2.ОСМЫЛЕННОСТЬ;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3.НАГЛЯДНО-ОБРАЗНОЕ МЫШЛЕНИЕ И ВООБРАЖЕНИЕ;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4.УДОВЛЕТВОРЕНИЕ ИССЛЕДОВАТЕЛЬСКОЙ ДЕЯТЕЛЬНОСТИ;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5.ПОЗНАВАТЕЛЬНЫЙ МОТИВ ИССЛЕДОВАНИЯ.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4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Структура учебного исследования.</a:t>
            </a:r>
            <a:endParaRPr lang="ru-RU" sz="4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Выделение и постановка проблемы (выбор темы исследования).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Выработка гипотез, предположений.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Поиск и предложение возможных вариантов решения.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Сбор материала.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Обобщение полученных данных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Подготовка материалов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исследования к защите 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   (сообщение, доклад, макет).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Защита. </a:t>
            </a:r>
          </a:p>
        </p:txBody>
      </p:sp>
      <p:pic>
        <p:nvPicPr>
          <p:cNvPr id="1026" name="Picture 2" descr="C:\Users\SvEtA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786190"/>
            <a:ext cx="2571768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4800" dirty="0" smtClean="0">
                <a:solidFill>
                  <a:schemeClr val="tx1">
                    <a:lumMod val="75000"/>
                  </a:schemeClr>
                </a:solidFill>
              </a:rPr>
              <a:t>ФОРМЫ РАБОТЫ</a:t>
            </a:r>
            <a:endParaRPr lang="ru-RU" sz="4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71744"/>
            <a:ext cx="8229600" cy="373761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b="1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ГРУППОВАЯ;</a:t>
            </a:r>
          </a:p>
          <a:p>
            <a:pPr>
              <a:buFontTx/>
              <a:buChar char="-"/>
            </a:pPr>
            <a:r>
              <a:rPr lang="ru-RU" sz="3600" b="1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ПОДГРУППОВАЯ;</a:t>
            </a:r>
          </a:p>
          <a:p>
            <a:pPr>
              <a:buFontTx/>
              <a:buChar char="-"/>
            </a:pPr>
            <a:r>
              <a:rPr lang="ru-RU" sz="3600" b="1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ИНДИВИДУАЛЬНАЯ.</a:t>
            </a:r>
            <a:endParaRPr lang="ru-RU" sz="3600" b="1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115328" cy="4500594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МЕТОДИКА ПРОВЕДЕНИЯ </a:t>
            </a:r>
            <a:br>
              <a:rPr lang="ru-RU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УЧЕБНОГО ИССЛЕДОВАНИЯ</a:t>
            </a:r>
            <a:endParaRPr lang="ru-RU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СИМВОЛЫ</a:t>
            </a:r>
            <a:endParaRPr lang="ru-RU" sz="4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14810" y="1428736"/>
            <a:ext cx="4643470" cy="4483113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«ПОДУМАТЬ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САМОСТОЯТЕЛЬНО».</a:t>
            </a:r>
            <a:endParaRPr lang="ru-RU" sz="28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099" name="Picture 3" descr="C:\Users\SvEtA\Desktop\i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3116"/>
            <a:ext cx="2571768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СИМВОЛЫ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>
              <a:buNone/>
            </a:pPr>
            <a:endParaRPr lang="ru-RU" sz="44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r>
              <a:rPr lang="ru-RU" sz="4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«спросить </a:t>
            </a:r>
          </a:p>
          <a:p>
            <a:pPr algn="ctr">
              <a:buNone/>
            </a:pPr>
            <a:r>
              <a:rPr lang="ru-RU" sz="4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у взрослого»</a:t>
            </a:r>
            <a:endParaRPr lang="ru-RU" sz="4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3" descr="C:\Users\SvEtA\Desktop\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214554"/>
            <a:ext cx="2905124" cy="314327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СИМВОЛЫ</a:t>
            </a:r>
            <a:endParaRPr lang="ru-RU" sz="4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600200"/>
            <a:ext cx="4186238" cy="4525963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«ПОСМОТРЕТЬ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       В КНИГАХ».</a:t>
            </a:r>
            <a:endParaRPr lang="ru-RU" sz="28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2" descr="C:\Users\SvEtA\Desktop\i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071678"/>
            <a:ext cx="2643206" cy="335758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СИМВОЛЫ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«ПОСМОТРЕТЬ 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ПО ТЕЛЕВИЗОРУ»</a:t>
            </a:r>
          </a:p>
        </p:txBody>
      </p:sp>
      <p:pic>
        <p:nvPicPr>
          <p:cNvPr id="7" name="Picture 2" descr="C:\Users\SvEtA\Desktop\i 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285992"/>
            <a:ext cx="3071834" cy="278608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5">
      <a:dk1>
        <a:srgbClr val="90CBFF"/>
      </a:dk1>
      <a:lt1>
        <a:srgbClr val="90CBFF"/>
      </a:lt1>
      <a:dk2>
        <a:srgbClr val="60B5FF"/>
      </a:dk2>
      <a:lt2>
        <a:srgbClr val="60B5FF"/>
      </a:lt2>
      <a:accent1>
        <a:srgbClr val="60B5FF"/>
      </a:accent1>
      <a:accent2>
        <a:srgbClr val="90CBFF"/>
      </a:accent2>
      <a:accent3>
        <a:srgbClr val="60B5FF"/>
      </a:accent3>
      <a:accent4>
        <a:srgbClr val="00ADDC"/>
      </a:accent4>
      <a:accent5>
        <a:srgbClr val="60B5FF"/>
      </a:accent5>
      <a:accent6>
        <a:srgbClr val="90CBFF"/>
      </a:accent6>
      <a:hlink>
        <a:srgbClr val="BFE1FF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237</TotalTime>
  <Words>268</Words>
  <Application>Microsoft Office PowerPoint</Application>
  <PresentationFormat>Экран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ПОЗНАВАТЕЛЬНО- ИССЛЕДОВАТЕЛЬСКАЯ ДЕЯТЕЛЬНОСТЬ  ДЕТЕЙ СТАРШЕГО ВОЗРАСТА.</vt:lpstr>
      <vt:lpstr>Этапы развития познавательно-исследовательской деятельности</vt:lpstr>
      <vt:lpstr>Структура учебного исследования.</vt:lpstr>
      <vt:lpstr>ФОРМЫ РАБОТЫ</vt:lpstr>
      <vt:lpstr>МЕТОДИКА ПРОВЕДЕНИЯ  УЧЕБНОГО ИССЛЕДОВАНИЯ</vt:lpstr>
      <vt:lpstr>СИМВОЛЫ</vt:lpstr>
      <vt:lpstr>СИМВОЛЫ</vt:lpstr>
      <vt:lpstr>СИМВОЛЫ</vt:lpstr>
      <vt:lpstr>СИМВОЛЫ</vt:lpstr>
      <vt:lpstr>СИМВОЛЫ</vt:lpstr>
      <vt:lpstr>СИМВОЛЫ</vt:lpstr>
      <vt:lpstr>СИМВОЛЫ</vt:lpstr>
      <vt:lpstr>ТЕМЫ ДЕТСКИХ ИССЛЕДОВАНИЙ</vt:lpstr>
      <vt:lpstr>ИССЛЕДОВАТЕЛЬСКИЕ УМЕНИЯ И НАВЫКИ</vt:lpstr>
      <vt:lpstr>УПРАЖНЕНИЯ  ДЛЯ РАЗВИТИЯ ИССЛЕДОВАТЕЛЬСКИХ УМЕНИЙ И НАВЫКОВ.</vt:lpstr>
      <vt:lpstr>Задание 1.</vt:lpstr>
      <vt:lpstr>Задание 2.</vt:lpstr>
      <vt:lpstr>Задание 3.</vt:lpstr>
      <vt:lpstr>Литература.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Познавательное развитие в  исследовательской деятельности у детей старшего возраста.</dc:title>
  <dc:creator>SvEtA</dc:creator>
  <cp:lastModifiedBy>SvEtA</cp:lastModifiedBy>
  <cp:revision>29</cp:revision>
  <dcterms:created xsi:type="dcterms:W3CDTF">2012-10-23T14:44:49Z</dcterms:created>
  <dcterms:modified xsi:type="dcterms:W3CDTF">2013-02-23T11:50:31Z</dcterms:modified>
</cp:coreProperties>
</file>