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2" r:id="rId2"/>
    <p:sldId id="258" r:id="rId3"/>
    <p:sldId id="260" r:id="rId4"/>
    <p:sldId id="259" r:id="rId5"/>
    <p:sldId id="261" r:id="rId6"/>
    <p:sldId id="263" r:id="rId7"/>
    <p:sldId id="264" r:id="rId8"/>
    <p:sldId id="268" r:id="rId9"/>
    <p:sldId id="265" r:id="rId10"/>
    <p:sldId id="266" r:id="rId11"/>
    <p:sldId id="267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6"/>
  <c:chart>
    <c:plotArea>
      <c:layout>
        <c:manualLayout>
          <c:layoutTarget val="inner"/>
          <c:xMode val="edge"/>
          <c:yMode val="edge"/>
          <c:x val="0.13094931469046112"/>
          <c:y val="5.5084138235281688E-2"/>
          <c:w val="0.93268078613623007"/>
          <c:h val="0.81737801654957987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навыки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Бег</c:v>
                </c:pt>
                <c:pt idx="1">
                  <c:v>Метание мяча</c:v>
                </c:pt>
                <c:pt idx="2">
                  <c:v>Прыжки в длинну</c:v>
                </c:pt>
                <c:pt idx="3">
                  <c:v>Прыжки в высоту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50</c:v>
                </c:pt>
                <c:pt idx="1">
                  <c:v>90</c:v>
                </c:pt>
                <c:pt idx="2">
                  <c:v>25</c:v>
                </c:pt>
                <c:pt idx="3">
                  <c:v>10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навыки2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Бег</c:v>
                </c:pt>
                <c:pt idx="1">
                  <c:v>Метание мяча</c:v>
                </c:pt>
                <c:pt idx="2">
                  <c:v>Прыжки в длинну</c:v>
                </c:pt>
                <c:pt idx="3">
                  <c:v>Прыжки в высоту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80</c:v>
                </c:pt>
                <c:pt idx="1">
                  <c:v>100</c:v>
                </c:pt>
                <c:pt idx="2">
                  <c:v>100</c:v>
                </c:pt>
                <c:pt idx="3">
                  <c:v>50</c:v>
                </c:pt>
              </c:numCache>
            </c:numRef>
          </c:val>
        </c:ser>
        <c:axId val="67535616"/>
        <c:axId val="67537152"/>
      </c:barChart>
      <c:catAx>
        <c:axId val="67535616"/>
        <c:scaling>
          <c:orientation val="minMax"/>
        </c:scaling>
        <c:axPos val="b"/>
        <c:tickLblPos val="nextTo"/>
        <c:crossAx val="67537152"/>
        <c:crosses val="autoZero"/>
        <c:auto val="1"/>
        <c:lblAlgn val="ctr"/>
        <c:lblOffset val="100"/>
      </c:catAx>
      <c:valAx>
        <c:axId val="67537152"/>
        <c:scaling>
          <c:orientation val="minMax"/>
        </c:scaling>
        <c:axPos val="l"/>
        <c:majorGridlines/>
        <c:numFmt formatCode="General" sourceLinked="1"/>
        <c:tickLblPos val="nextTo"/>
        <c:crossAx val="67535616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0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Д. дни</c:v>
                </c:pt>
              </c:strCache>
            </c:strRef>
          </c:tx>
          <c:dLbls>
            <c:showPercent val="1"/>
          </c:dLbls>
          <c:cat>
            <c:strRef>
              <c:f>Лист1!$A$2:$A$5</c:f>
              <c:strCache>
                <c:ptCount val="3"/>
                <c:pt idx="0">
                  <c:v>2-я млдешая </c:v>
                </c:pt>
                <c:pt idx="1">
                  <c:v>средняя</c:v>
                </c:pt>
                <c:pt idx="2">
                  <c:v>старшая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60</c:v>
                </c:pt>
                <c:pt idx="1">
                  <c:v>25</c:v>
                </c:pt>
                <c:pt idx="2">
                  <c:v>15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702832" cy="385765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b="1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Долгосрочный информационно-исследовательский проект специалистов ГБОУ компенсирующего вида №994</a:t>
            </a:r>
            <a:br>
              <a:rPr lang="ru-RU" sz="1800" b="1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ru-RU" sz="1800" b="1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/>
            </a:r>
            <a:br>
              <a:rPr lang="ru-RU" sz="1800" b="1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ru-RU" sz="1800" b="1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/>
            </a:r>
            <a:br>
              <a:rPr lang="ru-RU" sz="1800" b="1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ru-RU" sz="2000" b="1" i="1" dirty="0" smtClean="0">
                <a:solidFill>
                  <a:srgbClr val="002060"/>
                </a:solidFill>
                <a:latin typeface="Comic Sans MS" pitchFamily="66" charset="0"/>
              </a:rPr>
              <a:t>«</a:t>
            </a:r>
            <a:r>
              <a:rPr lang="ru-RU" sz="2000" b="1" i="1" dirty="0" err="1" smtClean="0">
                <a:solidFill>
                  <a:srgbClr val="002060"/>
                </a:solidFill>
                <a:latin typeface="Comic Sans MS" pitchFamily="66" charset="0"/>
              </a:rPr>
              <a:t>Здоровьесберегающие</a:t>
            </a:r>
            <a:r>
              <a:rPr lang="ru-RU" sz="2000" b="1" i="1" dirty="0" smtClean="0">
                <a:solidFill>
                  <a:srgbClr val="002060"/>
                </a:solidFill>
                <a:latin typeface="Comic Sans MS" pitchFamily="66" charset="0"/>
              </a:rPr>
              <a:t> технологии в ДОУ».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Участники 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проекта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:</a:t>
            </a:r>
            <a:b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ВОСПИТАННИКИ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ГРУППЫ №4 МЛАДШЕГО ДОШКОЛЬНОГО ВОЗРАСТА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РОДИТЕЛИ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МЕДИЦИНСКИЙ РАБОТНИК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ПЕДАГОГ-ПСИХОЛОГ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ВОСПИТАТЕЛЬ ФИЗО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ВОСПИТАТЕЛЬ ГР.№4 (2-Я МЛАДШАЯ ГРУППА)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2050" name="Picture 2" descr="C:\Documents and Settings\пк5\Рабочий стол\IMG_19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4214818"/>
            <a:ext cx="1706563" cy="2286016"/>
          </a:xfrm>
          <a:prstGeom prst="rect">
            <a:avLst/>
          </a:prstGeom>
          <a:noFill/>
        </p:spPr>
      </p:pic>
      <p:pic>
        <p:nvPicPr>
          <p:cNvPr id="4" name="Picture 2" descr="E:\Фото-00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4214818"/>
            <a:ext cx="3367898" cy="2306959"/>
          </a:xfrm>
          <a:prstGeom prst="rect">
            <a:avLst/>
          </a:prstGeom>
          <a:noFill/>
        </p:spPr>
      </p:pic>
      <p:pic>
        <p:nvPicPr>
          <p:cNvPr id="5" name="Picture 3" descr="E:\DSCN09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4214818"/>
            <a:ext cx="3039322" cy="2286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571472" y="1214422"/>
          <a:ext cx="8001056" cy="4929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85720" y="214290"/>
            <a:ext cx="86439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Результаты показателей диагностики развития физических навыков воспитанников 2-й младшей группы: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428596" y="2143116"/>
          <a:ext cx="8535892" cy="44542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85720" y="142852"/>
            <a:ext cx="85725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Диаграмма показателей посещаемости группы детьми младшего дошкольного возраста, в сравнении с воспитанниками старших групп, частично или косвенно принимавших участия в проекте: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85728"/>
            <a:ext cx="864399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РЕЗУЛЬТАТЫ РАБОТЫ ПО ПРОЕКТУ НА КОНЕЦ АПРЕЛЯ 2012 года:</a:t>
            </a:r>
          </a:p>
          <a:p>
            <a:endParaRPr lang="ru-RU" b="1" dirty="0" smtClean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Отчет о проделанной работе в форме видео презентации на общем родительском собрании коллективом разработчиков и участников проекта «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Здоровьесберегающие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 технологии в ДОУ».</a:t>
            </a:r>
          </a:p>
          <a:p>
            <a:endParaRPr lang="ru-RU" b="1" dirty="0" smtClean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Улучшение показателей развития физических качеств детей младшего дошкольного возраста, обогащение картотеки подвижных игр.</a:t>
            </a:r>
          </a:p>
          <a:p>
            <a:endParaRPr lang="ru-RU" b="1" dirty="0" smtClean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Усовершенствование оборудования и предметно-развивающей среды по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по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 развитию представлений о ЗОЖ.</a:t>
            </a:r>
          </a:p>
          <a:p>
            <a:endParaRPr lang="ru-RU" b="1" dirty="0" smtClean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Повышение уровня родительской компетентности в вопросах сохранности здоровья детей и предотвращению массовых заболеваний в осенне-зимний период.</a:t>
            </a:r>
          </a:p>
          <a:p>
            <a:endParaRPr lang="ru-RU" b="1" dirty="0" smtClean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Снижение заболеваемости детей во второй младшей группе, улучшение </a:t>
            </a:r>
            <a:r>
              <a:rPr lang="ru-RU" b="1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показателей посещаемости ДОУ. </a:t>
            </a:r>
            <a:endParaRPr lang="ru-RU" b="1" dirty="0" smtClean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501122" cy="200026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</a:br>
            <a:endParaRPr lang="ru-RU" dirty="0"/>
          </a:p>
        </p:txBody>
      </p:sp>
      <p:pic>
        <p:nvPicPr>
          <p:cNvPr id="3" name="Picture 4" descr="DSC00523"/>
          <p:cNvPicPr>
            <a:picLocks noChangeAspect="1" noChangeArrowheads="1"/>
          </p:cNvPicPr>
          <p:nvPr/>
        </p:nvPicPr>
        <p:blipFill>
          <a:blip r:embed="rId2" cstate="print"/>
          <a:srcRect t="16257" b="16257"/>
          <a:stretch>
            <a:fillRect/>
          </a:stretch>
        </p:blipFill>
        <p:spPr bwMode="auto">
          <a:xfrm>
            <a:off x="2928926" y="4429132"/>
            <a:ext cx="3428992" cy="2143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E:\job\психолог\фото детей\IMG_195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702" y="1643050"/>
            <a:ext cx="2047868" cy="2857520"/>
          </a:xfrm>
          <a:prstGeom prst="rect">
            <a:avLst/>
          </a:prstGeom>
          <a:noFill/>
        </p:spPr>
      </p:pic>
      <p:pic>
        <p:nvPicPr>
          <p:cNvPr id="1027" name="Picture 3" descr="C:\Documents and Settings\пк5\Рабочий стол\фотки\DSC0031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643050"/>
            <a:ext cx="2128830" cy="2838440"/>
          </a:xfrm>
          <a:prstGeom prst="rect">
            <a:avLst/>
          </a:prstGeom>
          <a:noFill/>
        </p:spPr>
      </p:pic>
      <p:pic>
        <p:nvPicPr>
          <p:cNvPr id="6" name="Picture 2" descr="C:\Documents and Settings\пк5\Рабочий стол\фотки\DSCN055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86116" y="1857364"/>
            <a:ext cx="2500330" cy="227428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57158" y="214290"/>
            <a:ext cx="85011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/>
            </a:r>
            <a:b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Проблема: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/>
            </a:r>
            <a:b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Необходимость создания и улучшения условий для достижения физического и психического здоровья детей второй младшей группы.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0"/>
            <a:ext cx="8643998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 smtClean="0">
              <a:latin typeface="Comic Sans MS" pitchFamily="66" charset="0"/>
            </a:endParaRPr>
          </a:p>
          <a:p>
            <a:endParaRPr lang="ru-RU" sz="2400" b="1" dirty="0" smtClean="0">
              <a:latin typeface="Comic Sans MS" pitchFamily="66" charset="0"/>
            </a:endParaRPr>
          </a:p>
          <a:p>
            <a:pPr algn="ctr"/>
            <a:r>
              <a:rPr lang="ru-RU" b="1" dirty="0" smtClean="0">
                <a:latin typeface="Comic Sans MS" pitchFamily="66" charset="0"/>
              </a:rPr>
              <a:t>Задачи</a:t>
            </a:r>
            <a:r>
              <a:rPr lang="ru-RU" b="1" dirty="0" smtClean="0">
                <a:latin typeface="Comic Sans MS" pitchFamily="66" charset="0"/>
              </a:rPr>
              <a:t>:</a:t>
            </a:r>
          </a:p>
          <a:p>
            <a:endParaRPr lang="ru-RU" b="1" dirty="0" smtClean="0">
              <a:latin typeface="Comic Sans MS" pitchFamily="66" charset="0"/>
            </a:endParaRPr>
          </a:p>
          <a:p>
            <a:r>
              <a:rPr lang="ru-RU" b="1" dirty="0" smtClean="0">
                <a:latin typeface="Comic Sans MS" pitchFamily="66" charset="0"/>
              </a:rPr>
              <a:t>1.Создание </a:t>
            </a:r>
            <a:r>
              <a:rPr lang="ru-RU" b="1" dirty="0" smtClean="0">
                <a:latin typeface="Comic Sans MS" pitchFamily="66" charset="0"/>
              </a:rPr>
              <a:t>устойчивой мотивации в сохранении своего здоровья и здоровья окружающих детей.</a:t>
            </a:r>
          </a:p>
          <a:p>
            <a:endParaRPr lang="ru-RU" b="1" dirty="0" smtClean="0">
              <a:latin typeface="Comic Sans MS" pitchFamily="66" charset="0"/>
            </a:endParaRPr>
          </a:p>
          <a:p>
            <a:pPr lvl="0"/>
            <a:r>
              <a:rPr lang="ru-RU" b="1" dirty="0" smtClean="0">
                <a:latin typeface="Comic Sans MS" pitchFamily="66" charset="0"/>
              </a:rPr>
              <a:t>2.Воспитание привычки соблюдения режима дня, выполнения правил личной гигиены, потребности в ежедневных занятиях спортивной гимнастикой.</a:t>
            </a:r>
          </a:p>
          <a:p>
            <a:pPr lvl="0"/>
            <a:endParaRPr lang="ru-RU" b="1" dirty="0" smtClean="0">
              <a:latin typeface="Comic Sans MS" pitchFamily="66" charset="0"/>
            </a:endParaRPr>
          </a:p>
          <a:p>
            <a:pPr lvl="0"/>
            <a:r>
              <a:rPr lang="ru-RU" b="1" dirty="0" smtClean="0">
                <a:latin typeface="Comic Sans MS" pitchFamily="66" charset="0"/>
              </a:rPr>
              <a:t>3.</a:t>
            </a:r>
            <a:r>
              <a:rPr lang="ru-RU" dirty="0" smtClean="0"/>
              <a:t> </a:t>
            </a:r>
            <a:r>
              <a:rPr lang="ru-RU" b="1" dirty="0" smtClean="0">
                <a:latin typeface="Comic Sans MS" pitchFamily="66" charset="0"/>
              </a:rPr>
              <a:t>Организация предметно-развивающей  среды в ДОУ (спортивный инвентарь, площадка, гимнастический зал).</a:t>
            </a:r>
          </a:p>
          <a:p>
            <a:pPr lvl="0"/>
            <a:endParaRPr lang="ru-RU" b="1" dirty="0" smtClean="0">
              <a:latin typeface="Comic Sans MS" pitchFamily="66" charset="0"/>
            </a:endParaRPr>
          </a:p>
          <a:p>
            <a:pPr lvl="0"/>
            <a:r>
              <a:rPr lang="ru-RU" b="1" dirty="0" smtClean="0">
                <a:latin typeface="Comic Sans MS" pitchFamily="66" charset="0"/>
              </a:rPr>
              <a:t>4.</a:t>
            </a:r>
            <a:r>
              <a:rPr lang="ru-RU" b="1" dirty="0" smtClean="0"/>
              <a:t> </a:t>
            </a:r>
            <a:r>
              <a:rPr lang="ru-RU" b="1" dirty="0" smtClean="0">
                <a:latin typeface="Comic Sans MS" pitchFamily="66" charset="0"/>
              </a:rPr>
              <a:t>Улучшение общих показателей развития психофизических качеств и снижение заболеваемости детей младшего дошкольного возраста.</a:t>
            </a:r>
          </a:p>
          <a:p>
            <a:pPr lvl="0"/>
            <a:endParaRPr lang="ru-RU" b="1" dirty="0" smtClean="0">
              <a:latin typeface="Comic Sans MS" pitchFamily="66" charset="0"/>
            </a:endParaRPr>
          </a:p>
          <a:p>
            <a:pPr lvl="0"/>
            <a:r>
              <a:rPr lang="ru-RU" b="1" dirty="0" smtClean="0">
                <a:latin typeface="Comic Sans MS" pitchFamily="66" charset="0"/>
              </a:rPr>
              <a:t>5.</a:t>
            </a:r>
            <a:r>
              <a:rPr lang="ru-RU" dirty="0" smtClean="0"/>
              <a:t> </a:t>
            </a:r>
            <a:r>
              <a:rPr lang="ru-RU" b="1" dirty="0" smtClean="0">
                <a:latin typeface="Comic Sans MS" pitchFamily="66" charset="0"/>
              </a:rPr>
              <a:t>Обеспечении стабильности и гибкости физкультурно-оздоровительной за счет эффективной интеграции образовательных областей «Здоровье», «Художественной литературы», «Коммуникация», «Безопасность», «Социализация», </a:t>
            </a:r>
          </a:p>
          <a:p>
            <a:pPr lvl="0"/>
            <a:r>
              <a:rPr lang="ru-RU" b="1" dirty="0" smtClean="0">
                <a:latin typeface="Comic Sans MS" pitchFamily="66" charset="0"/>
              </a:rPr>
              <a:t>«Познание», «Физическая культура».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142853"/>
            <a:ext cx="85011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Comic Sans MS" pitchFamily="66" charset="0"/>
              </a:rPr>
              <a:t>Цель: </a:t>
            </a:r>
            <a:br>
              <a:rPr lang="ru-RU" b="1" dirty="0" smtClean="0">
                <a:latin typeface="Comic Sans MS" pitchFamily="66" charset="0"/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Способствовать сохранению, поддержанию и укреплению психического и физического здоровья детей 3-4 лет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. 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8845708" cy="1643074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>«Сделайте ребенка крепким и здоровым, и он сам станет умным и рассудительным». </a:t>
            </a:r>
            <a:br>
              <a:rPr lang="ru-RU" sz="2000" dirty="0" smtClean="0"/>
            </a:br>
            <a:r>
              <a:rPr lang="ru-RU" sz="2000" dirty="0" smtClean="0"/>
              <a:t>Ж. Ж. Руссо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1720840"/>
            <a:ext cx="8643998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Этапы проекта:</a:t>
            </a:r>
          </a:p>
          <a:p>
            <a:endParaRPr lang="ru-RU" b="1" dirty="0" smtClean="0">
              <a:solidFill>
                <a:schemeClr val="accent4">
                  <a:lumMod val="75000"/>
                </a:schemeClr>
              </a:solidFill>
              <a:latin typeface="Comic Sans MS" pitchFamily="66" charset="0"/>
            </a:endParaRPr>
          </a:p>
          <a:p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I. </a:t>
            </a: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ПОДГОТОВИТЕЛЬНЫЙ </a:t>
            </a:r>
            <a:endParaRPr lang="en-US" sz="2400" b="1" dirty="0" smtClean="0">
              <a:solidFill>
                <a:schemeClr val="accent4">
                  <a:lumMod val="75000"/>
                </a:schemeClr>
              </a:solidFill>
              <a:latin typeface="Comic Sans MS" pitchFamily="66" charset="0"/>
            </a:endParaRPr>
          </a:p>
          <a:p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(сбор информации и данных по проблеме)</a:t>
            </a:r>
            <a:endParaRPr lang="en-US" sz="2400" b="1" dirty="0" smtClean="0">
              <a:solidFill>
                <a:schemeClr val="accent4">
                  <a:lumMod val="75000"/>
                </a:schemeClr>
              </a:solidFill>
              <a:latin typeface="Comic Sans MS" pitchFamily="66" charset="0"/>
            </a:endParaRPr>
          </a:p>
          <a:p>
            <a:pPr lvl="0"/>
            <a:r>
              <a:rPr lang="en-US" sz="2400" b="1" u="sng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 </a:t>
            </a:r>
          </a:p>
          <a:p>
            <a:r>
              <a:rPr lang="ru-RU" sz="2400" b="1" i="1" dirty="0" smtClean="0"/>
              <a:t> </a:t>
            </a:r>
            <a:endParaRPr lang="ru-RU" sz="2400" dirty="0" smtClean="0"/>
          </a:p>
          <a:p>
            <a:pPr lvl="0"/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II. 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ИНФОРМАЦИНО-ПРОСВЕТИТЕЛЬСКИЙ </a:t>
            </a:r>
            <a:endParaRPr lang="en-US" sz="2400" b="1" dirty="0" smtClean="0">
              <a:solidFill>
                <a:schemeClr val="accent4">
                  <a:lumMod val="50000"/>
                </a:schemeClr>
              </a:solidFill>
              <a:latin typeface="Comic Sans MS" pitchFamily="66" charset="0"/>
            </a:endParaRPr>
          </a:p>
          <a:p>
            <a:pPr lvl="0"/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(основной)</a:t>
            </a:r>
            <a:endParaRPr lang="en-US" sz="2400" b="1" dirty="0" smtClean="0">
              <a:solidFill>
                <a:schemeClr val="accent4">
                  <a:lumMod val="50000"/>
                </a:schemeClr>
              </a:solidFill>
              <a:latin typeface="Comic Sans MS" pitchFamily="66" charset="0"/>
            </a:endParaRPr>
          </a:p>
          <a:p>
            <a:pPr lvl="0"/>
            <a:endParaRPr lang="en-US" sz="2400" b="1" dirty="0" smtClean="0">
              <a:solidFill>
                <a:schemeClr val="accent4">
                  <a:lumMod val="50000"/>
                </a:schemeClr>
              </a:solidFill>
              <a:latin typeface="Comic Sans MS" pitchFamily="66" charset="0"/>
            </a:endParaRPr>
          </a:p>
          <a:p>
            <a:pPr lvl="0"/>
            <a:endParaRPr lang="en-US" sz="2400" b="1" dirty="0" smtClean="0">
              <a:solidFill>
                <a:schemeClr val="accent4">
                  <a:lumMod val="50000"/>
                </a:schemeClr>
              </a:solidFill>
              <a:latin typeface="Comic Sans MS" pitchFamily="66" charset="0"/>
            </a:endParaRPr>
          </a:p>
          <a:p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III.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 ИТОГОВЫЙ</a:t>
            </a:r>
            <a:endParaRPr lang="en-US" sz="2400" b="1" dirty="0" smtClean="0">
              <a:solidFill>
                <a:schemeClr val="accent4">
                  <a:lumMod val="50000"/>
                </a:schemeClr>
              </a:solidFill>
              <a:latin typeface="Comic Sans MS" pitchFamily="66" charset="0"/>
            </a:endParaRPr>
          </a:p>
          <a:p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(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результаты работы)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889844"/>
            <a:ext cx="8286808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Основная работа по проекту:</a:t>
            </a:r>
          </a:p>
          <a:p>
            <a:endParaRPr lang="ru-RU" b="1" dirty="0" smtClean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Работа с родителями: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Консультации и памятки: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«ЭТО ИНТЕРЕСНО ЗНАТЬ» 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«РОЛЬ ФИЗКУЛЬТУРЫ В ЖИЗНИ ДОШКОЛЬНИКА»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«РЕЖИМ ДНЯ МОЕГО РЕБЕНКА» </a:t>
            </a:r>
            <a:endParaRPr lang="ru-RU" b="1" dirty="0" smtClean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  <a:p>
            <a:endParaRPr lang="ru-RU" b="1" dirty="0" smtClean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Родительские собрания: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«ЗАДАЧИ И СОДЕРЖАНИЕ ВОСПИТАТЕЛЬНО- ОБРАЗОВАТЕЛЬНОЙ РАБОТЫ в ДОУ»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«ФОРМЫ И МЕТОДЫ РАБОТЫ ПО УКРЕПЛЕНИЮ ЗДОРОВЬЯ ДЕТЕЙ В ДОУ»</a:t>
            </a:r>
            <a:endParaRPr lang="ru-RU" b="1" dirty="0" smtClean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  <a:p>
            <a:endParaRPr lang="ru-RU" b="1" dirty="0" smtClean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Спортивные досуги и конкурсы: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«СПОРТИВНЫЙ КОДЕКС ДЛЯ НАС»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«КОЛЛАЖ – любимый вид спорта нашей семьи»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«ПАПА, МАМА, Я – спортивная семья!»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Мероприятия по ЗОЖ:</a:t>
            </a:r>
            <a:endParaRPr lang="ru-RU" dirty="0"/>
          </a:p>
        </p:txBody>
      </p:sp>
      <p:pic>
        <p:nvPicPr>
          <p:cNvPr id="3" name="Picture 3" descr="E:\Фото-00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4357694"/>
            <a:ext cx="2674294" cy="2071702"/>
          </a:xfrm>
          <a:prstGeom prst="rect">
            <a:avLst/>
          </a:prstGeom>
          <a:noFill/>
        </p:spPr>
      </p:pic>
      <p:pic>
        <p:nvPicPr>
          <p:cNvPr id="4" name="Picture 2" descr="E:\DSCN08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357299"/>
            <a:ext cx="2786082" cy="2004130"/>
          </a:xfrm>
          <a:prstGeom prst="rect">
            <a:avLst/>
          </a:prstGeom>
          <a:noFill/>
        </p:spPr>
      </p:pic>
      <p:pic>
        <p:nvPicPr>
          <p:cNvPr id="5" name="Picture 3" descr="C:\Documents and Settings\Завхоз\Рабочий стол\DSCN07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2714620"/>
            <a:ext cx="2643206" cy="2097798"/>
          </a:xfrm>
          <a:prstGeom prst="rect">
            <a:avLst/>
          </a:prstGeom>
          <a:noFill/>
        </p:spPr>
      </p:pic>
      <p:pic>
        <p:nvPicPr>
          <p:cNvPr id="7" name="Picture 5" descr="E:\DSCN095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2198" y="1428736"/>
            <a:ext cx="2912084" cy="1928826"/>
          </a:xfrm>
          <a:prstGeom prst="rect">
            <a:avLst/>
          </a:prstGeom>
          <a:noFill/>
        </p:spPr>
      </p:pic>
      <p:pic>
        <p:nvPicPr>
          <p:cNvPr id="8" name="Picture 2" descr="E:\DSCN094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44" y="4143380"/>
            <a:ext cx="3086922" cy="22145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357166"/>
            <a:ext cx="828680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  <a:latin typeface="Comic Sans MS" pitchFamily="66" charset="0"/>
              </a:rPr>
              <a:t>Работа педагога психолога по созданию комфортной и позитивной </a:t>
            </a:r>
            <a:r>
              <a:rPr lang="ru-RU" sz="2800" b="1" dirty="0" err="1" smtClean="0">
                <a:solidFill>
                  <a:srgbClr val="00B050"/>
                </a:solidFill>
                <a:latin typeface="Comic Sans MS" pitchFamily="66" charset="0"/>
              </a:rPr>
              <a:t>психоэмоциональной</a:t>
            </a:r>
            <a:r>
              <a:rPr lang="ru-RU" sz="2800" b="1" dirty="0" smtClean="0">
                <a:solidFill>
                  <a:srgbClr val="00B050"/>
                </a:solidFill>
                <a:latin typeface="Comic Sans MS" pitchFamily="66" charset="0"/>
              </a:rPr>
              <a:t> среды в группе детей младшего возраста:</a:t>
            </a:r>
            <a:br>
              <a:rPr lang="ru-RU" sz="2800" b="1" dirty="0" smtClean="0">
                <a:solidFill>
                  <a:srgbClr val="00B050"/>
                </a:solidFill>
                <a:latin typeface="Comic Sans MS" pitchFamily="66" charset="0"/>
              </a:rPr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1. Психологическое сопровождение детей в адаптационный период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2. Индивидуальные и подгрупповые занятия по стабилизации эмоционального фона.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3. Коррекционно-развивающая работа.</a:t>
            </a:r>
            <a:endParaRPr lang="ru-RU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357166"/>
            <a:ext cx="8429684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Работа с детьми:</a:t>
            </a:r>
          </a:p>
          <a:p>
            <a:endParaRPr lang="ru-RU" sz="2400" b="1" dirty="0" smtClean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Регулярное проведение физкультурных занятий на улице и в зале</a:t>
            </a:r>
          </a:p>
          <a:p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Закаливающие процедуры в группе, ежедневные прогулки на свежем воздухе</a:t>
            </a:r>
          </a:p>
          <a:p>
            <a:endParaRPr lang="ru-RU" b="1" dirty="0" smtClean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Утренняя гимнастика</a:t>
            </a:r>
          </a:p>
          <a:p>
            <a:endParaRPr lang="ru-RU" b="1" dirty="0" smtClean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Ежедневные пальчиковые игры и физкультминутки на занятиях</a:t>
            </a:r>
          </a:p>
          <a:p>
            <a:endParaRPr lang="ru-RU" b="1" dirty="0" smtClean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Активное привлечение малышей к участию в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общесадовских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спортивных праздниках и досугах</a:t>
            </a:r>
          </a:p>
          <a:p>
            <a:endParaRPr lang="ru-RU" b="1" dirty="0" smtClean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Проведение ознакомительных «Уроков здоровья» на группе совместно с медицинским работником</a:t>
            </a:r>
          </a:p>
          <a:p>
            <a:endParaRPr lang="ru-RU" b="1" dirty="0" smtClean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Развивающие и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психокоррекционные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занятия с педагогом-психологом.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27966" cy="25431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Экскурсия в кабинет медицинского работника: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dirty="0" smtClean="0"/>
              <a:t>Чем нам помогают доктора?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Зачем нужны прививки?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Что нужно делать, чтобы не болеть?</a:t>
            </a:r>
            <a:endParaRPr lang="ru-RU" dirty="0"/>
          </a:p>
        </p:txBody>
      </p:sp>
      <p:pic>
        <p:nvPicPr>
          <p:cNvPr id="3" name="Picture 2" descr="G:\DSCN09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3187633"/>
            <a:ext cx="3643306" cy="33531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135</TotalTime>
  <Words>443</Words>
  <PresentationFormat>Экран (4:3)</PresentationFormat>
  <Paragraphs>81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Трек</vt:lpstr>
      <vt:lpstr>Долгосрочный информационно-исследовательский проект специалистов ГБОУ компенсирующего вида №994   «Здоровьесберегающие технологии в ДОУ».  Участники проекта:  ВОСПИТАННИКИ ГРУППЫ №4 МЛАДШЕГО ДОШКОЛЬНОГО ВОЗРАСТА РОДИТЕЛИ  МЕДИЦИНСКИЙ РАБОТНИК ПЕДАГОГ-ПСИХОЛОГ ВОСПИТАТЕЛЬ ФИЗО ВОСПИТАТЕЛЬ ГР.№4 (2-Я МЛАДШАЯ ГРУППА) </vt:lpstr>
      <vt:lpstr> </vt:lpstr>
      <vt:lpstr>Слайд 3</vt:lpstr>
      <vt:lpstr>«Сделайте ребенка крепким и здоровым, и он сам станет умным и рассудительным».  Ж. Ж. Руссо   </vt:lpstr>
      <vt:lpstr>Слайд 5</vt:lpstr>
      <vt:lpstr>Мероприятия по ЗОЖ:</vt:lpstr>
      <vt:lpstr>Слайд 7</vt:lpstr>
      <vt:lpstr>Слайд 8</vt:lpstr>
      <vt:lpstr>Экскурсия в кабинет медицинского работника:  Чем нам помогают доктора?  Зачем нужны прививки?  Что нужно делать, чтобы не болеть?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пк5</cp:lastModifiedBy>
  <cp:revision>45</cp:revision>
  <dcterms:modified xsi:type="dcterms:W3CDTF">2013-03-27T12:05:20Z</dcterms:modified>
</cp:coreProperties>
</file>