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79" r:id="rId4"/>
    <p:sldId id="257" r:id="rId5"/>
    <p:sldId id="258" r:id="rId6"/>
    <p:sldId id="259" r:id="rId7"/>
    <p:sldId id="280" r:id="rId8"/>
    <p:sldId id="261" r:id="rId9"/>
    <p:sldId id="282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3" r:id="rId20"/>
    <p:sldId id="274" r:id="rId21"/>
    <p:sldId id="272" r:id="rId22"/>
    <p:sldId id="275" r:id="rId23"/>
    <p:sldId id="277" r:id="rId24"/>
    <p:sldId id="276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62.wav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66.wa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rigamis.ru/topics/element-dlya-modulnogo-origami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57.wav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58-0.wav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59-0.wav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61.wav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ПОРТФОЛИО</a:t>
            </a:r>
            <a:endParaRPr lang="ru-RU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ВОСПИТАТЕЛЯ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МБДОУ «</a:t>
            </a:r>
            <a:r>
              <a:rPr lang="ru-RU" b="1" dirty="0" err="1" smtClean="0">
                <a:solidFill>
                  <a:srgbClr val="7030A0"/>
                </a:solidFill>
              </a:rPr>
              <a:t>Большекайбицкий</a:t>
            </a:r>
            <a:r>
              <a:rPr lang="ru-RU" b="1" dirty="0" smtClean="0">
                <a:solidFill>
                  <a:srgbClr val="7030A0"/>
                </a:solidFill>
              </a:rPr>
              <a:t> детский сад «</a:t>
            </a:r>
            <a:r>
              <a:rPr lang="ru-RU" b="1" dirty="0" err="1" smtClean="0">
                <a:solidFill>
                  <a:srgbClr val="7030A0"/>
                </a:solidFill>
              </a:rPr>
              <a:t>Миляшкай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Кайбицкого</a:t>
            </a:r>
            <a:r>
              <a:rPr lang="ru-RU" b="1" dirty="0" smtClean="0">
                <a:solidFill>
                  <a:srgbClr val="7030A0"/>
                </a:solidFill>
              </a:rPr>
              <a:t> района РТ 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Аухадшиной</a:t>
            </a:r>
            <a:r>
              <a:rPr lang="ru-RU" b="1" dirty="0" smtClean="0">
                <a:solidFill>
                  <a:srgbClr val="7030A0"/>
                </a:solidFill>
              </a:rPr>
              <a:t> Светланы Александровны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90656" cy="115212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</a:t>
            </a:r>
            <a:b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Самое главное создать положительный психологический настрой.</a:t>
            </a:r>
            <a:b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А как это сделать давайте попробуем вместе: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3456384" cy="468052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920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ребенок, ты ребенок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меня нос, у тебя нос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меня щечки гладкие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У тебя щечки гладкие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У меня губки сладкие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тебя губки сладкие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твой друг, ты мой друг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мы очень любим  друг друга. </a:t>
            </a:r>
          </a:p>
        </p:txBody>
      </p:sp>
      <p:pic>
        <p:nvPicPr>
          <p:cNvPr id="2052" name="Picture 4" descr="C:\Documents and Settings\usr\Мои документы\1 младшая группа фото\SAM_05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556792"/>
            <a:ext cx="3600400" cy="4041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Презентация Microsoft Of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7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мелкой моторики рук, которое повышает уровень организации мышления ребенка</a:t>
            </a:r>
            <a:r>
              <a:rPr lang="ru-RU" sz="27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rgbClr val="7030A0"/>
                </a:solidFill>
              </a:rPr>
              <a:t>Какими методами и приемами я пользуюсь?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72272" cy="4434840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Игры с разрезными картинками и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пазлами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Игры с мелким конструктором</a:t>
            </a:r>
          </a:p>
          <a:p>
            <a:pPr lvl="0"/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Дорисовывание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узоров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Игры с крупами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Пальчиковые игры -  эта форма оригинальна и интересна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Простая тренировка               ( со спичечными коробками)</a:t>
            </a:r>
          </a:p>
          <a:p>
            <a:endParaRPr lang="ru-RU" dirty="0"/>
          </a:p>
        </p:txBody>
      </p:sp>
      <p:pic>
        <p:nvPicPr>
          <p:cNvPr id="3074" name="Picture 2" descr="C:\Documents and Settings\usr\Рабочий стол\Вторая младшая группа\Изображение 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88840"/>
            <a:ext cx="4536504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523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6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 а </a:t>
            </a:r>
            <a:r>
              <a:rPr lang="ru-RU" sz="3600" b="1" u="sng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з</a:t>
            </a:r>
            <a:r>
              <a:rPr lang="ru-RU" sz="36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в и в а е м   </a:t>
            </a:r>
            <a:r>
              <a:rPr lang="ru-RU" sz="3600" b="1" u="sng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п</a:t>
            </a:r>
            <a:r>
              <a:rPr lang="ru-RU" sz="36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а м я т </a:t>
            </a:r>
            <a:r>
              <a:rPr lang="ru-RU" sz="3600" b="1" u="sng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ь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.</a:t>
            </a:r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Как я это делаю: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05lab6qqu13067589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772816"/>
            <a:ext cx="403860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Запоминание небольших стихотворений, текстов.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 «Что изменилось?»                                        «Чего не стало?»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на запоминание карточек - картинок.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на соотношение слов и пиктограмм (схематических изображений) и припоминание слов потом по ним.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– тренировки  (таблица из нескольких фигур,                                время запоминания 15 с).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255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восприятия.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Для этого использую в своей работе:</a:t>
            </a:r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72272" cy="443484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на поиски формы, похожей на предмет «</a:t>
            </a:r>
            <a:r>
              <a:rPr lang="ru-RU" dirty="0" smtClean="0">
                <a:solidFill>
                  <a:srgbClr val="FF0000"/>
                </a:solidFill>
              </a:rPr>
              <a:t>Что на что похоже?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Игры-опознания «</a:t>
            </a:r>
            <a:r>
              <a:rPr lang="ru-RU" dirty="0" smtClean="0">
                <a:solidFill>
                  <a:srgbClr val="FF0000"/>
                </a:solidFill>
              </a:rPr>
              <a:t>Силуэты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dirty="0" smtClean="0">
                <a:solidFill>
                  <a:srgbClr val="FF0000"/>
                </a:solidFill>
              </a:rPr>
              <a:t>Кто где живет?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др.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дорисовывания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 «</a:t>
            </a:r>
            <a:r>
              <a:rPr lang="ru-RU" dirty="0" smtClean="0">
                <a:solidFill>
                  <a:srgbClr val="FF0000"/>
                </a:solidFill>
              </a:rPr>
              <a:t>Дорисуй картинку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-  угадать, что нарисовано и дорисовать до целого.</a:t>
            </a:r>
          </a:p>
          <a:p>
            <a:endParaRPr lang="ru-RU" dirty="0"/>
          </a:p>
        </p:txBody>
      </p:sp>
      <p:pic>
        <p:nvPicPr>
          <p:cNvPr id="11" name="Рисунок 10" descr=" (540x699, 63Kb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204864"/>
            <a:ext cx="2016224" cy="187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Презентация Microsoft Of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  <p:pic>
        <p:nvPicPr>
          <p:cNvPr id="7" name="Picture 2" descr="C:\Documents and Settings\usr\Мои документы\Мои рисунки\58117653_loto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83768" y="2204864"/>
            <a:ext cx="208823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usr\Мои документы\Мои рисунки\58117216_loto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365104"/>
            <a:ext cx="208823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usr\Мои документы\Мои рисунки\58117421_loto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4365104"/>
            <a:ext cx="200521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мышления</a:t>
            </a:r>
            <a:r>
              <a:rPr lang="ru-RU" sz="3100" b="1" dirty="0" smtClean="0"/>
              <a:t>                    </a:t>
            </a:r>
            <a:br>
              <a:rPr lang="ru-RU" sz="3100" b="1" dirty="0" smtClean="0"/>
            </a:br>
            <a:r>
              <a:rPr lang="ru-RU" sz="3100" b="1" u="sng" dirty="0" smtClean="0">
                <a:solidFill>
                  <a:srgbClr val="7030A0"/>
                </a:solidFill>
              </a:rPr>
              <a:t>Наглядно – образное                           Логическое</a:t>
            </a: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 Использую:</a:t>
            </a:r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Игры-обобщения «Назови одним словом»;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Игры-классификации: «Что лишнее?» - обязательно должно быть объяснение, «Разложи на две группы»;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на выделение-дополнение по определенному признаку «Пришей заплатку».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00B050"/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и упражнения на составление рассказов по серии картинок.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pic>
        <p:nvPicPr>
          <p:cNvPr id="9" name="Picture 3" descr="C:\Documents and Settings\usr\Мои документы\Мои рисунки\013lab6qqu13067594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4725144"/>
            <a:ext cx="374441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Documents and Settings\usr\Мои документы\Мои рисунки\09lab6qqu13067589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140968"/>
            <a:ext cx="180020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C:\Documents and Settings\usr\Мои документы\Мои рисунки\012lab6qqu13067594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3140968"/>
            <a:ext cx="172819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6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воображения.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Здесь можно использовать те игры, которые мы использовали при развитии восприятия, но самым главным, я считаю, является упражнение, когда ребенок может фантазировать сам.  Например: «Нарисуй несуществующее животное» или придумай и нарисуй несуществующий предмет,  а далее идет уточнение, какой предмет: посуды, мебели и т.п.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 descr="C:\Documents and Settings\usr\Мои документы\Мои рисунки\5fed70bde4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772816"/>
            <a:ext cx="4258816" cy="4279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03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внимания</a:t>
            </a:r>
            <a:r>
              <a:rPr lang="ru-RU" b="1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с изменениями «Что изменилось?»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с убиранием предметов «Чего не стало?»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такого характера как «</a:t>
            </a:r>
            <a:r>
              <a:rPr lang="ru-RU" b="1" i="1" dirty="0" smtClean="0">
                <a:solidFill>
                  <a:srgbClr val="7030A0"/>
                </a:solidFill>
              </a:rPr>
              <a:t>Сложи портрет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dirty="0" smtClean="0">
                <a:solidFill>
                  <a:srgbClr val="7030A0"/>
                </a:solidFill>
              </a:rPr>
              <a:t>Части лица человека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(уши, нос, глаза, брови, губы, овал лица, волосы, головной убор и т.д.).</a:t>
            </a:r>
          </a:p>
          <a:p>
            <a:endParaRPr lang="ru-RU" dirty="0"/>
          </a:p>
        </p:txBody>
      </p:sp>
      <p:grpSp>
        <p:nvGrpSpPr>
          <p:cNvPr id="5" name="Group 7"/>
          <p:cNvGrpSpPr>
            <a:grpSpLocks noGrp="1" noChangeAspect="1"/>
          </p:cNvGrpSpPr>
          <p:nvPr/>
        </p:nvGrpSpPr>
        <p:grpSpPr bwMode="auto">
          <a:xfrm>
            <a:off x="539552" y="1916832"/>
            <a:ext cx="4038600" cy="4433888"/>
            <a:chOff x="2274" y="3808"/>
            <a:chExt cx="7200" cy="4320"/>
          </a:xfrm>
        </p:grpSpPr>
        <p:sp>
          <p:nvSpPr>
            <p:cNvPr id="6" name="AutoShape 8"/>
            <p:cNvSpPr>
              <a:spLocks noChangeAspect="1" noChangeArrowheads="1"/>
            </p:cNvSpPr>
            <p:nvPr/>
          </p:nvSpPr>
          <p:spPr bwMode="auto">
            <a:xfrm>
              <a:off x="2274" y="3808"/>
              <a:ext cx="7200" cy="4320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380" y="5202"/>
              <a:ext cx="987" cy="13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7639" y="7431"/>
              <a:ext cx="139" cy="14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7215" y="7431"/>
              <a:ext cx="138" cy="14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6086" y="7431"/>
              <a:ext cx="140" cy="14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6509" y="7431"/>
              <a:ext cx="139" cy="14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7215" y="6038"/>
              <a:ext cx="988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 rot="10584428">
              <a:off x="3549" y="7571"/>
              <a:ext cx="423" cy="278"/>
            </a:xfrm>
            <a:custGeom>
              <a:avLst/>
              <a:gdLst>
                <a:gd name="T0" fmla="*/ 212 w 21600"/>
                <a:gd name="T1" fmla="*/ 0 h 21600"/>
                <a:gd name="T2" fmla="*/ 53 w 21600"/>
                <a:gd name="T3" fmla="*/ 139 h 21600"/>
                <a:gd name="T4" fmla="*/ 212 w 21600"/>
                <a:gd name="T5" fmla="*/ 70 h 21600"/>
                <a:gd name="T6" fmla="*/ 370 w 21600"/>
                <a:gd name="T7" fmla="*/ 13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 rot="10584428">
              <a:off x="6226" y="7705"/>
              <a:ext cx="283" cy="279"/>
            </a:xfrm>
            <a:custGeom>
              <a:avLst/>
              <a:gdLst>
                <a:gd name="T0" fmla="*/ 142 w 21600"/>
                <a:gd name="T1" fmla="*/ 0 h 21600"/>
                <a:gd name="T2" fmla="*/ 35 w 21600"/>
                <a:gd name="T3" fmla="*/ 140 h 21600"/>
                <a:gd name="T4" fmla="*/ 142 w 21600"/>
                <a:gd name="T5" fmla="*/ 70 h 21600"/>
                <a:gd name="T6" fmla="*/ 248 w 21600"/>
                <a:gd name="T7" fmla="*/ 14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933" y="4226"/>
              <a:ext cx="1928" cy="883"/>
            </a:xfrm>
            <a:custGeom>
              <a:avLst/>
              <a:gdLst>
                <a:gd name="T0" fmla="*/ 713 w 2460"/>
                <a:gd name="T1" fmla="*/ 810 h 1140"/>
                <a:gd name="T2" fmla="*/ 878 w 2460"/>
                <a:gd name="T3" fmla="*/ 660 h 1140"/>
                <a:gd name="T4" fmla="*/ 923 w 2460"/>
                <a:gd name="T5" fmla="*/ 795 h 1140"/>
                <a:gd name="T6" fmla="*/ 968 w 2460"/>
                <a:gd name="T7" fmla="*/ 690 h 1140"/>
                <a:gd name="T8" fmla="*/ 1058 w 2460"/>
                <a:gd name="T9" fmla="*/ 735 h 1140"/>
                <a:gd name="T10" fmla="*/ 1148 w 2460"/>
                <a:gd name="T11" fmla="*/ 825 h 1140"/>
                <a:gd name="T12" fmla="*/ 1193 w 2460"/>
                <a:gd name="T13" fmla="*/ 825 h 1140"/>
                <a:gd name="T14" fmla="*/ 1268 w 2460"/>
                <a:gd name="T15" fmla="*/ 825 h 1140"/>
                <a:gd name="T16" fmla="*/ 1313 w 2460"/>
                <a:gd name="T17" fmla="*/ 735 h 1140"/>
                <a:gd name="T18" fmla="*/ 1358 w 2460"/>
                <a:gd name="T19" fmla="*/ 855 h 1140"/>
                <a:gd name="T20" fmla="*/ 1388 w 2460"/>
                <a:gd name="T21" fmla="*/ 855 h 1140"/>
                <a:gd name="T22" fmla="*/ 1493 w 2460"/>
                <a:gd name="T23" fmla="*/ 900 h 1140"/>
                <a:gd name="T24" fmla="*/ 1628 w 2460"/>
                <a:gd name="T25" fmla="*/ 930 h 1140"/>
                <a:gd name="T26" fmla="*/ 1688 w 2460"/>
                <a:gd name="T27" fmla="*/ 810 h 1140"/>
                <a:gd name="T28" fmla="*/ 1793 w 2460"/>
                <a:gd name="T29" fmla="*/ 1050 h 1140"/>
                <a:gd name="T30" fmla="*/ 1838 w 2460"/>
                <a:gd name="T31" fmla="*/ 840 h 1140"/>
                <a:gd name="T32" fmla="*/ 1928 w 2460"/>
                <a:gd name="T33" fmla="*/ 405 h 1140"/>
                <a:gd name="T34" fmla="*/ 2078 w 2460"/>
                <a:gd name="T35" fmla="*/ 510 h 1140"/>
                <a:gd name="T36" fmla="*/ 2183 w 2460"/>
                <a:gd name="T37" fmla="*/ 930 h 1140"/>
                <a:gd name="T38" fmla="*/ 2243 w 2460"/>
                <a:gd name="T39" fmla="*/ 900 h 1140"/>
                <a:gd name="T40" fmla="*/ 2303 w 2460"/>
                <a:gd name="T41" fmla="*/ 825 h 1140"/>
                <a:gd name="T42" fmla="*/ 2393 w 2460"/>
                <a:gd name="T43" fmla="*/ 855 h 1140"/>
                <a:gd name="T44" fmla="*/ 2393 w 2460"/>
                <a:gd name="T45" fmla="*/ 630 h 1140"/>
                <a:gd name="T46" fmla="*/ 2423 w 2460"/>
                <a:gd name="T47" fmla="*/ 600 h 1140"/>
                <a:gd name="T48" fmla="*/ 2303 w 2460"/>
                <a:gd name="T49" fmla="*/ 405 h 1140"/>
                <a:gd name="T50" fmla="*/ 2048 w 2460"/>
                <a:gd name="T51" fmla="*/ 225 h 1140"/>
                <a:gd name="T52" fmla="*/ 1808 w 2460"/>
                <a:gd name="T53" fmla="*/ 210 h 1140"/>
                <a:gd name="T54" fmla="*/ 1778 w 2460"/>
                <a:gd name="T55" fmla="*/ 405 h 1140"/>
                <a:gd name="T56" fmla="*/ 1703 w 2460"/>
                <a:gd name="T57" fmla="*/ 120 h 1140"/>
                <a:gd name="T58" fmla="*/ 1658 w 2460"/>
                <a:gd name="T59" fmla="*/ 210 h 1140"/>
                <a:gd name="T60" fmla="*/ 1583 w 2460"/>
                <a:gd name="T61" fmla="*/ 45 h 1140"/>
                <a:gd name="T62" fmla="*/ 1493 w 2460"/>
                <a:gd name="T63" fmla="*/ 165 h 1140"/>
                <a:gd name="T64" fmla="*/ 1358 w 2460"/>
                <a:gd name="T65" fmla="*/ 0 h 1140"/>
                <a:gd name="T66" fmla="*/ 1238 w 2460"/>
                <a:gd name="T67" fmla="*/ 75 h 1140"/>
                <a:gd name="T68" fmla="*/ 1133 w 2460"/>
                <a:gd name="T69" fmla="*/ 135 h 1140"/>
                <a:gd name="T70" fmla="*/ 983 w 2460"/>
                <a:gd name="T71" fmla="*/ 150 h 1140"/>
                <a:gd name="T72" fmla="*/ 908 w 2460"/>
                <a:gd name="T73" fmla="*/ 150 h 1140"/>
                <a:gd name="T74" fmla="*/ 713 w 2460"/>
                <a:gd name="T75" fmla="*/ 240 h 1140"/>
                <a:gd name="T76" fmla="*/ 608 w 2460"/>
                <a:gd name="T77" fmla="*/ 345 h 1140"/>
                <a:gd name="T78" fmla="*/ 518 w 2460"/>
                <a:gd name="T79" fmla="*/ 435 h 1140"/>
                <a:gd name="T80" fmla="*/ 68 w 2460"/>
                <a:gd name="T81" fmla="*/ 465 h 1140"/>
                <a:gd name="T82" fmla="*/ 23 w 2460"/>
                <a:gd name="T83" fmla="*/ 630 h 1140"/>
                <a:gd name="T84" fmla="*/ 23 w 2460"/>
                <a:gd name="T85" fmla="*/ 1080 h 1140"/>
                <a:gd name="T86" fmla="*/ 188 w 2460"/>
                <a:gd name="T87" fmla="*/ 900 h 1140"/>
                <a:gd name="T88" fmla="*/ 218 w 2460"/>
                <a:gd name="T89" fmla="*/ 1020 h 1140"/>
                <a:gd name="T90" fmla="*/ 278 w 2460"/>
                <a:gd name="T91" fmla="*/ 1020 h 1140"/>
                <a:gd name="T92" fmla="*/ 308 w 2460"/>
                <a:gd name="T93" fmla="*/ 1005 h 1140"/>
                <a:gd name="T94" fmla="*/ 338 w 2460"/>
                <a:gd name="T95" fmla="*/ 945 h 1140"/>
                <a:gd name="T96" fmla="*/ 428 w 2460"/>
                <a:gd name="T97" fmla="*/ 1140 h 1140"/>
                <a:gd name="T98" fmla="*/ 488 w 2460"/>
                <a:gd name="T99" fmla="*/ 690 h 1140"/>
                <a:gd name="T100" fmla="*/ 623 w 2460"/>
                <a:gd name="T101" fmla="*/ 1065 h 1140"/>
                <a:gd name="T102" fmla="*/ 608 w 2460"/>
                <a:gd name="T103" fmla="*/ 960 h 1140"/>
                <a:gd name="T104" fmla="*/ 578 w 2460"/>
                <a:gd name="T105" fmla="*/ 975 h 1140"/>
                <a:gd name="T106" fmla="*/ 578 w 2460"/>
                <a:gd name="T107" fmla="*/ 930 h 11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60"/>
                <a:gd name="T163" fmla="*/ 0 h 1140"/>
                <a:gd name="T164" fmla="*/ 2460 w 2460"/>
                <a:gd name="T165" fmla="*/ 1140 h 11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60" h="1140">
                  <a:moveTo>
                    <a:pt x="668" y="1005"/>
                  </a:moveTo>
                  <a:cubicBezTo>
                    <a:pt x="681" y="940"/>
                    <a:pt x="676" y="866"/>
                    <a:pt x="713" y="810"/>
                  </a:cubicBezTo>
                  <a:cubicBezTo>
                    <a:pt x="725" y="792"/>
                    <a:pt x="746" y="782"/>
                    <a:pt x="758" y="765"/>
                  </a:cubicBezTo>
                  <a:cubicBezTo>
                    <a:pt x="814" y="687"/>
                    <a:pt x="775" y="694"/>
                    <a:pt x="878" y="660"/>
                  </a:cubicBezTo>
                  <a:cubicBezTo>
                    <a:pt x="888" y="690"/>
                    <a:pt x="898" y="720"/>
                    <a:pt x="908" y="750"/>
                  </a:cubicBezTo>
                  <a:cubicBezTo>
                    <a:pt x="913" y="765"/>
                    <a:pt x="923" y="795"/>
                    <a:pt x="923" y="795"/>
                  </a:cubicBezTo>
                  <a:cubicBezTo>
                    <a:pt x="933" y="775"/>
                    <a:pt x="944" y="756"/>
                    <a:pt x="953" y="735"/>
                  </a:cubicBezTo>
                  <a:cubicBezTo>
                    <a:pt x="959" y="720"/>
                    <a:pt x="952" y="690"/>
                    <a:pt x="968" y="690"/>
                  </a:cubicBezTo>
                  <a:cubicBezTo>
                    <a:pt x="989" y="690"/>
                    <a:pt x="998" y="720"/>
                    <a:pt x="1013" y="735"/>
                  </a:cubicBezTo>
                  <a:cubicBezTo>
                    <a:pt x="1048" y="840"/>
                    <a:pt x="1003" y="744"/>
                    <a:pt x="1058" y="735"/>
                  </a:cubicBezTo>
                  <a:cubicBezTo>
                    <a:pt x="1080" y="731"/>
                    <a:pt x="1098" y="755"/>
                    <a:pt x="1118" y="765"/>
                  </a:cubicBezTo>
                  <a:cubicBezTo>
                    <a:pt x="1128" y="785"/>
                    <a:pt x="1139" y="804"/>
                    <a:pt x="1148" y="825"/>
                  </a:cubicBezTo>
                  <a:cubicBezTo>
                    <a:pt x="1154" y="840"/>
                    <a:pt x="1147" y="870"/>
                    <a:pt x="1163" y="870"/>
                  </a:cubicBezTo>
                  <a:cubicBezTo>
                    <a:pt x="1181" y="870"/>
                    <a:pt x="1183" y="840"/>
                    <a:pt x="1193" y="825"/>
                  </a:cubicBezTo>
                  <a:cubicBezTo>
                    <a:pt x="1198" y="800"/>
                    <a:pt x="1188" y="765"/>
                    <a:pt x="1208" y="750"/>
                  </a:cubicBezTo>
                  <a:cubicBezTo>
                    <a:pt x="1244" y="723"/>
                    <a:pt x="1267" y="821"/>
                    <a:pt x="1268" y="825"/>
                  </a:cubicBezTo>
                  <a:cubicBezTo>
                    <a:pt x="1278" y="810"/>
                    <a:pt x="1290" y="796"/>
                    <a:pt x="1298" y="780"/>
                  </a:cubicBezTo>
                  <a:cubicBezTo>
                    <a:pt x="1305" y="766"/>
                    <a:pt x="1297" y="735"/>
                    <a:pt x="1313" y="735"/>
                  </a:cubicBezTo>
                  <a:cubicBezTo>
                    <a:pt x="1331" y="735"/>
                    <a:pt x="1333" y="765"/>
                    <a:pt x="1343" y="780"/>
                  </a:cubicBezTo>
                  <a:cubicBezTo>
                    <a:pt x="1348" y="805"/>
                    <a:pt x="1352" y="830"/>
                    <a:pt x="1358" y="855"/>
                  </a:cubicBezTo>
                  <a:cubicBezTo>
                    <a:pt x="1362" y="870"/>
                    <a:pt x="1357" y="900"/>
                    <a:pt x="1373" y="900"/>
                  </a:cubicBezTo>
                  <a:cubicBezTo>
                    <a:pt x="1389" y="900"/>
                    <a:pt x="1384" y="870"/>
                    <a:pt x="1388" y="855"/>
                  </a:cubicBezTo>
                  <a:cubicBezTo>
                    <a:pt x="1399" y="810"/>
                    <a:pt x="1407" y="765"/>
                    <a:pt x="1418" y="720"/>
                  </a:cubicBezTo>
                  <a:cubicBezTo>
                    <a:pt x="1459" y="781"/>
                    <a:pt x="1478" y="827"/>
                    <a:pt x="1493" y="900"/>
                  </a:cubicBezTo>
                  <a:cubicBezTo>
                    <a:pt x="1509" y="820"/>
                    <a:pt x="1516" y="795"/>
                    <a:pt x="1583" y="750"/>
                  </a:cubicBezTo>
                  <a:cubicBezTo>
                    <a:pt x="1595" y="812"/>
                    <a:pt x="1613" y="869"/>
                    <a:pt x="1628" y="930"/>
                  </a:cubicBezTo>
                  <a:cubicBezTo>
                    <a:pt x="1633" y="895"/>
                    <a:pt x="1627" y="857"/>
                    <a:pt x="1643" y="825"/>
                  </a:cubicBezTo>
                  <a:cubicBezTo>
                    <a:pt x="1650" y="811"/>
                    <a:pt x="1675" y="801"/>
                    <a:pt x="1688" y="810"/>
                  </a:cubicBezTo>
                  <a:cubicBezTo>
                    <a:pt x="1725" y="835"/>
                    <a:pt x="1752" y="935"/>
                    <a:pt x="1778" y="975"/>
                  </a:cubicBezTo>
                  <a:cubicBezTo>
                    <a:pt x="1783" y="1000"/>
                    <a:pt x="1768" y="1055"/>
                    <a:pt x="1793" y="1050"/>
                  </a:cubicBezTo>
                  <a:cubicBezTo>
                    <a:pt x="1828" y="1043"/>
                    <a:pt x="1853" y="960"/>
                    <a:pt x="1853" y="960"/>
                  </a:cubicBezTo>
                  <a:cubicBezTo>
                    <a:pt x="1899" y="1099"/>
                    <a:pt x="1845" y="867"/>
                    <a:pt x="1838" y="840"/>
                  </a:cubicBezTo>
                  <a:cubicBezTo>
                    <a:pt x="1829" y="731"/>
                    <a:pt x="1839" y="631"/>
                    <a:pt x="1778" y="540"/>
                  </a:cubicBezTo>
                  <a:cubicBezTo>
                    <a:pt x="1829" y="369"/>
                    <a:pt x="1774" y="374"/>
                    <a:pt x="1928" y="405"/>
                  </a:cubicBezTo>
                  <a:cubicBezTo>
                    <a:pt x="1944" y="408"/>
                    <a:pt x="1958" y="415"/>
                    <a:pt x="1973" y="420"/>
                  </a:cubicBezTo>
                  <a:cubicBezTo>
                    <a:pt x="1999" y="439"/>
                    <a:pt x="2059" y="480"/>
                    <a:pt x="2078" y="510"/>
                  </a:cubicBezTo>
                  <a:cubicBezTo>
                    <a:pt x="2102" y="548"/>
                    <a:pt x="2138" y="630"/>
                    <a:pt x="2138" y="630"/>
                  </a:cubicBezTo>
                  <a:cubicBezTo>
                    <a:pt x="2152" y="730"/>
                    <a:pt x="2151" y="835"/>
                    <a:pt x="2183" y="930"/>
                  </a:cubicBezTo>
                  <a:cubicBezTo>
                    <a:pt x="2193" y="890"/>
                    <a:pt x="2176" y="828"/>
                    <a:pt x="2213" y="810"/>
                  </a:cubicBezTo>
                  <a:cubicBezTo>
                    <a:pt x="2241" y="796"/>
                    <a:pt x="2217" y="918"/>
                    <a:pt x="2243" y="900"/>
                  </a:cubicBezTo>
                  <a:cubicBezTo>
                    <a:pt x="2277" y="878"/>
                    <a:pt x="2253" y="820"/>
                    <a:pt x="2258" y="780"/>
                  </a:cubicBezTo>
                  <a:cubicBezTo>
                    <a:pt x="2273" y="795"/>
                    <a:pt x="2291" y="808"/>
                    <a:pt x="2303" y="825"/>
                  </a:cubicBezTo>
                  <a:cubicBezTo>
                    <a:pt x="2358" y="902"/>
                    <a:pt x="2325" y="969"/>
                    <a:pt x="2348" y="735"/>
                  </a:cubicBezTo>
                  <a:cubicBezTo>
                    <a:pt x="2353" y="750"/>
                    <a:pt x="2389" y="861"/>
                    <a:pt x="2393" y="855"/>
                  </a:cubicBezTo>
                  <a:cubicBezTo>
                    <a:pt x="2420" y="819"/>
                    <a:pt x="2403" y="765"/>
                    <a:pt x="2408" y="720"/>
                  </a:cubicBezTo>
                  <a:cubicBezTo>
                    <a:pt x="2403" y="690"/>
                    <a:pt x="2371" y="652"/>
                    <a:pt x="2393" y="630"/>
                  </a:cubicBezTo>
                  <a:cubicBezTo>
                    <a:pt x="2411" y="612"/>
                    <a:pt x="2420" y="708"/>
                    <a:pt x="2438" y="690"/>
                  </a:cubicBezTo>
                  <a:cubicBezTo>
                    <a:pt x="2460" y="668"/>
                    <a:pt x="2428" y="630"/>
                    <a:pt x="2423" y="600"/>
                  </a:cubicBezTo>
                  <a:cubicBezTo>
                    <a:pt x="2418" y="565"/>
                    <a:pt x="2421" y="528"/>
                    <a:pt x="2408" y="495"/>
                  </a:cubicBezTo>
                  <a:cubicBezTo>
                    <a:pt x="2397" y="468"/>
                    <a:pt x="2319" y="421"/>
                    <a:pt x="2303" y="405"/>
                  </a:cubicBezTo>
                  <a:cubicBezTo>
                    <a:pt x="2177" y="279"/>
                    <a:pt x="2356" y="437"/>
                    <a:pt x="2258" y="315"/>
                  </a:cubicBezTo>
                  <a:cubicBezTo>
                    <a:pt x="2213" y="258"/>
                    <a:pt x="2113" y="244"/>
                    <a:pt x="2048" y="225"/>
                  </a:cubicBezTo>
                  <a:cubicBezTo>
                    <a:pt x="2018" y="216"/>
                    <a:pt x="1958" y="195"/>
                    <a:pt x="1958" y="195"/>
                  </a:cubicBezTo>
                  <a:cubicBezTo>
                    <a:pt x="1908" y="200"/>
                    <a:pt x="1855" y="193"/>
                    <a:pt x="1808" y="210"/>
                  </a:cubicBezTo>
                  <a:cubicBezTo>
                    <a:pt x="1793" y="215"/>
                    <a:pt x="1795" y="239"/>
                    <a:pt x="1793" y="255"/>
                  </a:cubicBezTo>
                  <a:cubicBezTo>
                    <a:pt x="1785" y="305"/>
                    <a:pt x="1783" y="355"/>
                    <a:pt x="1778" y="405"/>
                  </a:cubicBezTo>
                  <a:cubicBezTo>
                    <a:pt x="1775" y="390"/>
                    <a:pt x="1755" y="261"/>
                    <a:pt x="1748" y="240"/>
                  </a:cubicBezTo>
                  <a:cubicBezTo>
                    <a:pt x="1670" y="5"/>
                    <a:pt x="1760" y="346"/>
                    <a:pt x="1703" y="120"/>
                  </a:cubicBezTo>
                  <a:cubicBezTo>
                    <a:pt x="1693" y="135"/>
                    <a:pt x="1681" y="149"/>
                    <a:pt x="1673" y="165"/>
                  </a:cubicBezTo>
                  <a:cubicBezTo>
                    <a:pt x="1666" y="179"/>
                    <a:pt x="1672" y="217"/>
                    <a:pt x="1658" y="210"/>
                  </a:cubicBezTo>
                  <a:cubicBezTo>
                    <a:pt x="1640" y="201"/>
                    <a:pt x="1652" y="169"/>
                    <a:pt x="1643" y="150"/>
                  </a:cubicBezTo>
                  <a:cubicBezTo>
                    <a:pt x="1626" y="113"/>
                    <a:pt x="1603" y="80"/>
                    <a:pt x="1583" y="45"/>
                  </a:cubicBezTo>
                  <a:cubicBezTo>
                    <a:pt x="1563" y="55"/>
                    <a:pt x="1536" y="57"/>
                    <a:pt x="1523" y="75"/>
                  </a:cubicBezTo>
                  <a:cubicBezTo>
                    <a:pt x="1504" y="100"/>
                    <a:pt x="1493" y="165"/>
                    <a:pt x="1493" y="165"/>
                  </a:cubicBezTo>
                  <a:cubicBezTo>
                    <a:pt x="1468" y="130"/>
                    <a:pt x="1445" y="93"/>
                    <a:pt x="1418" y="60"/>
                  </a:cubicBezTo>
                  <a:cubicBezTo>
                    <a:pt x="1400" y="38"/>
                    <a:pt x="1386" y="0"/>
                    <a:pt x="1358" y="0"/>
                  </a:cubicBezTo>
                  <a:cubicBezTo>
                    <a:pt x="1333" y="0"/>
                    <a:pt x="1328" y="40"/>
                    <a:pt x="1313" y="60"/>
                  </a:cubicBezTo>
                  <a:cubicBezTo>
                    <a:pt x="1282" y="152"/>
                    <a:pt x="1324" y="75"/>
                    <a:pt x="1238" y="75"/>
                  </a:cubicBezTo>
                  <a:cubicBezTo>
                    <a:pt x="1220" y="75"/>
                    <a:pt x="1209" y="96"/>
                    <a:pt x="1193" y="105"/>
                  </a:cubicBezTo>
                  <a:cubicBezTo>
                    <a:pt x="1174" y="116"/>
                    <a:pt x="1153" y="125"/>
                    <a:pt x="1133" y="135"/>
                  </a:cubicBezTo>
                  <a:cubicBezTo>
                    <a:pt x="1113" y="125"/>
                    <a:pt x="1093" y="95"/>
                    <a:pt x="1073" y="105"/>
                  </a:cubicBezTo>
                  <a:cubicBezTo>
                    <a:pt x="968" y="158"/>
                    <a:pt x="1051" y="251"/>
                    <a:pt x="983" y="150"/>
                  </a:cubicBezTo>
                  <a:cubicBezTo>
                    <a:pt x="968" y="175"/>
                    <a:pt x="967" y="225"/>
                    <a:pt x="938" y="225"/>
                  </a:cubicBezTo>
                  <a:cubicBezTo>
                    <a:pt x="911" y="225"/>
                    <a:pt x="930" y="134"/>
                    <a:pt x="908" y="150"/>
                  </a:cubicBezTo>
                  <a:cubicBezTo>
                    <a:pt x="848" y="193"/>
                    <a:pt x="844" y="284"/>
                    <a:pt x="803" y="345"/>
                  </a:cubicBezTo>
                  <a:cubicBezTo>
                    <a:pt x="787" y="321"/>
                    <a:pt x="739" y="243"/>
                    <a:pt x="713" y="240"/>
                  </a:cubicBezTo>
                  <a:cubicBezTo>
                    <a:pt x="684" y="237"/>
                    <a:pt x="663" y="270"/>
                    <a:pt x="638" y="285"/>
                  </a:cubicBezTo>
                  <a:cubicBezTo>
                    <a:pt x="628" y="305"/>
                    <a:pt x="617" y="324"/>
                    <a:pt x="608" y="345"/>
                  </a:cubicBezTo>
                  <a:cubicBezTo>
                    <a:pt x="592" y="384"/>
                    <a:pt x="593" y="435"/>
                    <a:pt x="563" y="465"/>
                  </a:cubicBezTo>
                  <a:cubicBezTo>
                    <a:pt x="550" y="478"/>
                    <a:pt x="534" y="443"/>
                    <a:pt x="518" y="435"/>
                  </a:cubicBezTo>
                  <a:cubicBezTo>
                    <a:pt x="467" y="410"/>
                    <a:pt x="353" y="390"/>
                    <a:pt x="353" y="390"/>
                  </a:cubicBezTo>
                  <a:cubicBezTo>
                    <a:pt x="223" y="399"/>
                    <a:pt x="135" y="365"/>
                    <a:pt x="68" y="465"/>
                  </a:cubicBezTo>
                  <a:cubicBezTo>
                    <a:pt x="63" y="490"/>
                    <a:pt x="60" y="515"/>
                    <a:pt x="53" y="540"/>
                  </a:cubicBezTo>
                  <a:cubicBezTo>
                    <a:pt x="45" y="571"/>
                    <a:pt x="23" y="630"/>
                    <a:pt x="23" y="630"/>
                  </a:cubicBezTo>
                  <a:cubicBezTo>
                    <a:pt x="18" y="735"/>
                    <a:pt x="8" y="840"/>
                    <a:pt x="8" y="945"/>
                  </a:cubicBezTo>
                  <a:cubicBezTo>
                    <a:pt x="8" y="990"/>
                    <a:pt x="0" y="1041"/>
                    <a:pt x="23" y="1080"/>
                  </a:cubicBezTo>
                  <a:cubicBezTo>
                    <a:pt x="36" y="1102"/>
                    <a:pt x="73" y="1090"/>
                    <a:pt x="98" y="1095"/>
                  </a:cubicBezTo>
                  <a:cubicBezTo>
                    <a:pt x="251" y="1064"/>
                    <a:pt x="127" y="1114"/>
                    <a:pt x="188" y="900"/>
                  </a:cubicBezTo>
                  <a:cubicBezTo>
                    <a:pt x="195" y="875"/>
                    <a:pt x="197" y="950"/>
                    <a:pt x="203" y="975"/>
                  </a:cubicBezTo>
                  <a:cubicBezTo>
                    <a:pt x="207" y="990"/>
                    <a:pt x="214" y="1005"/>
                    <a:pt x="218" y="1020"/>
                  </a:cubicBezTo>
                  <a:cubicBezTo>
                    <a:pt x="224" y="1045"/>
                    <a:pt x="228" y="1070"/>
                    <a:pt x="233" y="1095"/>
                  </a:cubicBezTo>
                  <a:cubicBezTo>
                    <a:pt x="248" y="1070"/>
                    <a:pt x="268" y="1047"/>
                    <a:pt x="278" y="1020"/>
                  </a:cubicBezTo>
                  <a:cubicBezTo>
                    <a:pt x="288" y="991"/>
                    <a:pt x="266" y="944"/>
                    <a:pt x="293" y="930"/>
                  </a:cubicBezTo>
                  <a:cubicBezTo>
                    <a:pt x="316" y="919"/>
                    <a:pt x="304" y="980"/>
                    <a:pt x="308" y="1005"/>
                  </a:cubicBezTo>
                  <a:cubicBezTo>
                    <a:pt x="314" y="1050"/>
                    <a:pt x="318" y="1095"/>
                    <a:pt x="323" y="1140"/>
                  </a:cubicBezTo>
                  <a:cubicBezTo>
                    <a:pt x="328" y="1075"/>
                    <a:pt x="302" y="999"/>
                    <a:pt x="338" y="945"/>
                  </a:cubicBezTo>
                  <a:cubicBezTo>
                    <a:pt x="359" y="913"/>
                    <a:pt x="369" y="1015"/>
                    <a:pt x="383" y="1050"/>
                  </a:cubicBezTo>
                  <a:cubicBezTo>
                    <a:pt x="414" y="1128"/>
                    <a:pt x="377" y="1064"/>
                    <a:pt x="428" y="1140"/>
                  </a:cubicBezTo>
                  <a:cubicBezTo>
                    <a:pt x="462" y="1037"/>
                    <a:pt x="439" y="928"/>
                    <a:pt x="473" y="825"/>
                  </a:cubicBezTo>
                  <a:cubicBezTo>
                    <a:pt x="478" y="780"/>
                    <a:pt x="458" y="724"/>
                    <a:pt x="488" y="690"/>
                  </a:cubicBezTo>
                  <a:cubicBezTo>
                    <a:pt x="574" y="595"/>
                    <a:pt x="609" y="676"/>
                    <a:pt x="638" y="720"/>
                  </a:cubicBezTo>
                  <a:cubicBezTo>
                    <a:pt x="667" y="834"/>
                    <a:pt x="660" y="953"/>
                    <a:pt x="623" y="1065"/>
                  </a:cubicBezTo>
                  <a:cubicBezTo>
                    <a:pt x="608" y="1060"/>
                    <a:pt x="580" y="1066"/>
                    <a:pt x="578" y="1050"/>
                  </a:cubicBezTo>
                  <a:cubicBezTo>
                    <a:pt x="574" y="1019"/>
                    <a:pt x="608" y="960"/>
                    <a:pt x="608" y="960"/>
                  </a:cubicBezTo>
                  <a:cubicBezTo>
                    <a:pt x="582" y="857"/>
                    <a:pt x="576" y="869"/>
                    <a:pt x="593" y="750"/>
                  </a:cubicBezTo>
                  <a:cubicBezTo>
                    <a:pt x="613" y="829"/>
                    <a:pt x="604" y="898"/>
                    <a:pt x="578" y="975"/>
                  </a:cubicBezTo>
                  <a:cubicBezTo>
                    <a:pt x="583" y="990"/>
                    <a:pt x="593" y="1036"/>
                    <a:pt x="593" y="1020"/>
                  </a:cubicBezTo>
                  <a:cubicBezTo>
                    <a:pt x="593" y="990"/>
                    <a:pt x="578" y="960"/>
                    <a:pt x="578" y="930"/>
                  </a:cubicBezTo>
                  <a:cubicBezTo>
                    <a:pt x="578" y="865"/>
                    <a:pt x="593" y="735"/>
                    <a:pt x="593" y="735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239" y="4226"/>
              <a:ext cx="1076" cy="969"/>
            </a:xfrm>
            <a:custGeom>
              <a:avLst/>
              <a:gdLst>
                <a:gd name="T0" fmla="*/ 307 w 1372"/>
                <a:gd name="T1" fmla="*/ 261 h 1251"/>
                <a:gd name="T2" fmla="*/ 367 w 1372"/>
                <a:gd name="T3" fmla="*/ 606 h 1251"/>
                <a:gd name="T4" fmla="*/ 427 w 1372"/>
                <a:gd name="T5" fmla="*/ 396 h 1251"/>
                <a:gd name="T6" fmla="*/ 442 w 1372"/>
                <a:gd name="T7" fmla="*/ 576 h 1251"/>
                <a:gd name="T8" fmla="*/ 502 w 1372"/>
                <a:gd name="T9" fmla="*/ 516 h 1251"/>
                <a:gd name="T10" fmla="*/ 532 w 1372"/>
                <a:gd name="T11" fmla="*/ 426 h 1251"/>
                <a:gd name="T12" fmla="*/ 562 w 1372"/>
                <a:gd name="T13" fmla="*/ 441 h 1251"/>
                <a:gd name="T14" fmla="*/ 622 w 1372"/>
                <a:gd name="T15" fmla="*/ 666 h 1251"/>
                <a:gd name="T16" fmla="*/ 697 w 1372"/>
                <a:gd name="T17" fmla="*/ 201 h 1251"/>
                <a:gd name="T18" fmla="*/ 757 w 1372"/>
                <a:gd name="T19" fmla="*/ 426 h 1251"/>
                <a:gd name="T20" fmla="*/ 802 w 1372"/>
                <a:gd name="T21" fmla="*/ 636 h 1251"/>
                <a:gd name="T22" fmla="*/ 862 w 1372"/>
                <a:gd name="T23" fmla="*/ 516 h 1251"/>
                <a:gd name="T24" fmla="*/ 877 w 1372"/>
                <a:gd name="T25" fmla="*/ 441 h 1251"/>
                <a:gd name="T26" fmla="*/ 907 w 1372"/>
                <a:gd name="T27" fmla="*/ 381 h 1251"/>
                <a:gd name="T28" fmla="*/ 922 w 1372"/>
                <a:gd name="T29" fmla="*/ 516 h 1251"/>
                <a:gd name="T30" fmla="*/ 982 w 1372"/>
                <a:gd name="T31" fmla="*/ 636 h 1251"/>
                <a:gd name="T32" fmla="*/ 1072 w 1372"/>
                <a:gd name="T33" fmla="*/ 366 h 1251"/>
                <a:gd name="T34" fmla="*/ 1132 w 1372"/>
                <a:gd name="T35" fmla="*/ 546 h 1251"/>
                <a:gd name="T36" fmla="*/ 1207 w 1372"/>
                <a:gd name="T37" fmla="*/ 741 h 1251"/>
                <a:gd name="T38" fmla="*/ 1312 w 1372"/>
                <a:gd name="T39" fmla="*/ 1176 h 1251"/>
                <a:gd name="T40" fmla="*/ 1342 w 1372"/>
                <a:gd name="T41" fmla="*/ 1131 h 1251"/>
                <a:gd name="T42" fmla="*/ 1372 w 1372"/>
                <a:gd name="T43" fmla="*/ 1041 h 1251"/>
                <a:gd name="T44" fmla="*/ 1357 w 1372"/>
                <a:gd name="T45" fmla="*/ 711 h 1251"/>
                <a:gd name="T46" fmla="*/ 1342 w 1372"/>
                <a:gd name="T47" fmla="*/ 636 h 1251"/>
                <a:gd name="T48" fmla="*/ 1282 w 1372"/>
                <a:gd name="T49" fmla="*/ 546 h 1251"/>
                <a:gd name="T50" fmla="*/ 1297 w 1372"/>
                <a:gd name="T51" fmla="*/ 396 h 1251"/>
                <a:gd name="T52" fmla="*/ 1252 w 1372"/>
                <a:gd name="T53" fmla="*/ 366 h 1251"/>
                <a:gd name="T54" fmla="*/ 1312 w 1372"/>
                <a:gd name="T55" fmla="*/ 561 h 1251"/>
                <a:gd name="T56" fmla="*/ 1327 w 1372"/>
                <a:gd name="T57" fmla="*/ 621 h 1251"/>
                <a:gd name="T58" fmla="*/ 1342 w 1372"/>
                <a:gd name="T59" fmla="*/ 666 h 1251"/>
                <a:gd name="T60" fmla="*/ 1312 w 1372"/>
                <a:gd name="T61" fmla="*/ 531 h 1251"/>
                <a:gd name="T62" fmla="*/ 1177 w 1372"/>
                <a:gd name="T63" fmla="*/ 261 h 1251"/>
                <a:gd name="T64" fmla="*/ 1147 w 1372"/>
                <a:gd name="T65" fmla="*/ 186 h 1251"/>
                <a:gd name="T66" fmla="*/ 1102 w 1372"/>
                <a:gd name="T67" fmla="*/ 171 h 1251"/>
                <a:gd name="T68" fmla="*/ 1087 w 1372"/>
                <a:gd name="T69" fmla="*/ 126 h 1251"/>
                <a:gd name="T70" fmla="*/ 892 w 1372"/>
                <a:gd name="T71" fmla="*/ 51 h 1251"/>
                <a:gd name="T72" fmla="*/ 742 w 1372"/>
                <a:gd name="T73" fmla="*/ 21 h 1251"/>
                <a:gd name="T74" fmla="*/ 667 w 1372"/>
                <a:gd name="T75" fmla="*/ 6 h 1251"/>
                <a:gd name="T76" fmla="*/ 382 w 1372"/>
                <a:gd name="T77" fmla="*/ 66 h 1251"/>
                <a:gd name="T78" fmla="*/ 352 w 1372"/>
                <a:gd name="T79" fmla="*/ 111 h 1251"/>
                <a:gd name="T80" fmla="*/ 307 w 1372"/>
                <a:gd name="T81" fmla="*/ 141 h 1251"/>
                <a:gd name="T82" fmla="*/ 292 w 1372"/>
                <a:gd name="T83" fmla="*/ 186 h 1251"/>
                <a:gd name="T84" fmla="*/ 172 w 1372"/>
                <a:gd name="T85" fmla="*/ 366 h 1251"/>
                <a:gd name="T86" fmla="*/ 142 w 1372"/>
                <a:gd name="T87" fmla="*/ 456 h 1251"/>
                <a:gd name="T88" fmla="*/ 112 w 1372"/>
                <a:gd name="T89" fmla="*/ 501 h 1251"/>
                <a:gd name="T90" fmla="*/ 67 w 1372"/>
                <a:gd name="T91" fmla="*/ 606 h 1251"/>
                <a:gd name="T92" fmla="*/ 22 w 1372"/>
                <a:gd name="T93" fmla="*/ 981 h 1251"/>
                <a:gd name="T94" fmla="*/ 97 w 1372"/>
                <a:gd name="T95" fmla="*/ 1251 h 1251"/>
                <a:gd name="T96" fmla="*/ 142 w 1372"/>
                <a:gd name="T97" fmla="*/ 966 h 1251"/>
                <a:gd name="T98" fmla="*/ 202 w 1372"/>
                <a:gd name="T99" fmla="*/ 651 h 1251"/>
                <a:gd name="T100" fmla="*/ 217 w 1372"/>
                <a:gd name="T101" fmla="*/ 426 h 1251"/>
                <a:gd name="T102" fmla="*/ 307 w 1372"/>
                <a:gd name="T103" fmla="*/ 351 h 1251"/>
                <a:gd name="T104" fmla="*/ 307 w 1372"/>
                <a:gd name="T105" fmla="*/ 261 h 1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72"/>
                <a:gd name="T160" fmla="*/ 0 h 1251"/>
                <a:gd name="T161" fmla="*/ 1372 w 1372"/>
                <a:gd name="T162" fmla="*/ 1251 h 1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72" h="1251">
                  <a:moveTo>
                    <a:pt x="307" y="261"/>
                  </a:moveTo>
                  <a:cubicBezTo>
                    <a:pt x="319" y="383"/>
                    <a:pt x="338" y="489"/>
                    <a:pt x="367" y="606"/>
                  </a:cubicBezTo>
                  <a:cubicBezTo>
                    <a:pt x="385" y="536"/>
                    <a:pt x="404" y="465"/>
                    <a:pt x="427" y="396"/>
                  </a:cubicBezTo>
                  <a:cubicBezTo>
                    <a:pt x="432" y="456"/>
                    <a:pt x="410" y="525"/>
                    <a:pt x="442" y="576"/>
                  </a:cubicBezTo>
                  <a:cubicBezTo>
                    <a:pt x="457" y="600"/>
                    <a:pt x="487" y="540"/>
                    <a:pt x="502" y="516"/>
                  </a:cubicBezTo>
                  <a:cubicBezTo>
                    <a:pt x="518" y="489"/>
                    <a:pt x="532" y="426"/>
                    <a:pt x="532" y="426"/>
                  </a:cubicBezTo>
                  <a:cubicBezTo>
                    <a:pt x="555" y="171"/>
                    <a:pt x="539" y="238"/>
                    <a:pt x="562" y="441"/>
                  </a:cubicBezTo>
                  <a:cubicBezTo>
                    <a:pt x="571" y="522"/>
                    <a:pt x="586" y="594"/>
                    <a:pt x="622" y="666"/>
                  </a:cubicBezTo>
                  <a:cubicBezTo>
                    <a:pt x="660" y="516"/>
                    <a:pt x="682" y="355"/>
                    <a:pt x="697" y="201"/>
                  </a:cubicBezTo>
                  <a:cubicBezTo>
                    <a:pt x="732" y="377"/>
                    <a:pt x="708" y="304"/>
                    <a:pt x="757" y="426"/>
                  </a:cubicBezTo>
                  <a:cubicBezTo>
                    <a:pt x="757" y="429"/>
                    <a:pt x="783" y="639"/>
                    <a:pt x="802" y="636"/>
                  </a:cubicBezTo>
                  <a:cubicBezTo>
                    <a:pt x="846" y="629"/>
                    <a:pt x="842" y="556"/>
                    <a:pt x="862" y="516"/>
                  </a:cubicBezTo>
                  <a:cubicBezTo>
                    <a:pt x="867" y="491"/>
                    <a:pt x="869" y="465"/>
                    <a:pt x="877" y="441"/>
                  </a:cubicBezTo>
                  <a:cubicBezTo>
                    <a:pt x="884" y="420"/>
                    <a:pt x="895" y="362"/>
                    <a:pt x="907" y="381"/>
                  </a:cubicBezTo>
                  <a:cubicBezTo>
                    <a:pt x="930" y="420"/>
                    <a:pt x="909" y="473"/>
                    <a:pt x="922" y="516"/>
                  </a:cubicBezTo>
                  <a:cubicBezTo>
                    <a:pt x="935" y="559"/>
                    <a:pt x="982" y="636"/>
                    <a:pt x="982" y="636"/>
                  </a:cubicBezTo>
                  <a:cubicBezTo>
                    <a:pt x="1005" y="544"/>
                    <a:pt x="1046" y="458"/>
                    <a:pt x="1072" y="366"/>
                  </a:cubicBezTo>
                  <a:cubicBezTo>
                    <a:pt x="1088" y="428"/>
                    <a:pt x="1114" y="485"/>
                    <a:pt x="1132" y="546"/>
                  </a:cubicBezTo>
                  <a:cubicBezTo>
                    <a:pt x="1152" y="617"/>
                    <a:pt x="1166" y="680"/>
                    <a:pt x="1207" y="741"/>
                  </a:cubicBezTo>
                  <a:cubicBezTo>
                    <a:pt x="1243" y="886"/>
                    <a:pt x="1283" y="1029"/>
                    <a:pt x="1312" y="1176"/>
                  </a:cubicBezTo>
                  <a:cubicBezTo>
                    <a:pt x="1322" y="1161"/>
                    <a:pt x="1335" y="1147"/>
                    <a:pt x="1342" y="1131"/>
                  </a:cubicBezTo>
                  <a:cubicBezTo>
                    <a:pt x="1355" y="1102"/>
                    <a:pt x="1372" y="1041"/>
                    <a:pt x="1372" y="1041"/>
                  </a:cubicBezTo>
                  <a:cubicBezTo>
                    <a:pt x="1367" y="931"/>
                    <a:pt x="1365" y="821"/>
                    <a:pt x="1357" y="711"/>
                  </a:cubicBezTo>
                  <a:cubicBezTo>
                    <a:pt x="1355" y="686"/>
                    <a:pt x="1353" y="659"/>
                    <a:pt x="1342" y="636"/>
                  </a:cubicBezTo>
                  <a:cubicBezTo>
                    <a:pt x="1327" y="603"/>
                    <a:pt x="1282" y="546"/>
                    <a:pt x="1282" y="546"/>
                  </a:cubicBezTo>
                  <a:cubicBezTo>
                    <a:pt x="1287" y="496"/>
                    <a:pt x="1305" y="446"/>
                    <a:pt x="1297" y="396"/>
                  </a:cubicBezTo>
                  <a:cubicBezTo>
                    <a:pt x="1294" y="378"/>
                    <a:pt x="1252" y="366"/>
                    <a:pt x="1252" y="366"/>
                  </a:cubicBezTo>
                  <a:cubicBezTo>
                    <a:pt x="1269" y="432"/>
                    <a:pt x="1290" y="496"/>
                    <a:pt x="1312" y="561"/>
                  </a:cubicBezTo>
                  <a:cubicBezTo>
                    <a:pt x="1319" y="581"/>
                    <a:pt x="1321" y="601"/>
                    <a:pt x="1327" y="621"/>
                  </a:cubicBezTo>
                  <a:cubicBezTo>
                    <a:pt x="1331" y="636"/>
                    <a:pt x="1342" y="682"/>
                    <a:pt x="1342" y="666"/>
                  </a:cubicBezTo>
                  <a:cubicBezTo>
                    <a:pt x="1342" y="636"/>
                    <a:pt x="1318" y="563"/>
                    <a:pt x="1312" y="531"/>
                  </a:cubicBezTo>
                  <a:cubicBezTo>
                    <a:pt x="1291" y="417"/>
                    <a:pt x="1279" y="329"/>
                    <a:pt x="1177" y="261"/>
                  </a:cubicBezTo>
                  <a:cubicBezTo>
                    <a:pt x="1167" y="236"/>
                    <a:pt x="1164" y="207"/>
                    <a:pt x="1147" y="186"/>
                  </a:cubicBezTo>
                  <a:cubicBezTo>
                    <a:pt x="1137" y="174"/>
                    <a:pt x="1113" y="182"/>
                    <a:pt x="1102" y="171"/>
                  </a:cubicBezTo>
                  <a:cubicBezTo>
                    <a:pt x="1091" y="160"/>
                    <a:pt x="1097" y="138"/>
                    <a:pt x="1087" y="126"/>
                  </a:cubicBezTo>
                  <a:cubicBezTo>
                    <a:pt x="1039" y="68"/>
                    <a:pt x="960" y="66"/>
                    <a:pt x="892" y="51"/>
                  </a:cubicBezTo>
                  <a:cubicBezTo>
                    <a:pt x="842" y="40"/>
                    <a:pt x="792" y="31"/>
                    <a:pt x="742" y="21"/>
                  </a:cubicBezTo>
                  <a:cubicBezTo>
                    <a:pt x="717" y="16"/>
                    <a:pt x="667" y="6"/>
                    <a:pt x="667" y="6"/>
                  </a:cubicBezTo>
                  <a:cubicBezTo>
                    <a:pt x="527" y="17"/>
                    <a:pt x="480" y="0"/>
                    <a:pt x="382" y="66"/>
                  </a:cubicBezTo>
                  <a:cubicBezTo>
                    <a:pt x="372" y="81"/>
                    <a:pt x="365" y="98"/>
                    <a:pt x="352" y="111"/>
                  </a:cubicBezTo>
                  <a:cubicBezTo>
                    <a:pt x="339" y="124"/>
                    <a:pt x="318" y="127"/>
                    <a:pt x="307" y="141"/>
                  </a:cubicBezTo>
                  <a:cubicBezTo>
                    <a:pt x="297" y="153"/>
                    <a:pt x="300" y="172"/>
                    <a:pt x="292" y="186"/>
                  </a:cubicBezTo>
                  <a:cubicBezTo>
                    <a:pt x="258" y="247"/>
                    <a:pt x="211" y="307"/>
                    <a:pt x="172" y="366"/>
                  </a:cubicBezTo>
                  <a:cubicBezTo>
                    <a:pt x="154" y="392"/>
                    <a:pt x="160" y="430"/>
                    <a:pt x="142" y="456"/>
                  </a:cubicBezTo>
                  <a:cubicBezTo>
                    <a:pt x="132" y="471"/>
                    <a:pt x="122" y="486"/>
                    <a:pt x="112" y="501"/>
                  </a:cubicBezTo>
                  <a:cubicBezTo>
                    <a:pt x="51" y="744"/>
                    <a:pt x="145" y="399"/>
                    <a:pt x="67" y="606"/>
                  </a:cubicBezTo>
                  <a:cubicBezTo>
                    <a:pt x="26" y="716"/>
                    <a:pt x="32" y="867"/>
                    <a:pt x="22" y="981"/>
                  </a:cubicBezTo>
                  <a:cubicBezTo>
                    <a:pt x="32" y="1107"/>
                    <a:pt x="0" y="1187"/>
                    <a:pt x="97" y="1251"/>
                  </a:cubicBezTo>
                  <a:cubicBezTo>
                    <a:pt x="164" y="1117"/>
                    <a:pt x="113" y="1237"/>
                    <a:pt x="142" y="966"/>
                  </a:cubicBezTo>
                  <a:cubicBezTo>
                    <a:pt x="153" y="862"/>
                    <a:pt x="187" y="756"/>
                    <a:pt x="202" y="651"/>
                  </a:cubicBezTo>
                  <a:cubicBezTo>
                    <a:pt x="207" y="576"/>
                    <a:pt x="200" y="499"/>
                    <a:pt x="217" y="426"/>
                  </a:cubicBezTo>
                  <a:cubicBezTo>
                    <a:pt x="226" y="388"/>
                    <a:pt x="295" y="388"/>
                    <a:pt x="307" y="351"/>
                  </a:cubicBezTo>
                  <a:cubicBezTo>
                    <a:pt x="316" y="323"/>
                    <a:pt x="307" y="291"/>
                    <a:pt x="307" y="26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262" y="6874"/>
              <a:ext cx="160" cy="554"/>
            </a:xfrm>
            <a:custGeom>
              <a:avLst/>
              <a:gdLst>
                <a:gd name="T0" fmla="*/ 183 w 183"/>
                <a:gd name="T1" fmla="*/ 215 h 717"/>
                <a:gd name="T2" fmla="*/ 48 w 183"/>
                <a:gd name="T3" fmla="*/ 155 h 717"/>
                <a:gd name="T4" fmla="*/ 33 w 183"/>
                <a:gd name="T5" fmla="*/ 380 h 717"/>
                <a:gd name="T6" fmla="*/ 3 w 183"/>
                <a:gd name="T7" fmla="*/ 425 h 717"/>
                <a:gd name="T8" fmla="*/ 18 w 183"/>
                <a:gd name="T9" fmla="*/ 650 h 717"/>
                <a:gd name="T10" fmla="*/ 63 w 183"/>
                <a:gd name="T11" fmla="*/ 665 h 717"/>
                <a:gd name="T12" fmla="*/ 168 w 183"/>
                <a:gd name="T13" fmla="*/ 710 h 717"/>
                <a:gd name="T14" fmla="*/ 183 w 183"/>
                <a:gd name="T15" fmla="*/ 665 h 7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3"/>
                <a:gd name="T25" fmla="*/ 0 h 717"/>
                <a:gd name="T26" fmla="*/ 183 w 183"/>
                <a:gd name="T27" fmla="*/ 717 h 7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3" h="717">
                  <a:moveTo>
                    <a:pt x="183" y="215"/>
                  </a:moveTo>
                  <a:cubicBezTo>
                    <a:pt x="181" y="211"/>
                    <a:pt x="125" y="0"/>
                    <a:pt x="48" y="155"/>
                  </a:cubicBezTo>
                  <a:cubicBezTo>
                    <a:pt x="14" y="222"/>
                    <a:pt x="45" y="306"/>
                    <a:pt x="33" y="380"/>
                  </a:cubicBezTo>
                  <a:cubicBezTo>
                    <a:pt x="30" y="398"/>
                    <a:pt x="13" y="410"/>
                    <a:pt x="3" y="425"/>
                  </a:cubicBezTo>
                  <a:cubicBezTo>
                    <a:pt x="8" y="500"/>
                    <a:pt x="0" y="577"/>
                    <a:pt x="18" y="650"/>
                  </a:cubicBezTo>
                  <a:cubicBezTo>
                    <a:pt x="22" y="665"/>
                    <a:pt x="49" y="658"/>
                    <a:pt x="63" y="665"/>
                  </a:cubicBezTo>
                  <a:cubicBezTo>
                    <a:pt x="167" y="717"/>
                    <a:pt x="43" y="679"/>
                    <a:pt x="168" y="710"/>
                  </a:cubicBezTo>
                  <a:cubicBezTo>
                    <a:pt x="173" y="695"/>
                    <a:pt x="183" y="665"/>
                    <a:pt x="183" y="665"/>
                  </a:cubicBezTo>
                </a:path>
              </a:pathLst>
            </a:custGeom>
            <a:solidFill>
              <a:srgbClr val="FFFF99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flipH="1">
              <a:off x="6368" y="6595"/>
              <a:ext cx="160" cy="554"/>
            </a:xfrm>
            <a:custGeom>
              <a:avLst/>
              <a:gdLst>
                <a:gd name="T0" fmla="*/ 183 w 183"/>
                <a:gd name="T1" fmla="*/ 215 h 717"/>
                <a:gd name="T2" fmla="*/ 48 w 183"/>
                <a:gd name="T3" fmla="*/ 155 h 717"/>
                <a:gd name="T4" fmla="*/ 33 w 183"/>
                <a:gd name="T5" fmla="*/ 380 h 717"/>
                <a:gd name="T6" fmla="*/ 3 w 183"/>
                <a:gd name="T7" fmla="*/ 425 h 717"/>
                <a:gd name="T8" fmla="*/ 18 w 183"/>
                <a:gd name="T9" fmla="*/ 650 h 717"/>
                <a:gd name="T10" fmla="*/ 63 w 183"/>
                <a:gd name="T11" fmla="*/ 665 h 717"/>
                <a:gd name="T12" fmla="*/ 168 w 183"/>
                <a:gd name="T13" fmla="*/ 710 h 717"/>
                <a:gd name="T14" fmla="*/ 183 w 183"/>
                <a:gd name="T15" fmla="*/ 665 h 7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3"/>
                <a:gd name="T25" fmla="*/ 0 h 717"/>
                <a:gd name="T26" fmla="*/ 183 w 183"/>
                <a:gd name="T27" fmla="*/ 717 h 7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3" h="717">
                  <a:moveTo>
                    <a:pt x="183" y="215"/>
                  </a:moveTo>
                  <a:cubicBezTo>
                    <a:pt x="181" y="211"/>
                    <a:pt x="125" y="0"/>
                    <a:pt x="48" y="155"/>
                  </a:cubicBezTo>
                  <a:cubicBezTo>
                    <a:pt x="14" y="222"/>
                    <a:pt x="45" y="306"/>
                    <a:pt x="33" y="380"/>
                  </a:cubicBezTo>
                  <a:cubicBezTo>
                    <a:pt x="30" y="398"/>
                    <a:pt x="13" y="410"/>
                    <a:pt x="3" y="425"/>
                  </a:cubicBezTo>
                  <a:cubicBezTo>
                    <a:pt x="8" y="500"/>
                    <a:pt x="0" y="577"/>
                    <a:pt x="18" y="650"/>
                  </a:cubicBezTo>
                  <a:cubicBezTo>
                    <a:pt x="22" y="665"/>
                    <a:pt x="49" y="658"/>
                    <a:pt x="63" y="665"/>
                  </a:cubicBezTo>
                  <a:cubicBezTo>
                    <a:pt x="167" y="717"/>
                    <a:pt x="43" y="679"/>
                    <a:pt x="168" y="710"/>
                  </a:cubicBezTo>
                  <a:cubicBezTo>
                    <a:pt x="173" y="695"/>
                    <a:pt x="183" y="665"/>
                    <a:pt x="183" y="665"/>
                  </a:cubicBezTo>
                </a:path>
              </a:pathLst>
            </a:custGeom>
            <a:solidFill>
              <a:srgbClr val="FFFF99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8627" y="7153"/>
              <a:ext cx="147" cy="407"/>
            </a:xfrm>
            <a:custGeom>
              <a:avLst/>
              <a:gdLst>
                <a:gd name="T0" fmla="*/ 15 w 187"/>
                <a:gd name="T1" fmla="*/ 88 h 525"/>
                <a:gd name="T2" fmla="*/ 30 w 187"/>
                <a:gd name="T3" fmla="*/ 13 h 525"/>
                <a:gd name="T4" fmla="*/ 90 w 187"/>
                <a:gd name="T5" fmla="*/ 28 h 525"/>
                <a:gd name="T6" fmla="*/ 165 w 187"/>
                <a:gd name="T7" fmla="*/ 163 h 525"/>
                <a:gd name="T8" fmla="*/ 90 w 187"/>
                <a:gd name="T9" fmla="*/ 433 h 525"/>
                <a:gd name="T10" fmla="*/ 0 w 187"/>
                <a:gd name="T11" fmla="*/ 493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25"/>
                <a:gd name="T20" fmla="*/ 187 w 187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25">
                  <a:moveTo>
                    <a:pt x="15" y="88"/>
                  </a:moveTo>
                  <a:cubicBezTo>
                    <a:pt x="20" y="63"/>
                    <a:pt x="10" y="29"/>
                    <a:pt x="30" y="13"/>
                  </a:cubicBezTo>
                  <a:cubicBezTo>
                    <a:pt x="46" y="0"/>
                    <a:pt x="73" y="17"/>
                    <a:pt x="90" y="28"/>
                  </a:cubicBezTo>
                  <a:cubicBezTo>
                    <a:pt x="114" y="44"/>
                    <a:pt x="146" y="135"/>
                    <a:pt x="165" y="163"/>
                  </a:cubicBezTo>
                  <a:cubicBezTo>
                    <a:pt x="155" y="289"/>
                    <a:pt x="187" y="369"/>
                    <a:pt x="90" y="433"/>
                  </a:cubicBezTo>
                  <a:cubicBezTo>
                    <a:pt x="72" y="486"/>
                    <a:pt x="63" y="525"/>
                    <a:pt x="0" y="493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 flipH="1">
              <a:off x="7921" y="7292"/>
              <a:ext cx="148" cy="408"/>
            </a:xfrm>
            <a:custGeom>
              <a:avLst/>
              <a:gdLst>
                <a:gd name="T0" fmla="*/ 15 w 187"/>
                <a:gd name="T1" fmla="*/ 88 h 525"/>
                <a:gd name="T2" fmla="*/ 30 w 187"/>
                <a:gd name="T3" fmla="*/ 13 h 525"/>
                <a:gd name="T4" fmla="*/ 90 w 187"/>
                <a:gd name="T5" fmla="*/ 28 h 525"/>
                <a:gd name="T6" fmla="*/ 165 w 187"/>
                <a:gd name="T7" fmla="*/ 163 h 525"/>
                <a:gd name="T8" fmla="*/ 90 w 187"/>
                <a:gd name="T9" fmla="*/ 433 h 525"/>
                <a:gd name="T10" fmla="*/ 0 w 187"/>
                <a:gd name="T11" fmla="*/ 493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25"/>
                <a:gd name="T20" fmla="*/ 187 w 187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25">
                  <a:moveTo>
                    <a:pt x="15" y="88"/>
                  </a:moveTo>
                  <a:cubicBezTo>
                    <a:pt x="20" y="63"/>
                    <a:pt x="10" y="29"/>
                    <a:pt x="30" y="13"/>
                  </a:cubicBezTo>
                  <a:cubicBezTo>
                    <a:pt x="46" y="0"/>
                    <a:pt x="73" y="17"/>
                    <a:pt x="90" y="28"/>
                  </a:cubicBezTo>
                  <a:cubicBezTo>
                    <a:pt x="114" y="44"/>
                    <a:pt x="146" y="135"/>
                    <a:pt x="165" y="163"/>
                  </a:cubicBezTo>
                  <a:cubicBezTo>
                    <a:pt x="155" y="289"/>
                    <a:pt x="187" y="369"/>
                    <a:pt x="90" y="433"/>
                  </a:cubicBezTo>
                  <a:cubicBezTo>
                    <a:pt x="72" y="486"/>
                    <a:pt x="63" y="525"/>
                    <a:pt x="0" y="493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8627" y="6038"/>
              <a:ext cx="141" cy="278"/>
            </a:xfrm>
            <a:custGeom>
              <a:avLst/>
              <a:gdLst>
                <a:gd name="T0" fmla="*/ 60 w 330"/>
                <a:gd name="T1" fmla="*/ 0 h 375"/>
                <a:gd name="T2" fmla="*/ 0 w 330"/>
                <a:gd name="T3" fmla="*/ 195 h 375"/>
                <a:gd name="T4" fmla="*/ 45 w 330"/>
                <a:gd name="T5" fmla="*/ 315 h 375"/>
                <a:gd name="T6" fmla="*/ 180 w 330"/>
                <a:gd name="T7" fmla="*/ 360 h 375"/>
                <a:gd name="T8" fmla="*/ 225 w 330"/>
                <a:gd name="T9" fmla="*/ 375 h 375"/>
                <a:gd name="T10" fmla="*/ 300 w 330"/>
                <a:gd name="T11" fmla="*/ 315 h 375"/>
                <a:gd name="T12" fmla="*/ 330 w 330"/>
                <a:gd name="T13" fmla="*/ 225 h 375"/>
                <a:gd name="T14" fmla="*/ 255 w 330"/>
                <a:gd name="T15" fmla="*/ 75 h 375"/>
                <a:gd name="T16" fmla="*/ 240 w 330"/>
                <a:gd name="T17" fmla="*/ 30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75"/>
                <a:gd name="T29" fmla="*/ 330 w 330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75">
                  <a:moveTo>
                    <a:pt x="60" y="0"/>
                  </a:moveTo>
                  <a:cubicBezTo>
                    <a:pt x="38" y="65"/>
                    <a:pt x="22" y="130"/>
                    <a:pt x="0" y="195"/>
                  </a:cubicBezTo>
                  <a:cubicBezTo>
                    <a:pt x="6" y="225"/>
                    <a:pt x="10" y="293"/>
                    <a:pt x="45" y="315"/>
                  </a:cubicBezTo>
                  <a:cubicBezTo>
                    <a:pt x="45" y="315"/>
                    <a:pt x="157" y="352"/>
                    <a:pt x="180" y="360"/>
                  </a:cubicBezTo>
                  <a:cubicBezTo>
                    <a:pt x="195" y="365"/>
                    <a:pt x="225" y="375"/>
                    <a:pt x="225" y="375"/>
                  </a:cubicBezTo>
                  <a:cubicBezTo>
                    <a:pt x="274" y="359"/>
                    <a:pt x="276" y="368"/>
                    <a:pt x="300" y="315"/>
                  </a:cubicBezTo>
                  <a:cubicBezTo>
                    <a:pt x="313" y="286"/>
                    <a:pt x="330" y="225"/>
                    <a:pt x="330" y="225"/>
                  </a:cubicBezTo>
                  <a:cubicBezTo>
                    <a:pt x="306" y="130"/>
                    <a:pt x="326" y="182"/>
                    <a:pt x="255" y="75"/>
                  </a:cubicBezTo>
                  <a:cubicBezTo>
                    <a:pt x="246" y="62"/>
                    <a:pt x="240" y="30"/>
                    <a:pt x="240" y="30"/>
                  </a:cubicBezTo>
                </a:path>
              </a:pathLst>
            </a:cu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098" y="7013"/>
              <a:ext cx="222" cy="326"/>
            </a:xfrm>
            <a:custGeom>
              <a:avLst/>
              <a:gdLst>
                <a:gd name="T0" fmla="*/ 75 w 285"/>
                <a:gd name="T1" fmla="*/ 0 h 421"/>
                <a:gd name="T2" fmla="*/ 22 w 285"/>
                <a:gd name="T3" fmla="*/ 39 h 421"/>
                <a:gd name="T4" fmla="*/ 75 w 285"/>
                <a:gd name="T5" fmla="*/ 30 h 421"/>
                <a:gd name="T6" fmla="*/ 0 w 285"/>
                <a:gd name="T7" fmla="*/ 315 h 421"/>
                <a:gd name="T8" fmla="*/ 240 w 285"/>
                <a:gd name="T9" fmla="*/ 375 h 421"/>
                <a:gd name="T10" fmla="*/ 285 w 285"/>
                <a:gd name="T11" fmla="*/ 285 h 421"/>
                <a:gd name="T12" fmla="*/ 210 w 285"/>
                <a:gd name="T13" fmla="*/ 1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421"/>
                <a:gd name="T23" fmla="*/ 285 w 285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421">
                  <a:moveTo>
                    <a:pt x="75" y="0"/>
                  </a:moveTo>
                  <a:cubicBezTo>
                    <a:pt x="57" y="13"/>
                    <a:pt x="22" y="17"/>
                    <a:pt x="22" y="39"/>
                  </a:cubicBezTo>
                  <a:cubicBezTo>
                    <a:pt x="22" y="57"/>
                    <a:pt x="70" y="13"/>
                    <a:pt x="75" y="30"/>
                  </a:cubicBezTo>
                  <a:cubicBezTo>
                    <a:pt x="107" y="147"/>
                    <a:pt x="32" y="219"/>
                    <a:pt x="0" y="315"/>
                  </a:cubicBezTo>
                  <a:cubicBezTo>
                    <a:pt x="70" y="421"/>
                    <a:pt x="95" y="388"/>
                    <a:pt x="240" y="375"/>
                  </a:cubicBezTo>
                  <a:cubicBezTo>
                    <a:pt x="255" y="352"/>
                    <a:pt x="285" y="316"/>
                    <a:pt x="285" y="285"/>
                  </a:cubicBezTo>
                  <a:cubicBezTo>
                    <a:pt x="285" y="219"/>
                    <a:pt x="210" y="187"/>
                    <a:pt x="210" y="120"/>
                  </a:cubicBezTo>
                </a:path>
              </a:pathLst>
            </a:cu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697" y="4505"/>
              <a:ext cx="1684" cy="879"/>
            </a:xfrm>
            <a:custGeom>
              <a:avLst/>
              <a:gdLst>
                <a:gd name="T0" fmla="*/ 285 w 2148"/>
                <a:gd name="T1" fmla="*/ 915 h 1136"/>
                <a:gd name="T2" fmla="*/ 270 w 2148"/>
                <a:gd name="T3" fmla="*/ 1020 h 1136"/>
                <a:gd name="T4" fmla="*/ 180 w 2148"/>
                <a:gd name="T5" fmla="*/ 1080 h 1136"/>
                <a:gd name="T6" fmla="*/ 150 w 2148"/>
                <a:gd name="T7" fmla="*/ 1125 h 1136"/>
                <a:gd name="T8" fmla="*/ 45 w 2148"/>
                <a:gd name="T9" fmla="*/ 1080 h 1136"/>
                <a:gd name="T10" fmla="*/ 15 w 2148"/>
                <a:gd name="T11" fmla="*/ 990 h 1136"/>
                <a:gd name="T12" fmla="*/ 0 w 2148"/>
                <a:gd name="T13" fmla="*/ 945 h 1136"/>
                <a:gd name="T14" fmla="*/ 45 w 2148"/>
                <a:gd name="T15" fmla="*/ 630 h 1136"/>
                <a:gd name="T16" fmla="*/ 225 w 2148"/>
                <a:gd name="T17" fmla="*/ 360 h 1136"/>
                <a:gd name="T18" fmla="*/ 315 w 2148"/>
                <a:gd name="T19" fmla="*/ 300 h 1136"/>
                <a:gd name="T20" fmla="*/ 360 w 2148"/>
                <a:gd name="T21" fmla="*/ 270 h 1136"/>
                <a:gd name="T22" fmla="*/ 390 w 2148"/>
                <a:gd name="T23" fmla="*/ 210 h 1136"/>
                <a:gd name="T24" fmla="*/ 435 w 2148"/>
                <a:gd name="T25" fmla="*/ 135 h 1136"/>
                <a:gd name="T26" fmla="*/ 450 w 2148"/>
                <a:gd name="T27" fmla="*/ 90 h 1136"/>
                <a:gd name="T28" fmla="*/ 495 w 2148"/>
                <a:gd name="T29" fmla="*/ 75 h 1136"/>
                <a:gd name="T30" fmla="*/ 720 w 2148"/>
                <a:gd name="T31" fmla="*/ 60 h 1136"/>
                <a:gd name="T32" fmla="*/ 885 w 2148"/>
                <a:gd name="T33" fmla="*/ 0 h 1136"/>
                <a:gd name="T34" fmla="*/ 1275 w 2148"/>
                <a:gd name="T35" fmla="*/ 15 h 1136"/>
                <a:gd name="T36" fmla="*/ 1425 w 2148"/>
                <a:gd name="T37" fmla="*/ 30 h 1136"/>
                <a:gd name="T38" fmla="*/ 1545 w 2148"/>
                <a:gd name="T39" fmla="*/ 90 h 1136"/>
                <a:gd name="T40" fmla="*/ 1740 w 2148"/>
                <a:gd name="T41" fmla="*/ 135 h 1136"/>
                <a:gd name="T42" fmla="*/ 1890 w 2148"/>
                <a:gd name="T43" fmla="*/ 300 h 1136"/>
                <a:gd name="T44" fmla="*/ 1980 w 2148"/>
                <a:gd name="T45" fmla="*/ 435 h 1136"/>
                <a:gd name="T46" fmla="*/ 2145 w 2148"/>
                <a:gd name="T47" fmla="*/ 630 h 1136"/>
                <a:gd name="T48" fmla="*/ 2130 w 2148"/>
                <a:gd name="T49" fmla="*/ 885 h 1136"/>
                <a:gd name="T50" fmla="*/ 2025 w 2148"/>
                <a:gd name="T51" fmla="*/ 930 h 1136"/>
                <a:gd name="T52" fmla="*/ 1935 w 2148"/>
                <a:gd name="T53" fmla="*/ 960 h 1136"/>
                <a:gd name="T54" fmla="*/ 1860 w 2148"/>
                <a:gd name="T55" fmla="*/ 855 h 1136"/>
                <a:gd name="T56" fmla="*/ 1815 w 2148"/>
                <a:gd name="T57" fmla="*/ 720 h 1136"/>
                <a:gd name="T58" fmla="*/ 1785 w 2148"/>
                <a:gd name="T59" fmla="*/ 675 h 1136"/>
                <a:gd name="T60" fmla="*/ 1710 w 2148"/>
                <a:gd name="T61" fmla="*/ 540 h 1136"/>
                <a:gd name="T62" fmla="*/ 1530 w 2148"/>
                <a:gd name="T63" fmla="*/ 450 h 1136"/>
                <a:gd name="T64" fmla="*/ 1485 w 2148"/>
                <a:gd name="T65" fmla="*/ 435 h 1136"/>
                <a:gd name="T66" fmla="*/ 1275 w 2148"/>
                <a:gd name="T67" fmla="*/ 510 h 1136"/>
                <a:gd name="T68" fmla="*/ 1140 w 2148"/>
                <a:gd name="T69" fmla="*/ 495 h 1136"/>
                <a:gd name="T70" fmla="*/ 1020 w 2148"/>
                <a:gd name="T71" fmla="*/ 420 h 1136"/>
                <a:gd name="T72" fmla="*/ 960 w 2148"/>
                <a:gd name="T73" fmla="*/ 405 h 1136"/>
                <a:gd name="T74" fmla="*/ 810 w 2148"/>
                <a:gd name="T75" fmla="*/ 450 h 1136"/>
                <a:gd name="T76" fmla="*/ 720 w 2148"/>
                <a:gd name="T77" fmla="*/ 630 h 1136"/>
                <a:gd name="T78" fmla="*/ 405 w 2148"/>
                <a:gd name="T79" fmla="*/ 645 h 1136"/>
                <a:gd name="T80" fmla="*/ 375 w 2148"/>
                <a:gd name="T81" fmla="*/ 705 h 1136"/>
                <a:gd name="T82" fmla="*/ 345 w 2148"/>
                <a:gd name="T83" fmla="*/ 795 h 1136"/>
                <a:gd name="T84" fmla="*/ 330 w 2148"/>
                <a:gd name="T85" fmla="*/ 900 h 1136"/>
                <a:gd name="T86" fmla="*/ 315 w 2148"/>
                <a:gd name="T87" fmla="*/ 945 h 1136"/>
                <a:gd name="T88" fmla="*/ 285 w 2148"/>
                <a:gd name="T89" fmla="*/ 915 h 1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48"/>
                <a:gd name="T136" fmla="*/ 0 h 1136"/>
                <a:gd name="T137" fmla="*/ 2148 w 2148"/>
                <a:gd name="T138" fmla="*/ 1136 h 1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48" h="1136">
                  <a:moveTo>
                    <a:pt x="285" y="915"/>
                  </a:moveTo>
                  <a:cubicBezTo>
                    <a:pt x="280" y="950"/>
                    <a:pt x="289" y="990"/>
                    <a:pt x="270" y="1020"/>
                  </a:cubicBezTo>
                  <a:cubicBezTo>
                    <a:pt x="251" y="1050"/>
                    <a:pt x="180" y="1080"/>
                    <a:pt x="180" y="1080"/>
                  </a:cubicBezTo>
                  <a:cubicBezTo>
                    <a:pt x="170" y="1095"/>
                    <a:pt x="167" y="1119"/>
                    <a:pt x="150" y="1125"/>
                  </a:cubicBezTo>
                  <a:cubicBezTo>
                    <a:pt x="118" y="1136"/>
                    <a:pt x="68" y="1095"/>
                    <a:pt x="45" y="1080"/>
                  </a:cubicBezTo>
                  <a:cubicBezTo>
                    <a:pt x="35" y="1050"/>
                    <a:pt x="25" y="1020"/>
                    <a:pt x="15" y="990"/>
                  </a:cubicBezTo>
                  <a:cubicBezTo>
                    <a:pt x="10" y="975"/>
                    <a:pt x="0" y="945"/>
                    <a:pt x="0" y="945"/>
                  </a:cubicBezTo>
                  <a:cubicBezTo>
                    <a:pt x="10" y="833"/>
                    <a:pt x="30" y="739"/>
                    <a:pt x="45" y="630"/>
                  </a:cubicBezTo>
                  <a:cubicBezTo>
                    <a:pt x="66" y="471"/>
                    <a:pt x="55" y="402"/>
                    <a:pt x="225" y="360"/>
                  </a:cubicBezTo>
                  <a:cubicBezTo>
                    <a:pt x="255" y="340"/>
                    <a:pt x="285" y="320"/>
                    <a:pt x="315" y="300"/>
                  </a:cubicBezTo>
                  <a:cubicBezTo>
                    <a:pt x="330" y="290"/>
                    <a:pt x="360" y="270"/>
                    <a:pt x="360" y="270"/>
                  </a:cubicBezTo>
                  <a:cubicBezTo>
                    <a:pt x="370" y="250"/>
                    <a:pt x="379" y="230"/>
                    <a:pt x="390" y="210"/>
                  </a:cubicBezTo>
                  <a:cubicBezTo>
                    <a:pt x="404" y="185"/>
                    <a:pt x="422" y="161"/>
                    <a:pt x="435" y="135"/>
                  </a:cubicBezTo>
                  <a:cubicBezTo>
                    <a:pt x="442" y="121"/>
                    <a:pt x="439" y="101"/>
                    <a:pt x="450" y="90"/>
                  </a:cubicBezTo>
                  <a:cubicBezTo>
                    <a:pt x="461" y="79"/>
                    <a:pt x="479" y="77"/>
                    <a:pt x="495" y="75"/>
                  </a:cubicBezTo>
                  <a:cubicBezTo>
                    <a:pt x="570" y="67"/>
                    <a:pt x="645" y="65"/>
                    <a:pt x="720" y="60"/>
                  </a:cubicBezTo>
                  <a:cubicBezTo>
                    <a:pt x="779" y="45"/>
                    <a:pt x="828" y="19"/>
                    <a:pt x="885" y="0"/>
                  </a:cubicBezTo>
                  <a:cubicBezTo>
                    <a:pt x="1015" y="5"/>
                    <a:pt x="1145" y="8"/>
                    <a:pt x="1275" y="15"/>
                  </a:cubicBezTo>
                  <a:cubicBezTo>
                    <a:pt x="1325" y="18"/>
                    <a:pt x="1377" y="17"/>
                    <a:pt x="1425" y="30"/>
                  </a:cubicBezTo>
                  <a:cubicBezTo>
                    <a:pt x="1468" y="42"/>
                    <a:pt x="1505" y="70"/>
                    <a:pt x="1545" y="90"/>
                  </a:cubicBezTo>
                  <a:cubicBezTo>
                    <a:pt x="1594" y="115"/>
                    <a:pt x="1684" y="116"/>
                    <a:pt x="1740" y="135"/>
                  </a:cubicBezTo>
                  <a:cubicBezTo>
                    <a:pt x="1810" y="205"/>
                    <a:pt x="1836" y="224"/>
                    <a:pt x="1890" y="300"/>
                  </a:cubicBezTo>
                  <a:cubicBezTo>
                    <a:pt x="1921" y="344"/>
                    <a:pt x="1942" y="397"/>
                    <a:pt x="1980" y="435"/>
                  </a:cubicBezTo>
                  <a:cubicBezTo>
                    <a:pt x="2050" y="505"/>
                    <a:pt x="2087" y="553"/>
                    <a:pt x="2145" y="630"/>
                  </a:cubicBezTo>
                  <a:cubicBezTo>
                    <a:pt x="2140" y="715"/>
                    <a:pt x="2148" y="802"/>
                    <a:pt x="2130" y="885"/>
                  </a:cubicBezTo>
                  <a:cubicBezTo>
                    <a:pt x="2124" y="913"/>
                    <a:pt x="2038" y="926"/>
                    <a:pt x="2025" y="930"/>
                  </a:cubicBezTo>
                  <a:cubicBezTo>
                    <a:pt x="1995" y="939"/>
                    <a:pt x="1935" y="960"/>
                    <a:pt x="1935" y="960"/>
                  </a:cubicBezTo>
                  <a:cubicBezTo>
                    <a:pt x="1929" y="952"/>
                    <a:pt x="1868" y="873"/>
                    <a:pt x="1860" y="855"/>
                  </a:cubicBezTo>
                  <a:cubicBezTo>
                    <a:pt x="1860" y="855"/>
                    <a:pt x="1823" y="743"/>
                    <a:pt x="1815" y="720"/>
                  </a:cubicBezTo>
                  <a:cubicBezTo>
                    <a:pt x="1809" y="703"/>
                    <a:pt x="1793" y="691"/>
                    <a:pt x="1785" y="675"/>
                  </a:cubicBezTo>
                  <a:cubicBezTo>
                    <a:pt x="1758" y="620"/>
                    <a:pt x="1781" y="587"/>
                    <a:pt x="1710" y="540"/>
                  </a:cubicBezTo>
                  <a:cubicBezTo>
                    <a:pt x="1594" y="462"/>
                    <a:pt x="1654" y="491"/>
                    <a:pt x="1530" y="450"/>
                  </a:cubicBezTo>
                  <a:cubicBezTo>
                    <a:pt x="1515" y="445"/>
                    <a:pt x="1485" y="435"/>
                    <a:pt x="1485" y="435"/>
                  </a:cubicBezTo>
                  <a:cubicBezTo>
                    <a:pt x="1407" y="451"/>
                    <a:pt x="1341" y="466"/>
                    <a:pt x="1275" y="510"/>
                  </a:cubicBezTo>
                  <a:cubicBezTo>
                    <a:pt x="1230" y="505"/>
                    <a:pt x="1183" y="510"/>
                    <a:pt x="1140" y="495"/>
                  </a:cubicBezTo>
                  <a:cubicBezTo>
                    <a:pt x="1096" y="479"/>
                    <a:pt x="1066" y="431"/>
                    <a:pt x="1020" y="420"/>
                  </a:cubicBezTo>
                  <a:cubicBezTo>
                    <a:pt x="1000" y="415"/>
                    <a:pt x="980" y="410"/>
                    <a:pt x="960" y="405"/>
                  </a:cubicBezTo>
                  <a:cubicBezTo>
                    <a:pt x="914" y="412"/>
                    <a:pt x="845" y="406"/>
                    <a:pt x="810" y="450"/>
                  </a:cubicBezTo>
                  <a:cubicBezTo>
                    <a:pt x="773" y="497"/>
                    <a:pt x="803" y="620"/>
                    <a:pt x="720" y="630"/>
                  </a:cubicBezTo>
                  <a:cubicBezTo>
                    <a:pt x="616" y="643"/>
                    <a:pt x="510" y="640"/>
                    <a:pt x="405" y="645"/>
                  </a:cubicBezTo>
                  <a:cubicBezTo>
                    <a:pt x="395" y="665"/>
                    <a:pt x="383" y="684"/>
                    <a:pt x="375" y="705"/>
                  </a:cubicBezTo>
                  <a:cubicBezTo>
                    <a:pt x="363" y="734"/>
                    <a:pt x="345" y="795"/>
                    <a:pt x="345" y="795"/>
                  </a:cubicBezTo>
                  <a:cubicBezTo>
                    <a:pt x="340" y="830"/>
                    <a:pt x="337" y="865"/>
                    <a:pt x="330" y="900"/>
                  </a:cubicBezTo>
                  <a:cubicBezTo>
                    <a:pt x="327" y="916"/>
                    <a:pt x="330" y="940"/>
                    <a:pt x="315" y="945"/>
                  </a:cubicBezTo>
                  <a:cubicBezTo>
                    <a:pt x="302" y="949"/>
                    <a:pt x="295" y="925"/>
                    <a:pt x="285" y="91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2838" y="5480"/>
              <a:ext cx="1412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 flipH="1">
              <a:off x="6932" y="5480"/>
              <a:ext cx="235" cy="408"/>
            </a:xfrm>
            <a:custGeom>
              <a:avLst/>
              <a:gdLst>
                <a:gd name="T0" fmla="*/ 268 w 302"/>
                <a:gd name="T1" fmla="*/ 61 h 527"/>
                <a:gd name="T2" fmla="*/ 238 w 302"/>
                <a:gd name="T3" fmla="*/ 16 h 527"/>
                <a:gd name="T4" fmla="*/ 88 w 302"/>
                <a:gd name="T5" fmla="*/ 61 h 527"/>
                <a:gd name="T6" fmla="*/ 178 w 302"/>
                <a:gd name="T7" fmla="*/ 526 h 527"/>
                <a:gd name="T8" fmla="*/ 283 w 302"/>
                <a:gd name="T9" fmla="*/ 511 h 527"/>
                <a:gd name="T10" fmla="*/ 298 w 302"/>
                <a:gd name="T11" fmla="*/ 466 h 527"/>
                <a:gd name="T12" fmla="*/ 298 w 302"/>
                <a:gd name="T13" fmla="*/ 166 h 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2"/>
                <a:gd name="T22" fmla="*/ 0 h 527"/>
                <a:gd name="T23" fmla="*/ 302 w 302"/>
                <a:gd name="T24" fmla="*/ 527 h 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2" h="527">
                  <a:moveTo>
                    <a:pt x="268" y="61"/>
                  </a:moveTo>
                  <a:cubicBezTo>
                    <a:pt x="258" y="46"/>
                    <a:pt x="256" y="20"/>
                    <a:pt x="238" y="16"/>
                  </a:cubicBezTo>
                  <a:cubicBezTo>
                    <a:pt x="166" y="0"/>
                    <a:pt x="137" y="29"/>
                    <a:pt x="88" y="61"/>
                  </a:cubicBezTo>
                  <a:cubicBezTo>
                    <a:pt x="65" y="249"/>
                    <a:pt x="0" y="407"/>
                    <a:pt x="178" y="526"/>
                  </a:cubicBezTo>
                  <a:cubicBezTo>
                    <a:pt x="213" y="521"/>
                    <a:pt x="251" y="527"/>
                    <a:pt x="283" y="511"/>
                  </a:cubicBezTo>
                  <a:cubicBezTo>
                    <a:pt x="297" y="504"/>
                    <a:pt x="297" y="482"/>
                    <a:pt x="298" y="466"/>
                  </a:cubicBezTo>
                  <a:cubicBezTo>
                    <a:pt x="302" y="366"/>
                    <a:pt x="298" y="266"/>
                    <a:pt x="298" y="16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532" y="7013"/>
              <a:ext cx="236" cy="408"/>
            </a:xfrm>
            <a:custGeom>
              <a:avLst/>
              <a:gdLst>
                <a:gd name="T0" fmla="*/ 268 w 302"/>
                <a:gd name="T1" fmla="*/ 61 h 527"/>
                <a:gd name="T2" fmla="*/ 238 w 302"/>
                <a:gd name="T3" fmla="*/ 16 h 527"/>
                <a:gd name="T4" fmla="*/ 88 w 302"/>
                <a:gd name="T5" fmla="*/ 61 h 527"/>
                <a:gd name="T6" fmla="*/ 178 w 302"/>
                <a:gd name="T7" fmla="*/ 526 h 527"/>
                <a:gd name="T8" fmla="*/ 283 w 302"/>
                <a:gd name="T9" fmla="*/ 511 h 527"/>
                <a:gd name="T10" fmla="*/ 298 w 302"/>
                <a:gd name="T11" fmla="*/ 466 h 527"/>
                <a:gd name="T12" fmla="*/ 298 w 302"/>
                <a:gd name="T13" fmla="*/ 166 h 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2"/>
                <a:gd name="T22" fmla="*/ 0 h 527"/>
                <a:gd name="T23" fmla="*/ 302 w 302"/>
                <a:gd name="T24" fmla="*/ 527 h 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2" h="527">
                  <a:moveTo>
                    <a:pt x="268" y="61"/>
                  </a:moveTo>
                  <a:cubicBezTo>
                    <a:pt x="258" y="46"/>
                    <a:pt x="256" y="20"/>
                    <a:pt x="238" y="16"/>
                  </a:cubicBezTo>
                  <a:cubicBezTo>
                    <a:pt x="166" y="0"/>
                    <a:pt x="137" y="29"/>
                    <a:pt x="88" y="61"/>
                  </a:cubicBezTo>
                  <a:cubicBezTo>
                    <a:pt x="65" y="249"/>
                    <a:pt x="0" y="407"/>
                    <a:pt x="178" y="526"/>
                  </a:cubicBezTo>
                  <a:cubicBezTo>
                    <a:pt x="213" y="521"/>
                    <a:pt x="251" y="527"/>
                    <a:pt x="283" y="511"/>
                  </a:cubicBezTo>
                  <a:cubicBezTo>
                    <a:pt x="297" y="504"/>
                    <a:pt x="297" y="482"/>
                    <a:pt x="298" y="466"/>
                  </a:cubicBezTo>
                  <a:cubicBezTo>
                    <a:pt x="302" y="366"/>
                    <a:pt x="298" y="266"/>
                    <a:pt x="298" y="16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814" y="6316"/>
              <a:ext cx="200" cy="164"/>
            </a:xfrm>
            <a:custGeom>
              <a:avLst/>
              <a:gdLst>
                <a:gd name="T0" fmla="*/ 60 w 255"/>
                <a:gd name="T1" fmla="*/ 0 h 570"/>
                <a:gd name="T2" fmla="*/ 45 w 255"/>
                <a:gd name="T3" fmla="*/ 345 h 570"/>
                <a:gd name="T4" fmla="*/ 15 w 255"/>
                <a:gd name="T5" fmla="*/ 435 h 570"/>
                <a:gd name="T6" fmla="*/ 0 w 255"/>
                <a:gd name="T7" fmla="*/ 480 h 570"/>
                <a:gd name="T8" fmla="*/ 15 w 255"/>
                <a:gd name="T9" fmla="*/ 525 h 570"/>
                <a:gd name="T10" fmla="*/ 60 w 255"/>
                <a:gd name="T11" fmla="*/ 540 h 570"/>
                <a:gd name="T12" fmla="*/ 120 w 255"/>
                <a:gd name="T13" fmla="*/ 570 h 570"/>
                <a:gd name="T14" fmla="*/ 165 w 255"/>
                <a:gd name="T15" fmla="*/ 540 h 570"/>
                <a:gd name="T16" fmla="*/ 255 w 255"/>
                <a:gd name="T17" fmla="*/ 510 h 570"/>
                <a:gd name="T18" fmla="*/ 195 w 255"/>
                <a:gd name="T19" fmla="*/ 300 h 570"/>
                <a:gd name="T20" fmla="*/ 180 w 255"/>
                <a:gd name="T21" fmla="*/ 45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5"/>
                <a:gd name="T34" fmla="*/ 0 h 570"/>
                <a:gd name="T35" fmla="*/ 255 w 255"/>
                <a:gd name="T36" fmla="*/ 570 h 5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5" h="570">
                  <a:moveTo>
                    <a:pt x="60" y="0"/>
                  </a:moveTo>
                  <a:cubicBezTo>
                    <a:pt x="55" y="115"/>
                    <a:pt x="57" y="231"/>
                    <a:pt x="45" y="345"/>
                  </a:cubicBezTo>
                  <a:cubicBezTo>
                    <a:pt x="42" y="376"/>
                    <a:pt x="25" y="405"/>
                    <a:pt x="15" y="435"/>
                  </a:cubicBezTo>
                  <a:cubicBezTo>
                    <a:pt x="10" y="450"/>
                    <a:pt x="0" y="480"/>
                    <a:pt x="0" y="480"/>
                  </a:cubicBezTo>
                  <a:cubicBezTo>
                    <a:pt x="5" y="495"/>
                    <a:pt x="4" y="514"/>
                    <a:pt x="15" y="525"/>
                  </a:cubicBezTo>
                  <a:cubicBezTo>
                    <a:pt x="26" y="536"/>
                    <a:pt x="45" y="534"/>
                    <a:pt x="60" y="540"/>
                  </a:cubicBezTo>
                  <a:cubicBezTo>
                    <a:pt x="81" y="549"/>
                    <a:pt x="100" y="560"/>
                    <a:pt x="120" y="570"/>
                  </a:cubicBezTo>
                  <a:cubicBezTo>
                    <a:pt x="135" y="560"/>
                    <a:pt x="149" y="547"/>
                    <a:pt x="165" y="540"/>
                  </a:cubicBezTo>
                  <a:cubicBezTo>
                    <a:pt x="194" y="527"/>
                    <a:pt x="255" y="510"/>
                    <a:pt x="255" y="510"/>
                  </a:cubicBezTo>
                  <a:cubicBezTo>
                    <a:pt x="243" y="427"/>
                    <a:pt x="241" y="369"/>
                    <a:pt x="195" y="300"/>
                  </a:cubicBezTo>
                  <a:cubicBezTo>
                    <a:pt x="177" y="115"/>
                    <a:pt x="180" y="200"/>
                    <a:pt x="180" y="45"/>
                  </a:cubicBezTo>
                </a:path>
              </a:pathLst>
            </a:cu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3685" y="6874"/>
              <a:ext cx="140" cy="1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4109" y="6874"/>
              <a:ext cx="138" cy="1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AutoShape 32"/>
            <p:cNvSpPr>
              <a:spLocks noChangeArrowheads="1"/>
            </p:cNvSpPr>
            <p:nvPr/>
          </p:nvSpPr>
          <p:spPr bwMode="auto">
            <a:xfrm rot="10584428">
              <a:off x="4814" y="7571"/>
              <a:ext cx="422" cy="278"/>
            </a:xfrm>
            <a:custGeom>
              <a:avLst/>
              <a:gdLst>
                <a:gd name="T0" fmla="*/ 211 w 21600"/>
                <a:gd name="T1" fmla="*/ 0 h 21600"/>
                <a:gd name="T2" fmla="*/ 53 w 21600"/>
                <a:gd name="T3" fmla="*/ 139 h 21600"/>
                <a:gd name="T4" fmla="*/ 211 w 21600"/>
                <a:gd name="T5" fmla="*/ 70 h 21600"/>
                <a:gd name="T6" fmla="*/ 369 w 21600"/>
                <a:gd name="T7" fmla="*/ 13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Arc 33"/>
            <p:cNvSpPr>
              <a:spLocks/>
            </p:cNvSpPr>
            <p:nvPr/>
          </p:nvSpPr>
          <p:spPr bwMode="auto">
            <a:xfrm rot="-954973">
              <a:off x="4674" y="5341"/>
              <a:ext cx="235" cy="138"/>
            </a:xfrm>
            <a:custGeom>
              <a:avLst/>
              <a:gdLst>
                <a:gd name="T0" fmla="*/ 0 w 21110"/>
                <a:gd name="T1" fmla="*/ 0 h 21600"/>
                <a:gd name="T2" fmla="*/ 235 w 21110"/>
                <a:gd name="T3" fmla="*/ 109 h 21600"/>
                <a:gd name="T4" fmla="*/ 0 w 21110"/>
                <a:gd name="T5" fmla="*/ 138 h 21600"/>
                <a:gd name="T6" fmla="*/ 0 60000 65536"/>
                <a:gd name="T7" fmla="*/ 0 60000 65536"/>
                <a:gd name="T8" fmla="*/ 0 60000 65536"/>
                <a:gd name="T9" fmla="*/ 0 w 21110"/>
                <a:gd name="T10" fmla="*/ 0 h 21600"/>
                <a:gd name="T11" fmla="*/ 21110 w 211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10" h="21600" fill="none" extrusionOk="0">
                  <a:moveTo>
                    <a:pt x="-1" y="0"/>
                  </a:moveTo>
                  <a:cubicBezTo>
                    <a:pt x="10165" y="0"/>
                    <a:pt x="18955" y="7088"/>
                    <a:pt x="21109" y="17023"/>
                  </a:cubicBezTo>
                </a:path>
                <a:path w="21110" h="21600" stroke="0" extrusionOk="0">
                  <a:moveTo>
                    <a:pt x="-1" y="0"/>
                  </a:moveTo>
                  <a:cubicBezTo>
                    <a:pt x="10165" y="0"/>
                    <a:pt x="18955" y="7088"/>
                    <a:pt x="21109" y="170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Arc 34"/>
            <p:cNvSpPr>
              <a:spLocks/>
            </p:cNvSpPr>
            <p:nvPr/>
          </p:nvSpPr>
          <p:spPr bwMode="auto">
            <a:xfrm rot="-954973">
              <a:off x="4392" y="5759"/>
              <a:ext cx="234" cy="139"/>
            </a:xfrm>
            <a:custGeom>
              <a:avLst/>
              <a:gdLst>
                <a:gd name="T0" fmla="*/ 0 w 21110"/>
                <a:gd name="T1" fmla="*/ 0 h 21600"/>
                <a:gd name="T2" fmla="*/ 234 w 21110"/>
                <a:gd name="T3" fmla="*/ 110 h 21600"/>
                <a:gd name="T4" fmla="*/ 0 w 21110"/>
                <a:gd name="T5" fmla="*/ 139 h 21600"/>
                <a:gd name="T6" fmla="*/ 0 60000 65536"/>
                <a:gd name="T7" fmla="*/ 0 60000 65536"/>
                <a:gd name="T8" fmla="*/ 0 60000 65536"/>
                <a:gd name="T9" fmla="*/ 0 w 21110"/>
                <a:gd name="T10" fmla="*/ 0 h 21600"/>
                <a:gd name="T11" fmla="*/ 21110 w 211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10" h="21600" fill="none" extrusionOk="0">
                  <a:moveTo>
                    <a:pt x="-1" y="0"/>
                  </a:moveTo>
                  <a:cubicBezTo>
                    <a:pt x="10165" y="0"/>
                    <a:pt x="18955" y="7088"/>
                    <a:pt x="21109" y="17023"/>
                  </a:cubicBezTo>
                </a:path>
                <a:path w="21110" h="21600" stroke="0" extrusionOk="0">
                  <a:moveTo>
                    <a:pt x="-1" y="0"/>
                  </a:moveTo>
                  <a:cubicBezTo>
                    <a:pt x="10165" y="0"/>
                    <a:pt x="18955" y="7088"/>
                    <a:pt x="21109" y="170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Arc 35"/>
            <p:cNvSpPr>
              <a:spLocks/>
            </p:cNvSpPr>
            <p:nvPr/>
          </p:nvSpPr>
          <p:spPr bwMode="auto">
            <a:xfrm rot="-954973">
              <a:off x="5662" y="7153"/>
              <a:ext cx="234" cy="138"/>
            </a:xfrm>
            <a:custGeom>
              <a:avLst/>
              <a:gdLst>
                <a:gd name="T0" fmla="*/ 0 w 21110"/>
                <a:gd name="T1" fmla="*/ 0 h 21600"/>
                <a:gd name="T2" fmla="*/ 234 w 21110"/>
                <a:gd name="T3" fmla="*/ 109 h 21600"/>
                <a:gd name="T4" fmla="*/ 0 w 21110"/>
                <a:gd name="T5" fmla="*/ 138 h 21600"/>
                <a:gd name="T6" fmla="*/ 0 60000 65536"/>
                <a:gd name="T7" fmla="*/ 0 60000 65536"/>
                <a:gd name="T8" fmla="*/ 0 60000 65536"/>
                <a:gd name="T9" fmla="*/ 0 w 21110"/>
                <a:gd name="T10" fmla="*/ 0 h 21600"/>
                <a:gd name="T11" fmla="*/ 21110 w 211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10" h="21600" fill="none" extrusionOk="0">
                  <a:moveTo>
                    <a:pt x="-1" y="0"/>
                  </a:moveTo>
                  <a:cubicBezTo>
                    <a:pt x="10165" y="0"/>
                    <a:pt x="18955" y="7088"/>
                    <a:pt x="21109" y="17023"/>
                  </a:cubicBezTo>
                </a:path>
                <a:path w="21110" h="21600" stroke="0" extrusionOk="0">
                  <a:moveTo>
                    <a:pt x="-1" y="0"/>
                  </a:moveTo>
                  <a:cubicBezTo>
                    <a:pt x="10165" y="0"/>
                    <a:pt x="18955" y="7088"/>
                    <a:pt x="21109" y="170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Arc 36"/>
            <p:cNvSpPr>
              <a:spLocks/>
            </p:cNvSpPr>
            <p:nvPr/>
          </p:nvSpPr>
          <p:spPr bwMode="auto">
            <a:xfrm rot="954973" flipH="1">
              <a:off x="5521" y="6734"/>
              <a:ext cx="235" cy="140"/>
            </a:xfrm>
            <a:custGeom>
              <a:avLst/>
              <a:gdLst>
                <a:gd name="T0" fmla="*/ 0 w 21110"/>
                <a:gd name="T1" fmla="*/ 0 h 21600"/>
                <a:gd name="T2" fmla="*/ 235 w 21110"/>
                <a:gd name="T3" fmla="*/ 110 h 21600"/>
                <a:gd name="T4" fmla="*/ 0 w 21110"/>
                <a:gd name="T5" fmla="*/ 140 h 21600"/>
                <a:gd name="T6" fmla="*/ 0 60000 65536"/>
                <a:gd name="T7" fmla="*/ 0 60000 65536"/>
                <a:gd name="T8" fmla="*/ 0 60000 65536"/>
                <a:gd name="T9" fmla="*/ 0 w 21110"/>
                <a:gd name="T10" fmla="*/ 0 h 21600"/>
                <a:gd name="T11" fmla="*/ 21110 w 211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10" h="21600" fill="none" extrusionOk="0">
                  <a:moveTo>
                    <a:pt x="-1" y="0"/>
                  </a:moveTo>
                  <a:cubicBezTo>
                    <a:pt x="10165" y="0"/>
                    <a:pt x="18955" y="7088"/>
                    <a:pt x="21109" y="17023"/>
                  </a:cubicBezTo>
                </a:path>
                <a:path w="21110" h="21600" stroke="0" extrusionOk="0">
                  <a:moveTo>
                    <a:pt x="-1" y="0"/>
                  </a:moveTo>
                  <a:cubicBezTo>
                    <a:pt x="10165" y="0"/>
                    <a:pt x="18955" y="7088"/>
                    <a:pt x="21109" y="170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Tm="1771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 fontScale="90000"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Работа с родителями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16288" cy="443484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        Я изложила о том, какими методами и приемами пользуюсь  при развитии умственных способностей, но без помощи родителей добиться хороших результатов очень сложно. Я считаю, что в ребенке может укорениться лишь то, что сформировано в семье, а значит - основой успеха являются родители. По данной теме я работаю не одна, мы работаем в паре с Талией </a:t>
            </a:r>
            <a:r>
              <a:rPr lang="ru-RU" sz="2900" dirty="0" err="1" smtClean="0">
                <a:solidFill>
                  <a:schemeClr val="tx2">
                    <a:lumMod val="75000"/>
                  </a:schemeClr>
                </a:solidFill>
              </a:rPr>
              <a:t>Кутдусовной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. И мы вместе придумали и разработали «План работы с родителями» в котором, есть четкие описания, и есть в нем и рекомендации для родителей, как заниматься с детьми, какие игры проводить и есть тесты на определение уровня развития. </a:t>
            </a:r>
          </a:p>
          <a:p>
            <a:endParaRPr lang="ru-RU" dirty="0"/>
          </a:p>
        </p:txBody>
      </p:sp>
      <p:pic>
        <p:nvPicPr>
          <p:cNvPr id="4098" name="Picture 2" descr="E:\2мл. 23ф.фото\SDC12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06084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96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305800" cy="36004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Моя методическая тема: «Дидактические настольные игры детей дошкольного возраста»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«Умные игры»</a:t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совместно с родителями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6" name="Содержимое 5" descr="01 01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915816" y="2132856"/>
            <a:ext cx="2516088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1 0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4128" y="2492896"/>
            <a:ext cx="259228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10" descr="01 0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43808" y="4365104"/>
            <a:ext cx="252028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15" descr="01 0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4077072"/>
            <a:ext cx="244827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4" descr="01 01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52120" y="4767015"/>
            <a:ext cx="2663279" cy="18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Содержимое 19" descr="01 019.jp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179512" y="1916832"/>
            <a:ext cx="244827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4632" cy="208823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Моя </a:t>
            </a:r>
            <a:b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визитная карточка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4581128"/>
            <a:ext cx="4102224" cy="115212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Аухадшина</a:t>
            </a:r>
            <a:endParaRPr lang="ru-RU" sz="2400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Светлана Александровна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716016" y="1412776"/>
            <a:ext cx="4176464" cy="4835624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Место работы: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Большекайбицкий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детский сад "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Миляшкай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"</a:t>
            </a:r>
          </a:p>
          <a:p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Должность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 воспитатель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Образование: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среднее специальное, окончила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Чебоксарское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педагогическое училище</a:t>
            </a: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Педагогический стаж- 15лет</a:t>
            </a:r>
            <a:b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Стаж работы в данном детском саду – 2 года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E:\Фото\01 001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340768"/>
            <a:ext cx="2314293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06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 fontScale="90000"/>
          </a:bodyPr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Участники проекта самообразования </a:t>
            </a:r>
            <a:b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на тему «Умные игры» </a:t>
            </a:r>
            <a:b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во 2 младшей группе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Содержимое 21" descr="01 02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16832"/>
            <a:ext cx="807524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834528"/>
          </a:xfrm>
        </p:spPr>
        <p:txBody>
          <a:bodyPr/>
          <a:lstStyle/>
          <a:p>
            <a:pPr algn="ctr"/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Неведомый мир обширный,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Детям открою я весело.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Самая в мире мирная –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Это моя профессия!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844824"/>
            <a:ext cx="3312368" cy="4824536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dirty="0" smtClean="0"/>
              <a:t>                             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Говорят, что героиня-мать, 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Если у нее детишек пять.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Говорят медалью награждают,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Если семь детишек воспитает.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Как же воспитателя назвать,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Если у нее пять раз по пять?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Куча славных, шумных ребятишек,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Озорных девчонок и мальчишек.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Как же воспитателя назвать?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Семь по трижды 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героиня-мать!</a:t>
            </a:r>
          </a:p>
          <a:p>
            <a:endParaRPr lang="ru-RU" dirty="0"/>
          </a:p>
        </p:txBody>
      </p:sp>
      <p:pic>
        <p:nvPicPr>
          <p:cNvPr id="6" name="Содержимое 5" descr="01 08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3968" y="2392819"/>
            <a:ext cx="4645344" cy="3700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Мои рисунки\m_2e934ad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404664"/>
            <a:ext cx="2376264" cy="17730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781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6840760" cy="108012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Моё хобби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432048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Люблю обвязывать своих девочек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7" name="Содержимое 6" descr="01 13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-516232" y="1208928"/>
            <a:ext cx="2966667" cy="1934203"/>
          </a:xfrm>
        </p:spPr>
      </p:pic>
      <p:pic>
        <p:nvPicPr>
          <p:cNvPr id="9" name="Рисунок 8" descr="01 1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583620" y="1160799"/>
            <a:ext cx="2880317" cy="1944118"/>
          </a:xfrm>
          <a:prstGeom prst="rect">
            <a:avLst/>
          </a:prstGeom>
        </p:spPr>
      </p:pic>
      <p:pic>
        <p:nvPicPr>
          <p:cNvPr id="11" name="Рисунок 10" descr="01 1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707904" y="1124744"/>
            <a:ext cx="2880320" cy="2016224"/>
          </a:xfrm>
          <a:prstGeom prst="rect">
            <a:avLst/>
          </a:prstGeom>
        </p:spPr>
      </p:pic>
      <p:pic>
        <p:nvPicPr>
          <p:cNvPr id="13" name="Содержимое 12" descr="01 135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4788024" y="3933056"/>
            <a:ext cx="2952328" cy="2413709"/>
          </a:xfrm>
        </p:spPr>
      </p:pic>
      <p:pic>
        <p:nvPicPr>
          <p:cNvPr id="15" name="Содержимое 7" descr="01 05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7504" y="4005064"/>
            <a:ext cx="2117287" cy="2664296"/>
          </a:xfrm>
          <a:prstGeom prst="rect">
            <a:avLst/>
          </a:prstGeom>
          <a:noFill/>
        </p:spPr>
      </p:pic>
      <p:pic>
        <p:nvPicPr>
          <p:cNvPr id="16" name="Содержимое 8" descr="01 05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11760" y="3789040"/>
            <a:ext cx="2102751" cy="2664296"/>
          </a:xfrm>
          <a:prstGeom prst="rect">
            <a:avLst/>
          </a:prstGeom>
        </p:spPr>
      </p:pic>
      <p:pic>
        <p:nvPicPr>
          <p:cNvPr id="17" name="Рисунок 16" descr="d0b1d0bed0bb2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722927">
            <a:off x="6584129" y="877237"/>
            <a:ext cx="1872208" cy="2740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92088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Искусство складывания бумаги –</a:t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мое любимое занятие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5" name="Содержимое 4" descr="05082010(002)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556792"/>
            <a:ext cx="3744416" cy="261875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Потрясающе красивый и невероятно простой для складывания бумажный лебедь оригами. Сперва придется запастись </a:t>
            </a:r>
            <a:r>
              <a:rPr lang="ru-RU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linkClick r:id="rId3"/>
              </a:rPr>
              <a:t>треугольными модулями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, из которых и будут состоять наши лебеди. Всего на одного лебедя модулей  необходимо около 500.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Всю мою семью охватывает  -это занятие- игра с бумагой.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swanfinish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75656" y="4281116"/>
            <a:ext cx="2304256" cy="224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7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ru-RU" sz="27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Вкус пирога из печи или из духовки? </a:t>
            </a:r>
            <a:br>
              <a:rPr lang="ru-RU" sz="27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ru-RU" sz="27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Любим все, что печется в печи! </a:t>
            </a:r>
            <a:br>
              <a:rPr lang="ru-RU" sz="27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ru-RU" sz="27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Очень вкусные получаются пироги!</a:t>
            </a:r>
            <a:endParaRPr lang="ru-RU" sz="27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5" name="Содержимое 4" descr="Изображение 1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916832"/>
            <a:ext cx="4038600" cy="226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Изображение 14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3068960"/>
            <a:ext cx="4038600" cy="226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1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4437112"/>
            <a:ext cx="4211960" cy="1705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124744"/>
            <a:ext cx="3150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Это моя печь, которую мы с мужем сами сделали.</a:t>
            </a:r>
            <a:endParaRPr lang="ru-RU" sz="2000" b="1" dirty="0">
              <a:solidFill>
                <a:srgbClr val="FFFF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204864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 это мои пироги и перемечи с картошкой - любимые моими детьми.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305800" cy="259228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ЭССЕ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«Призвание – воспитатель детского сада»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050904" cy="93610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«Почему я работаю в детском саду?»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981075"/>
            <a:ext cx="2952750" cy="5267325"/>
          </a:xfrm>
        </p:spPr>
        <p:txBody>
          <a:bodyPr/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«… Быть может, труд наш с виду неприметен,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Но лишь одно я знаю –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Малыши, спешат к нам в сад.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 утра торопят маму -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Давай быстрее, мама, побежим!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Наверное – это вот и есть ответ –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ценнее нашего труда на свете нет!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987824" y="836613"/>
            <a:ext cx="6156176" cy="5761037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Окончив педагогическое училище, я по воле судьбы стала воспитателем. И ни минуты не пожалела об этом. Я часто думаю о том, что бы я делала без этих маленьких шалунишек, без их горящих глаз, без ста вопросов «Почему».   Наверное, не случайно так распорядилась судьба и привела меня в детский сад. Теперь это мой дом, в котором меня ждут, любят, ценят; в который я спешу с интересными идеями, хорошим настроением.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Я думаю, что только профессия педагога даёт волю буре чувств и эмоций, почву для размышления и творчества.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Я творческий и очень эмоциональная личность. Мне хочется стать для своих малышей самым близким другом, хочется отдать им все свои знания и умения, показать им как красив и приветлив окружающий мир. Как он хрупок и беззащитен, как нуждается в нашем участии.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Основанием своей профессии я считаю именно Любовь и Доброту. В таком случае в моей работе на первый план выходит: приласкать, посочувствовать, поговорить по душам. Потому что самая большая ценность на земле это - дети.  Дети - моё главное богатство, в окружении которых я нахожусь и на работе, и дома…  Для меня в жизни нет большего счастья, чем постоянно ощущать себя нужной детям!    Я считаю своим призванием найти и развить в каждом ребенке способности, которые обязательно есть в каждом маленьком человечке, ввести его в окружающий мир, дав знания о мире, о его природе, о человеке как главной составляющей этого мира. Я думаю, что смогу сделать все, чтобы в двадцать первом веке оценили не только меня, но и моих воспитанников.</a:t>
            </a:r>
          </a:p>
          <a:p>
            <a:r>
              <a:rPr lang="ru-RU" sz="1400" dirty="0" smtClean="0"/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Презентация Microsoft Of25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  <p:pic>
        <p:nvPicPr>
          <p:cNvPr id="6" name="Picture 6" descr="C:\Documents and Settings\usr\Мои документы\Мои рисунки\p43_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365104"/>
            <a:ext cx="2300858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Tm="9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342584" cy="864096"/>
          </a:xfrm>
        </p:spPr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Мои принципы работы: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1960" y="1676400"/>
            <a:ext cx="4474840" cy="4572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600" b="1" dirty="0" smtClean="0">
                <a:solidFill>
                  <a:srgbClr val="7030A0"/>
                </a:solidFill>
              </a:rPr>
              <a:t>не быть назойливой:                 у каждого свой мир интересов  и увлечений;</a:t>
            </a:r>
          </a:p>
          <a:p>
            <a:pPr lvl="0"/>
            <a:r>
              <a:rPr lang="ru-RU" sz="2600" b="1" dirty="0" smtClean="0">
                <a:solidFill>
                  <a:srgbClr val="7030A0"/>
                </a:solidFill>
              </a:rPr>
              <a:t>детям                                         больше самостоятельности              и права выбора;</a:t>
            </a:r>
          </a:p>
          <a:p>
            <a:pPr lvl="0"/>
            <a:r>
              <a:rPr lang="ru-RU" sz="2600" b="1" dirty="0" smtClean="0">
                <a:solidFill>
                  <a:srgbClr val="7030A0"/>
                </a:solidFill>
              </a:rPr>
              <a:t>уметь вставать на позицию ребенка, видеть в нем личность, индивидуальность;</a:t>
            </a:r>
          </a:p>
          <a:p>
            <a:pPr lvl="0"/>
            <a:r>
              <a:rPr lang="ru-RU" sz="2600" b="1" dirty="0" smtClean="0">
                <a:solidFill>
                  <a:srgbClr val="7030A0"/>
                </a:solidFill>
              </a:rPr>
              <a:t>предоставляя требования к воспитанникам, необходимо проверить, соответствуешь ли им сам;</a:t>
            </a:r>
          </a:p>
          <a:p>
            <a:endParaRPr lang="ru-RU" dirty="0"/>
          </a:p>
        </p:txBody>
      </p:sp>
      <p:pic>
        <p:nvPicPr>
          <p:cNvPr id="1026" name="Picture 2" descr="C:\Documents and Settings\usr\Рабочий стол\Вторая младшая группа\IMG_07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628800"/>
            <a:ext cx="3888432" cy="4608512"/>
          </a:xfrm>
          <a:prstGeom prst="rect">
            <a:avLst/>
          </a:prstGeom>
          <a:noFill/>
        </p:spPr>
      </p:pic>
      <p:pic>
        <p:nvPicPr>
          <p:cNvPr id="8" name="Презентация Microsoft Of258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4527">
            <a:off x="230365" y="559981"/>
            <a:ext cx="4350423" cy="1161805"/>
          </a:xfrm>
        </p:spPr>
        <p:txBody>
          <a:bodyPr>
            <a:prstTxWarp prst="textWave2">
              <a:avLst>
                <a:gd name="adj1" fmla="val 12500"/>
                <a:gd name="adj2" fmla="val -1379"/>
              </a:avLst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маленькая страна!!!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0726814">
            <a:off x="179512" y="2828785"/>
            <a:ext cx="2952328" cy="21793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“Детство – это летний ветер,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Парус неба и хрустальный звон зимы.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Детство – это значит дети!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Дети – это значит мы!”</a:t>
            </a:r>
            <a:endParaRPr lang="ru-RU" sz="200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IMG_0754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Презентация Microsoft Of259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3528392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Презентация педагогического опыта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«Шаг за шагом»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Представление моего педагогического опыта работы.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700808"/>
            <a:ext cx="4824536" cy="4824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/>
              <a:t>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хочу представить опыт моей работы по интеллектуальному развитию детей дошкольного возраста.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Давно доказано, что каждый ребенок от рождения наделен огромным умственным потенциалом, который при благоприятных условиях эффективно развивается и дает возможность ребенку достигать больших высот в своем развитии.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Не менее важно, чтобы ребенок развивался гармонично. А для этого нужно развивать не только умственные способности, но одновременно и физические, и творческие способности. Давайте подробнее остановимся на интеллектуальных и умственных способностях: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                                                                  </a:t>
            </a:r>
            <a:endParaRPr lang="ru-RU" dirty="0"/>
          </a:p>
        </p:txBody>
      </p:sp>
      <p:pic>
        <p:nvPicPr>
          <p:cNvPr id="5" name="Презентация Microsoft Of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  <p:pic>
        <p:nvPicPr>
          <p:cNvPr id="6" name="Picture 3" descr="C:\Documents and Settings\usr\Мои документы\Мои рисунки\660f4b8431bb5045f32e9d37953ec7f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700808"/>
            <a:ext cx="3045519" cy="235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Documents and Settings\usr\Мои документы\Мои рисунки\4eff570e823f9280cafa6d2cb8a749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221088"/>
            <a:ext cx="3024336" cy="2232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8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Открытые занятия  эффективно проходят  с использованием в работе с детьми компьютерного проектора.</a:t>
            </a:r>
            <a:endParaRPr lang="ru-RU" sz="32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E:\2мл. 23ф.фото\SDC12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341545">
            <a:off x="356680" y="1884522"/>
            <a:ext cx="3527954" cy="264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89962">
            <a:off x="4848442" y="2203012"/>
            <a:ext cx="3672408" cy="263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2мл. 23ф.фото\SDC120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4221088"/>
            <a:ext cx="3456384" cy="240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0DFE3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573</TotalTime>
  <Words>1004</Words>
  <Application>Microsoft Office PowerPoint</Application>
  <PresentationFormat>Экран (4:3)</PresentationFormat>
  <Paragraphs>135</Paragraphs>
  <Slides>25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ПОРТФОЛИО</vt:lpstr>
      <vt:lpstr> Моя  визитная карточка </vt:lpstr>
      <vt:lpstr>ЭССЕ  «Призвание – воспитатель детского сада»</vt:lpstr>
      <vt:lpstr>«Почему я работаю в детском саду?» </vt:lpstr>
      <vt:lpstr>Мои принципы работы:</vt:lpstr>
      <vt:lpstr>Моя  маленькая страна!!! </vt:lpstr>
      <vt:lpstr>Презентация педагогического опыта «Шаг за шагом»  </vt:lpstr>
      <vt:lpstr>Представление моего педагогического опыта работы.  </vt:lpstr>
      <vt:lpstr> Открытые занятия  эффективно проходят  с использованием в работе с детьми компьютерного проектора.</vt:lpstr>
      <vt:lpstr>  Самое главное создать положительный психологический настрой. А как это сделать давайте попробуем вместе:</vt:lpstr>
      <vt:lpstr>Развитие мелкой моторики рук, которое повышает уровень организации мышления ребенка. Какими методами и приемами я пользуюсь? </vt:lpstr>
      <vt:lpstr>  Р а з в и в а е м   п а м я т ь. Как я это делаю: </vt:lpstr>
      <vt:lpstr>Развитие восприятия.  Для этого использую в своей работе:</vt:lpstr>
      <vt:lpstr> Развитие мышления                     Наглядно – образное                           Логическое  Использую:</vt:lpstr>
      <vt:lpstr>Развитие воображения. </vt:lpstr>
      <vt:lpstr>Развитие внимания  </vt:lpstr>
      <vt:lpstr>Работа с родителями  </vt:lpstr>
      <vt:lpstr>      Моя методическая тема: «Дидактические настольные игры детей дошкольного возраста» </vt:lpstr>
      <vt:lpstr>«Умные игры»  совместно с родителями</vt:lpstr>
      <vt:lpstr>Участники проекта самообразования  на тему «Умные игры»  во 2 младшей группе</vt:lpstr>
      <vt:lpstr>                                                                    Неведомый мир обширный,                                                                      Детям открою я весело.                                                                       Самая в мире мирная –                                                                        Это моя профессия! </vt:lpstr>
      <vt:lpstr>Моё хобби</vt:lpstr>
      <vt:lpstr>Люблю обвязывать своих девочек</vt:lpstr>
      <vt:lpstr>Искусство складывания бумаги – мое любимое занятие</vt:lpstr>
      <vt:lpstr>      Вкус пирога из печи или из духовки?  Любим все, что печется в печи!  Очень вкусные получаются пироги!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Светлана</dc:creator>
  <cp:lastModifiedBy>User</cp:lastModifiedBy>
  <cp:revision>69</cp:revision>
  <dcterms:modified xsi:type="dcterms:W3CDTF">2012-09-15T11:18:02Z</dcterms:modified>
</cp:coreProperties>
</file>