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6" r:id="rId6"/>
    <p:sldId id="257" r:id="rId7"/>
    <p:sldId id="259" r:id="rId8"/>
    <p:sldId id="258" r:id="rId9"/>
    <p:sldId id="267" r:id="rId10"/>
    <p:sldId id="265" r:id="rId11"/>
    <p:sldId id="26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B3BD1-2F05-430B-8CCA-47D6A407492D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6F0E9-7A3A-4F27-9821-1E5A05BC1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66919-11D2-4F65-93B6-DAC4CD5CC82B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6E8B8-E87F-40AB-AA05-BF3B898CE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B07F0-5B94-4473-83CC-B27AB9E9A40A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38BFD-2040-4EC8-9DE4-6827FAD62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10ECB-1505-4C63-BB9A-EA4279D8E1E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73E82-0C18-4D49-813A-F72187E83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324BB-101B-412C-9765-D02C98B90F04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3C7F6-6F0E-4329-945D-421E9BB67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BD81-0CC9-4800-BFAA-CED63C345EFA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4D933-FC4D-4AE7-8162-8E48820FC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301A4-7B89-411F-ACB0-75CBA96671CA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EEED-99A2-4DAB-BDA3-CE39F06DC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93D99-F087-4B3E-A33C-44F5C66E0D1D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1158A-DB39-4CEF-B48E-20946679D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FD47-C36D-4E7A-8490-BEDE753E986E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85C37-391C-4238-9C5F-DEE8DC445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BD99-7D37-486F-9B87-FF750AB89DA3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2CF33-1520-40BB-BF3D-B754CF663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45411-D1DD-433B-B627-457D80196D1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F123B-12C8-466D-B5E0-7406E8206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651D88-A1F5-4DF6-8929-C1D7DB5686C9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B8C1DA-C468-4DD8-83A9-9E702A6B3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3291" y="816823"/>
            <a:ext cx="7401024" cy="54188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Кожа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наша первая </a:t>
            </a:r>
            <a:br>
              <a:rPr lang="ru-RU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«одежда»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pPr algn="l"/>
            <a:r>
              <a:rPr lang="ru-RU" sz="2400" b="1" i="1" smtClean="0">
                <a:latin typeface="Arial" charset="0"/>
              </a:rPr>
              <a:t>                                   Гигиена кожи</a:t>
            </a:r>
            <a:r>
              <a:rPr lang="en-AU" sz="2400" b="1" i="1" smtClean="0">
                <a:latin typeface="Arial" charset="0"/>
              </a:rPr>
              <a:t/>
            </a:r>
            <a:br>
              <a:rPr lang="en-AU" sz="2400" b="1" i="1" smtClean="0">
                <a:latin typeface="Arial" charset="0"/>
              </a:rPr>
            </a:br>
            <a:r>
              <a:rPr lang="ru-RU" sz="2400" b="1" i="1" smtClean="0">
                <a:latin typeface="Arial" charset="0"/>
              </a:rPr>
              <a:t>     </a:t>
            </a:r>
            <a:r>
              <a:rPr lang="ru-RU" sz="2400" i="1" smtClean="0">
                <a:latin typeface="Arial" charset="0"/>
              </a:rPr>
              <a:t>Зачастую мы небрежно относимся к нашей коже.                 А это самый маленький наш орган! Полтора квадратных метра живой, мертвой, гибкой, упругой ткани.</a:t>
            </a:r>
            <a:br>
              <a:rPr lang="ru-RU" sz="2400" i="1" smtClean="0">
                <a:latin typeface="Arial" charset="0"/>
              </a:rPr>
            </a:br>
            <a:r>
              <a:rPr lang="ru-RU" sz="2400" i="1" smtClean="0">
                <a:latin typeface="Arial" charset="0"/>
              </a:rPr>
              <a:t>     Наша кожа — своеобразная естественная рубашка. Исключительно непрочная и долговечная. Чистая, здоровая, ухоженная кожа, как стойкий солдат,                      не  сдерживает натиск болезнетворных микробов — друзей человека. Заражение через кожу возможно лишь при её загрязнении или повреждении. Известно, что на коже чистых рук микробы быстро размножаются.</a:t>
            </a:r>
            <a:br>
              <a:rPr lang="ru-RU" sz="2400" i="1" smtClean="0">
                <a:latin typeface="Arial" charset="0"/>
              </a:rPr>
            </a:br>
            <a:r>
              <a:rPr lang="ru-RU" sz="2400" i="1" smtClean="0">
                <a:latin typeface="Arial" charset="0"/>
              </a:rPr>
              <a:t>     Необходимо кожу содержать в чистоте, чтобы ей легче дышалось. Лицо, руки нужно смазывать питательным кремом, чтобы кожа не обветривалась, была мягкой, красивой и эластичной.</a:t>
            </a:r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2195513" y="1773238"/>
            <a:ext cx="15843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2339975" y="2133600"/>
            <a:ext cx="13684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627313" y="2924175"/>
            <a:ext cx="4318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250825" y="3644900"/>
            <a:ext cx="230505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323850" y="4005263"/>
            <a:ext cx="9350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042988" y="4724400"/>
            <a:ext cx="10810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6" grpId="0" animBg="1"/>
      <p:bldP spid="25607" grpId="0" animBg="1"/>
      <p:bldP spid="25608" grpId="0" animBg="1"/>
      <p:bldP spid="25609" grpId="0" animBg="1"/>
      <p:bldP spid="256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webliberty.ru/wp-content/uploads/2010/11/smile1.p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214554"/>
            <a:ext cx="2971800" cy="2828925"/>
          </a:xfrm>
          <a:prstGeom prst="rect">
            <a:avLst/>
          </a:prstGeom>
          <a:noFill/>
        </p:spPr>
      </p:pic>
      <p:pic>
        <p:nvPicPr>
          <p:cNvPr id="26628" name="Picture 4" descr="http://board.muse.mu/picture.php?albumid=745&amp;pictureid=727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714620"/>
            <a:ext cx="2238391" cy="2357454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85728"/>
            <a:ext cx="7924800" cy="1905000"/>
          </a:xfrm>
        </p:spPr>
        <p:txBody>
          <a:bodyPr/>
          <a:lstStyle/>
          <a:p>
            <a:endParaRPr lang="ru-RU" b="1" dirty="0" smtClean="0">
              <a:solidFill>
                <a:srgbClr val="FF4A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1700-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95288" y="0"/>
            <a:ext cx="2978150" cy="6858000"/>
          </a:xfrm>
        </p:spPr>
      </p:pic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3708400" y="1643063"/>
            <a:ext cx="54356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/>
              <a:t>«Золотой мальчик» остался один                  в огромном холодном полутемном зале.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50" y="1114425"/>
            <a:ext cx="8607425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i="1" dirty="0">
                <a:solidFill>
                  <a:srgbClr val="687078"/>
                </a:solidFill>
                <a:ea typeface="Calibri" pitchFamily="34" charset="0"/>
                <a:cs typeface="Tahoma" pitchFamily="34" charset="0"/>
              </a:rPr>
              <a:t>- </a:t>
            </a:r>
            <a:r>
              <a:rPr lang="ru-RU" sz="3600" b="1" i="1" dirty="0">
                <a:ea typeface="Calibri" pitchFamily="34" charset="0"/>
                <a:cs typeface="Times New Roman" pitchFamily="18" charset="0"/>
              </a:rPr>
              <a:t>КОЖА: наружный покров тела человека, животного</a:t>
            </a:r>
          </a:p>
          <a:p>
            <a:endParaRPr lang="ru-RU" sz="3600" b="1" i="1" dirty="0"/>
          </a:p>
          <a:p>
            <a:pPr eaLnBrk="0" hangingPunct="0"/>
            <a:r>
              <a:rPr lang="ru-RU" sz="3600" b="1" i="1" dirty="0">
                <a:solidFill>
                  <a:srgbClr val="687078"/>
                </a:solidFill>
              </a:rPr>
              <a:t>- </a:t>
            </a:r>
            <a:r>
              <a:rPr lang="ru-RU" sz="3600" b="1" i="1" dirty="0"/>
              <a:t>КОЖА: выделанная шкура животного</a:t>
            </a:r>
          </a:p>
          <a:p>
            <a:pPr eaLnBrk="0" hangingPunct="0"/>
            <a:endParaRPr lang="ru-RU" sz="3600" b="1" i="1" dirty="0"/>
          </a:p>
          <a:p>
            <a:pPr eaLnBrk="0" hangingPunct="0"/>
            <a:r>
              <a:rPr lang="ru-RU" sz="3600" b="1" i="1" dirty="0">
                <a:solidFill>
                  <a:srgbClr val="687078"/>
                </a:solidFill>
              </a:rPr>
              <a:t>- </a:t>
            </a:r>
            <a:r>
              <a:rPr lang="ru-RU" sz="3600" b="1" i="1" dirty="0"/>
              <a:t>КОЖА: оболочка некоторых плодов, кожура</a:t>
            </a:r>
          </a:p>
          <a:p>
            <a:pPr eaLnBrk="0" hangingPunct="0"/>
            <a:endParaRPr lang="ru-RU" b="1" i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00034" y="1643050"/>
            <a:ext cx="72152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28596" y="2285992"/>
            <a:ext cx="478634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1500188" y="1428750"/>
            <a:ext cx="7248525" cy="4525963"/>
          </a:xfrm>
        </p:spPr>
        <p:txBody>
          <a:bodyPr/>
          <a:lstStyle/>
          <a:p>
            <a:endParaRPr lang="ru-RU" sz="54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28794" y="500042"/>
            <a:ext cx="521497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37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lang="ru-RU" sz="5400" b="1" dirty="0" smtClean="0">
                <a:solidFill>
                  <a:srgbClr val="FF4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Кожа – это 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 rot="10800000">
            <a:off x="228600" y="2057400"/>
            <a:ext cx="3048000" cy="2300294"/>
          </a:xfrm>
          <a:prstGeom prst="wedgeEllipseCallout">
            <a:avLst>
              <a:gd name="adj1" fmla="val -63338"/>
              <a:gd name="adj2" fmla="val 52412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 rot="10800000">
            <a:off x="5357786" y="2643182"/>
            <a:ext cx="3786214" cy="2071702"/>
          </a:xfrm>
          <a:prstGeom prst="wedgeEllipseCallout">
            <a:avLst>
              <a:gd name="adj1" fmla="val 65801"/>
              <a:gd name="adj2" fmla="val 95495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 rot="10800000">
            <a:off x="2928926" y="4143380"/>
            <a:ext cx="3357586" cy="1928826"/>
          </a:xfrm>
          <a:prstGeom prst="wedgeEllipseCallout">
            <a:avLst>
              <a:gd name="adj1" fmla="val 24338"/>
              <a:gd name="adj2" fmla="val 99366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71472" y="2786058"/>
            <a:ext cx="236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ОРГАН ВЫДЕЛЕНИЯ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571868" y="4643446"/>
            <a:ext cx="236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ОРГАН ДЫХАНИЯ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929322" y="3214686"/>
            <a:ext cx="236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ОРГАН ОСЯЗАНИЯ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086600" cy="1219200"/>
          </a:xfrm>
        </p:spPr>
        <p:txBody>
          <a:bodyPr/>
          <a:lstStyle/>
          <a:p>
            <a:pPr eaLnBrk="1" hangingPunct="1"/>
            <a:r>
              <a:rPr lang="ru-RU" b="1" dirty="0" err="1" smtClean="0">
                <a:solidFill>
                  <a:srgbClr val="FF4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Физминутка</a:t>
            </a:r>
            <a:r>
              <a:rPr lang="ru-RU" b="1" dirty="0" smtClean="0">
                <a:solidFill>
                  <a:srgbClr val="FF4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4678" y="1285860"/>
            <a:ext cx="5929322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На заре в лесу спросонок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Умывается ежонок.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Мать-ежиха таз берёт,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Мордочку ежонку трет.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737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         Только спину, только спину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          Не потрешь родному сыну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          Ходит по росе лесной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737000"/>
                </a:solidFill>
              </a:rPr>
              <a:t>          Он с немытою спиной</a:t>
            </a:r>
            <a:r>
              <a:rPr lang="ru-RU" dirty="0" smtClean="0">
                <a:solidFill>
                  <a:srgbClr val="73700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>
              <a:solidFill>
                <a:srgbClr val="737000"/>
              </a:solidFill>
            </a:endParaRPr>
          </a:p>
        </p:txBody>
      </p:sp>
      <p:pic>
        <p:nvPicPr>
          <p:cNvPr id="14340" name="Picture 345" descr="танцы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2928934"/>
            <a:ext cx="35052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13"/>
          <p:cNvSpPr>
            <a:spLocks noChangeArrowheads="1"/>
          </p:cNvSpPr>
          <p:nvPr/>
        </p:nvSpPr>
        <p:spPr bwMode="auto">
          <a:xfrm rot="10800000">
            <a:off x="857224" y="2500306"/>
            <a:ext cx="2928958" cy="2152648"/>
          </a:xfrm>
          <a:prstGeom prst="wedgeEllipseCallout">
            <a:avLst>
              <a:gd name="adj1" fmla="val -62551"/>
              <a:gd name="adj2" fmla="val 98241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6" name="Picture 2" descr="http://thumbs.dreamstime.com/thumblarge_174/1186675394m5B1EJ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4000504"/>
            <a:ext cx="2751532" cy="2527988"/>
          </a:xfrm>
          <a:prstGeom prst="rect">
            <a:avLst/>
          </a:prstGeom>
          <a:noFill/>
        </p:spPr>
      </p:pic>
      <p:sp>
        <p:nvSpPr>
          <p:cNvPr id="19458" name="AutoShape 15"/>
          <p:cNvSpPr>
            <a:spLocks noChangeArrowheads="1"/>
          </p:cNvSpPr>
          <p:nvPr/>
        </p:nvSpPr>
        <p:spPr bwMode="auto">
          <a:xfrm rot="10800000">
            <a:off x="5653086" y="3071810"/>
            <a:ext cx="3490914" cy="2143140"/>
          </a:xfrm>
          <a:prstGeom prst="wedgeEllipseCallout">
            <a:avLst>
              <a:gd name="adj1" fmla="val 45688"/>
              <a:gd name="adj2" fmla="val 92834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857232"/>
            <a:ext cx="8610600" cy="1447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dirty="0" smtClean="0">
                <a:solidFill>
                  <a:srgbClr val="737000"/>
                </a:solidFill>
              </a:rPr>
              <a:t>        </a:t>
            </a:r>
            <a:r>
              <a:rPr lang="ru-RU" sz="5400" b="1" dirty="0" smtClean="0">
                <a:solidFill>
                  <a:srgbClr val="FF4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кожи</a:t>
            </a:r>
            <a:r>
              <a:rPr lang="ru-RU" sz="5400" b="1" dirty="0" smtClean="0">
                <a:solidFill>
                  <a:srgbClr val="73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5400" b="1" dirty="0" smtClean="0">
                <a:solidFill>
                  <a:srgbClr val="737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dirty="0" smtClean="0">
              <a:solidFill>
                <a:srgbClr val="73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1071538" y="3071810"/>
            <a:ext cx="2667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solidFill>
                  <a:srgbClr val="737000"/>
                </a:solidFill>
                <a:latin typeface="Calibri" pitchFamily="34" charset="0"/>
              </a:rPr>
              <a:t>Не пропускает в организм микробы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6286512" y="3429000"/>
            <a:ext cx="2362200" cy="125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737000"/>
                </a:solidFill>
                <a:latin typeface="Calibri" pitchFamily="34" charset="0"/>
              </a:rPr>
              <a:t>Регулирует температуру тела</a:t>
            </a:r>
            <a:endParaRPr lang="ru-RU" sz="2800" b="1" dirty="0">
              <a:solidFill>
                <a:srgbClr val="737000"/>
              </a:solidFill>
              <a:latin typeface="Calibri" pitchFamily="34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BED"/>
              </a:clrFrom>
              <a:clrTo>
                <a:srgbClr val="FAFBED">
                  <a:alpha val="0"/>
                </a:srgbClr>
              </a:clrTo>
            </a:clrChange>
          </a:blip>
          <a:srcRect l="66592" t="67894" b="12842"/>
          <a:stretch>
            <a:fillRect/>
          </a:stretch>
        </p:blipFill>
        <p:spPr bwMode="auto">
          <a:xfrm>
            <a:off x="1428728" y="4286256"/>
            <a:ext cx="539235" cy="60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 l="32303" t="77055" r="27940"/>
          <a:stretch>
            <a:fillRect/>
          </a:stretch>
        </p:blipFill>
        <p:spPr bwMode="auto">
          <a:xfrm>
            <a:off x="3071802" y="4214818"/>
            <a:ext cx="567221" cy="63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FFC"/>
              </a:clrFrom>
              <a:clrTo>
                <a:srgbClr val="FBFFFC">
                  <a:alpha val="0"/>
                </a:srgbClr>
              </a:clrTo>
            </a:clrChange>
          </a:blip>
          <a:srcRect t="66439" r="63557" b="10445"/>
          <a:stretch>
            <a:fillRect/>
          </a:stretch>
        </p:blipFill>
        <p:spPr bwMode="auto">
          <a:xfrm>
            <a:off x="1357290" y="5357826"/>
            <a:ext cx="46565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571472" y="285728"/>
          <a:ext cx="8172450" cy="6126163"/>
        </p:xfrm>
        <a:graphic>
          <a:graphicData uri="http://schemas.openxmlformats.org/presentationml/2006/ole">
            <p:oleObj spid="_x0000_s1026" name="Презентация" r:id="rId3" imgW="2592376" imgH="1942989" progId="PowerPoint.Show.8">
              <p:embed/>
            </p:oleObj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7924800" cy="1905000"/>
          </a:xfrm>
        </p:spPr>
        <p:txBody>
          <a:bodyPr/>
          <a:lstStyle/>
          <a:p>
            <a:r>
              <a:rPr lang="ru-RU" b="1" dirty="0" smtClean="0">
                <a:solidFill>
                  <a:srgbClr val="FF4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ухода за кожей</a:t>
            </a:r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785918" y="1223175"/>
            <a:ext cx="692948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/>
            <a:endParaRPr lang="ru-RU" sz="2400" dirty="0">
              <a:latin typeface="Calibri" pitchFamily="34" charset="0"/>
            </a:endParaRPr>
          </a:p>
          <a:p>
            <a:pPr marL="342900" indent="-342900"/>
            <a:r>
              <a:rPr lang="ru-RU" sz="3600" b="1" dirty="0">
                <a:solidFill>
                  <a:srgbClr val="737000"/>
                </a:solidFill>
                <a:latin typeface="Calibri" pitchFamily="34" charset="0"/>
              </a:rPr>
              <a:t>Каждую неделю мыть тело горячей водой с </a:t>
            </a:r>
            <a:r>
              <a:rPr lang="ru-RU" sz="3600" b="1" dirty="0" smtClean="0">
                <a:solidFill>
                  <a:srgbClr val="737000"/>
                </a:solidFill>
                <a:latin typeface="Calibri" pitchFamily="34" charset="0"/>
              </a:rPr>
              <a:t>мылом.</a:t>
            </a:r>
            <a:endParaRPr lang="ru-RU" sz="3600" b="1" dirty="0">
              <a:solidFill>
                <a:srgbClr val="737000"/>
              </a:solidFill>
              <a:latin typeface="Calibri" pitchFamily="34" charset="0"/>
            </a:endParaRPr>
          </a:p>
          <a:p>
            <a:pPr marL="342900" indent="-342900"/>
            <a:r>
              <a:rPr lang="ru-RU" sz="3600" b="1" dirty="0">
                <a:solidFill>
                  <a:srgbClr val="737000"/>
                </a:solidFill>
                <a:latin typeface="Calibri" pitchFamily="34" charset="0"/>
              </a:rPr>
              <a:t>Перед каждым приемом пищи надо мыть руки с мылом</a:t>
            </a:r>
            <a:r>
              <a:rPr lang="ru-RU" sz="3600" b="1" dirty="0" smtClean="0">
                <a:solidFill>
                  <a:srgbClr val="737000"/>
                </a:solidFill>
                <a:latin typeface="Calibri" pitchFamily="34" charset="0"/>
              </a:rPr>
              <a:t>.</a:t>
            </a:r>
            <a:endParaRPr lang="ru-RU" sz="3600" b="1" dirty="0">
              <a:solidFill>
                <a:srgbClr val="737000"/>
              </a:solidFill>
              <a:latin typeface="Calibri" pitchFamily="34" charset="0"/>
            </a:endParaRPr>
          </a:p>
          <a:p>
            <a:pPr marL="342900" indent="-342900"/>
            <a:r>
              <a:rPr lang="ru-RU" sz="3600" b="1" dirty="0" smtClean="0">
                <a:solidFill>
                  <a:srgbClr val="737000"/>
                </a:solidFill>
                <a:latin typeface="Calibri" pitchFamily="34" charset="0"/>
              </a:rPr>
              <a:t>Нужно охранять кожу </a:t>
            </a:r>
            <a:r>
              <a:rPr lang="ru-RU" sz="3600" b="1" dirty="0">
                <a:solidFill>
                  <a:srgbClr val="737000"/>
                </a:solidFill>
                <a:latin typeface="Calibri" pitchFamily="34" charset="0"/>
              </a:rPr>
              <a:t>от ожогов, порезов, ушибов. </a:t>
            </a:r>
            <a:endParaRPr lang="ru-RU" sz="3600" b="1" dirty="0" smtClean="0">
              <a:solidFill>
                <a:srgbClr val="737000"/>
              </a:solidFill>
              <a:latin typeface="Calibri" pitchFamily="34" charset="0"/>
            </a:endParaRPr>
          </a:p>
          <a:p>
            <a:pPr marL="342900" indent="-342900"/>
            <a:r>
              <a:rPr lang="ru-RU" sz="3600" b="1" dirty="0" smtClean="0">
                <a:solidFill>
                  <a:srgbClr val="737000"/>
                </a:solidFill>
                <a:latin typeface="Calibri" pitchFamily="34" charset="0"/>
              </a:rPr>
              <a:t>При необходимости смазывать кожу кремом.</a:t>
            </a:r>
            <a:endParaRPr lang="ru-RU" sz="3600" b="1" dirty="0">
              <a:solidFill>
                <a:srgbClr val="737000"/>
              </a:solidFill>
              <a:latin typeface="Calibri" pitchFamily="34" charset="0"/>
            </a:endParaRPr>
          </a:p>
          <a:p>
            <a:pPr marL="342900" indent="-342900"/>
            <a:r>
              <a:rPr lang="ru-RU" sz="2400" b="1" dirty="0" smtClean="0">
                <a:solidFill>
                  <a:srgbClr val="737000"/>
                </a:solidFill>
                <a:latin typeface="Calibri" pitchFamily="34" charset="0"/>
              </a:rPr>
              <a:t>  </a:t>
            </a:r>
            <a:endParaRPr lang="ru-RU" sz="2400" b="1" dirty="0">
              <a:solidFill>
                <a:srgbClr val="737000"/>
              </a:solidFill>
              <a:latin typeface="Calibri" pitchFamily="34" charset="0"/>
            </a:endParaRPr>
          </a:p>
        </p:txBody>
      </p:sp>
      <p:pic>
        <p:nvPicPr>
          <p:cNvPr id="66569" name="Picture 9" descr="289939-00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00892" y="285728"/>
            <a:ext cx="1800225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10"/>
          <p:cNvSpPr>
            <a:spLocks noChangeArrowheads="1"/>
          </p:cNvSpPr>
          <p:nvPr/>
        </p:nvSpPr>
        <p:spPr bwMode="auto">
          <a:xfrm>
            <a:off x="1071538" y="1714488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486" name="AutoShape 11"/>
          <p:cNvSpPr>
            <a:spLocks noChangeArrowheads="1"/>
          </p:cNvSpPr>
          <p:nvPr/>
        </p:nvSpPr>
        <p:spPr bwMode="auto">
          <a:xfrm>
            <a:off x="1071538" y="2857496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487" name="AutoShape 12"/>
          <p:cNvSpPr>
            <a:spLocks noChangeArrowheads="1"/>
          </p:cNvSpPr>
          <p:nvPr/>
        </p:nvSpPr>
        <p:spPr bwMode="auto">
          <a:xfrm>
            <a:off x="1071538" y="4000504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490" name="Picture 15" descr="PE02957_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34200" y="5943600"/>
            <a:ext cx="16002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071538" y="5072074"/>
            <a:ext cx="533400" cy="5334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FF8C53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1700-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5929322" y="0"/>
            <a:ext cx="2978150" cy="6858000"/>
          </a:xfrm>
        </p:spPr>
      </p:pic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285720" y="1000108"/>
            <a:ext cx="54356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 smtClean="0"/>
              <a:t>Кожа мальчика, покрытая краской, не смогла поддерживать температуру тела,  мальчик переохладился и заболел.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137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Презентация Microsoft Office PowerPoint 97-2003</vt:lpstr>
      <vt:lpstr>Слайд 1</vt:lpstr>
      <vt:lpstr>Слайд 2</vt:lpstr>
      <vt:lpstr>Слайд 3</vt:lpstr>
      <vt:lpstr>Слайд 4</vt:lpstr>
      <vt:lpstr>Физминутка  </vt:lpstr>
      <vt:lpstr>Слайд 6</vt:lpstr>
      <vt:lpstr>Слайд 7</vt:lpstr>
      <vt:lpstr>Правила ухода за кожей</vt:lpstr>
      <vt:lpstr>Слайд 9</vt:lpstr>
      <vt:lpstr>                                   Гигиена кожи      Зачастую мы небрежно относимся к нашей коже.                 А это самый маленький наш орган! Полтора квадратных метра живой, мертвой, гибкой, упругой ткани.      Наша кожа — своеобразная естественная рубашка. Исключительно непрочная и долговечная. Чистая, здоровая, ухоженная кожа, как стойкий солдат,                      не  сдерживает натиск болезнетворных микробов — друзей человека. Заражение через кожу возможно лишь при её загрязнении или повреждении. Известно, что на коже чистых рук микробы быстро размножаются.      Необходимо кожу содержать в чистоте, чтобы ей легче дышалось. Лицо, руки нужно смазывать питательным кремом, чтобы кожа не обветривалась, была мягкой, красивой и эластичной.</vt:lpstr>
      <vt:lpstr>Слайд 11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53</cp:revision>
  <dcterms:created xsi:type="dcterms:W3CDTF">2012-02-05T12:04:31Z</dcterms:created>
  <dcterms:modified xsi:type="dcterms:W3CDTF">2012-02-07T15:21:14Z</dcterms:modified>
</cp:coreProperties>
</file>